
<file path=[Content_Types].xml><?xml version="1.0" encoding="utf-8"?>
<Types xmlns="http://schemas.openxmlformats.org/package/2006/content-types">
  <Default Extension="xml" ContentType="application/xml"/>
  <Default Extension="jpeg" ContentType="image/jpeg"/>
  <Default Extension="xlsx" ContentType="application/vnd.openxmlformats-officedocument.spreadsheetml.sheet"/>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1"/>
  </p:notesMasterIdLst>
  <p:handoutMasterIdLst>
    <p:handoutMasterId r:id="rId32"/>
  </p:handoutMasterIdLst>
  <p:sldIdLst>
    <p:sldId id="256" r:id="rId2"/>
    <p:sldId id="257" r:id="rId3"/>
    <p:sldId id="258" r:id="rId4"/>
    <p:sldId id="262" r:id="rId5"/>
    <p:sldId id="288" r:id="rId6"/>
    <p:sldId id="289" r:id="rId7"/>
    <p:sldId id="259" r:id="rId8"/>
    <p:sldId id="293" r:id="rId9"/>
    <p:sldId id="284" r:id="rId10"/>
    <p:sldId id="295" r:id="rId11"/>
    <p:sldId id="299" r:id="rId12"/>
    <p:sldId id="297" r:id="rId13"/>
    <p:sldId id="300" r:id="rId14"/>
    <p:sldId id="303" r:id="rId15"/>
    <p:sldId id="304" r:id="rId16"/>
    <p:sldId id="302" r:id="rId17"/>
    <p:sldId id="301" r:id="rId18"/>
    <p:sldId id="306" r:id="rId19"/>
    <p:sldId id="307" r:id="rId20"/>
    <p:sldId id="308" r:id="rId21"/>
    <p:sldId id="311" r:id="rId22"/>
    <p:sldId id="312" r:id="rId23"/>
    <p:sldId id="309" r:id="rId24"/>
    <p:sldId id="305" r:id="rId25"/>
    <p:sldId id="313" r:id="rId26"/>
    <p:sldId id="314" r:id="rId27"/>
    <p:sldId id="316" r:id="rId28"/>
    <p:sldId id="310" r:id="rId29"/>
    <p:sldId id="317" r:id="rId30"/>
  </p:sldIdLst>
  <p:sldSz cx="9144000" cy="5141913"/>
  <p:notesSz cx="6858000" cy="9144000"/>
  <p:defaultTextStyle>
    <a:defPPr>
      <a:defRPr lang="zh-CN"/>
    </a:defPPr>
    <a:lvl1pPr algn="l" rtl="0" fontAlgn="base">
      <a:spcBef>
        <a:spcPct val="0"/>
      </a:spcBef>
      <a:spcAft>
        <a:spcPct val="0"/>
      </a:spcAft>
      <a:defRPr kern="1200">
        <a:solidFill>
          <a:schemeClr val="tx1"/>
        </a:solidFill>
        <a:latin typeface="Arial" charset="0"/>
        <a:ea typeface="宋体" charset="-122"/>
        <a:cs typeface="+mn-cs"/>
      </a:defRPr>
    </a:lvl1pPr>
    <a:lvl2pPr marL="457200" algn="l" rtl="0" fontAlgn="base">
      <a:spcBef>
        <a:spcPct val="0"/>
      </a:spcBef>
      <a:spcAft>
        <a:spcPct val="0"/>
      </a:spcAft>
      <a:defRPr kern="1200">
        <a:solidFill>
          <a:schemeClr val="tx1"/>
        </a:solidFill>
        <a:latin typeface="Arial" charset="0"/>
        <a:ea typeface="宋体" charset="-122"/>
        <a:cs typeface="+mn-cs"/>
      </a:defRPr>
    </a:lvl2pPr>
    <a:lvl3pPr marL="914400" algn="l" rtl="0" fontAlgn="base">
      <a:spcBef>
        <a:spcPct val="0"/>
      </a:spcBef>
      <a:spcAft>
        <a:spcPct val="0"/>
      </a:spcAft>
      <a:defRPr kern="1200">
        <a:solidFill>
          <a:schemeClr val="tx1"/>
        </a:solidFill>
        <a:latin typeface="Arial" charset="0"/>
        <a:ea typeface="宋体" charset="-122"/>
        <a:cs typeface="+mn-cs"/>
      </a:defRPr>
    </a:lvl3pPr>
    <a:lvl4pPr marL="1371600" algn="l" rtl="0" fontAlgn="base">
      <a:spcBef>
        <a:spcPct val="0"/>
      </a:spcBef>
      <a:spcAft>
        <a:spcPct val="0"/>
      </a:spcAft>
      <a:defRPr kern="1200">
        <a:solidFill>
          <a:schemeClr val="tx1"/>
        </a:solidFill>
        <a:latin typeface="Arial" charset="0"/>
        <a:ea typeface="宋体" charset="-122"/>
        <a:cs typeface="+mn-cs"/>
      </a:defRPr>
    </a:lvl4pPr>
    <a:lvl5pPr marL="1828800" algn="l" rtl="0" fontAlgn="base">
      <a:spcBef>
        <a:spcPct val="0"/>
      </a:spcBef>
      <a:spcAft>
        <a:spcPct val="0"/>
      </a:spcAft>
      <a:defRPr kern="1200">
        <a:solidFill>
          <a:schemeClr val="tx1"/>
        </a:solidFill>
        <a:latin typeface="Arial" charset="0"/>
        <a:ea typeface="宋体" charset="-122"/>
        <a:cs typeface="+mn-cs"/>
      </a:defRPr>
    </a:lvl5pPr>
    <a:lvl6pPr marL="2286000" algn="l" defTabSz="914400" rtl="0" eaLnBrk="1" latinLnBrk="0" hangingPunct="1">
      <a:defRPr kern="1200">
        <a:solidFill>
          <a:schemeClr val="tx1"/>
        </a:solidFill>
        <a:latin typeface="Arial" charset="0"/>
        <a:ea typeface="宋体" charset="-122"/>
        <a:cs typeface="+mn-cs"/>
      </a:defRPr>
    </a:lvl6pPr>
    <a:lvl7pPr marL="2743200" algn="l" defTabSz="914400" rtl="0" eaLnBrk="1" latinLnBrk="0" hangingPunct="1">
      <a:defRPr kern="1200">
        <a:solidFill>
          <a:schemeClr val="tx1"/>
        </a:solidFill>
        <a:latin typeface="Arial" charset="0"/>
        <a:ea typeface="宋体" charset="-122"/>
        <a:cs typeface="+mn-cs"/>
      </a:defRPr>
    </a:lvl7pPr>
    <a:lvl8pPr marL="3200400" algn="l" defTabSz="914400" rtl="0" eaLnBrk="1" latinLnBrk="0" hangingPunct="1">
      <a:defRPr kern="1200">
        <a:solidFill>
          <a:schemeClr val="tx1"/>
        </a:solidFill>
        <a:latin typeface="Arial" charset="0"/>
        <a:ea typeface="宋体" charset="-122"/>
        <a:cs typeface="+mn-cs"/>
      </a:defRPr>
    </a:lvl8pPr>
    <a:lvl9pPr marL="3657600" algn="l" defTabSz="914400" rtl="0" eaLnBrk="1" latinLnBrk="0" hangingPunct="1">
      <a:defRPr kern="1200">
        <a:solidFill>
          <a:schemeClr val="tx1"/>
        </a:solidFill>
        <a:latin typeface="Arial" charset="0"/>
        <a:ea typeface="宋体" charset="-122"/>
        <a:cs typeface="+mn-cs"/>
      </a:defRPr>
    </a:lvl9pPr>
  </p:defaultTextStyle>
  <p:extLst>
    <p:ext uri="{EFAFB233-063F-42B5-8137-9DF3F51BA10A}">
      <p15:sldGuideLst xmlns:p15="http://schemas.microsoft.com/office/powerpoint/2012/main">
        <p15:guide id="1" orient="horz" pos="757">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6541"/>
    <a:srgbClr val="FFCC00"/>
    <a:srgbClr val="9B2B0D"/>
    <a:srgbClr val="260F00"/>
    <a:srgbClr val="002C42"/>
    <a:srgbClr val="008DD0"/>
    <a:srgbClr val="BB2B1D"/>
    <a:srgbClr val="C9B1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9C7853C-536D-4A76-A0AE-DD22124D55A5}" styleName="主题样式 1 - 个性色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主题样式 1 - 个性色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C2FFA5D-87B4-456A-9821-1D502468CF0F}" styleName="主题样式 1 - 个性色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79"/>
    <p:restoredTop sz="94760"/>
  </p:normalViewPr>
  <p:slideViewPr>
    <p:cSldViewPr>
      <p:cViewPr>
        <p:scale>
          <a:sx n="190" d="100"/>
          <a:sy n="190" d="100"/>
        </p:scale>
        <p:origin x="24" y="272"/>
      </p:cViewPr>
      <p:guideLst>
        <p:guide orient="horz" pos="757"/>
        <p:guide pos="2880"/>
      </p:guideLst>
    </p:cSldViewPr>
  </p:slid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notesMaster" Target="notesMasters/notesMaster1.xml"/><Relationship Id="rId32" Type="http://schemas.openxmlformats.org/officeDocument/2006/relationships/handoutMaster" Target="handoutMasters/handoutMaster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presProps" Target="presProps.xml"/><Relationship Id="rId34" Type="http://schemas.openxmlformats.org/officeDocument/2006/relationships/viewProps" Target="viewProps.xml"/><Relationship Id="rId35" Type="http://schemas.openxmlformats.org/officeDocument/2006/relationships/theme" Target="theme/theme1.xml"/><Relationship Id="rId36"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package" Target="../embeddings/Microsoft_Excel____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工作表1!$B$1</c:f>
              <c:strCache>
                <c:ptCount val="1"/>
                <c:pt idx="0">
                  <c:v>营收占比</c:v>
                </c:pt>
              </c:strCache>
            </c:strRef>
          </c:tx>
          <c:dPt>
            <c:idx val="0"/>
            <c:bubble3D val="0"/>
            <c:spPr>
              <a:solidFill>
                <a:srgbClr val="EF6541"/>
              </a:solidFill>
              <a:ln>
                <a:noFill/>
              </a:ln>
              <a:effectLst>
                <a:outerShdw blurRad="63500" sx="102000" sy="102000" algn="ctr" rotWithShape="0">
                  <a:prstClr val="black">
                    <a:alpha val="20000"/>
                  </a:prstClr>
                </a:outerShdw>
              </a:effectLst>
            </c:spPr>
          </c:dPt>
          <c:dPt>
            <c:idx val="1"/>
            <c:bubble3D val="0"/>
            <c:spPr>
              <a:solidFill>
                <a:schemeClr val="bg1"/>
              </a:solidFill>
              <a:ln>
                <a:noFill/>
              </a:ln>
              <a:effectLst>
                <a:outerShdw blurRad="63500" sx="102000" sy="102000" algn="ctr" rotWithShape="0">
                  <a:prstClr val="black">
                    <a:alpha val="20000"/>
                  </a:prstClr>
                </a:outerShdw>
              </a:effectLst>
            </c:spPr>
          </c:dPt>
          <c:dPt>
            <c:idx val="2"/>
            <c:bubble3D val="0"/>
            <c:spPr>
              <a:solidFill>
                <a:srgbClr val="00B0F0"/>
              </a:solidFill>
              <a:ln>
                <a:noFill/>
              </a:ln>
              <a:effectLst>
                <a:outerShdw blurRad="63500" sx="102000" sy="102000" algn="ctr" rotWithShape="0">
                  <a:prstClr val="black">
                    <a:alpha val="20000"/>
                  </a:prstClr>
                </a:outerShdw>
              </a:effectLst>
            </c:spPr>
          </c:dPt>
          <c:dPt>
            <c:idx val="3"/>
            <c:bubble3D val="0"/>
            <c:spPr>
              <a:solidFill>
                <a:schemeClr val="accent4"/>
              </a:solidFill>
              <a:ln>
                <a:noFill/>
              </a:ln>
              <a:effectLst>
                <a:outerShdw blurRad="63500" sx="102000" sy="102000" algn="ctr" rotWithShape="0">
                  <a:prstClr val="black">
                    <a:alpha val="20000"/>
                  </a:prstClr>
                </a:outerShdw>
              </a:effectLst>
            </c:spPr>
          </c:dPt>
          <c:dPt>
            <c:idx val="4"/>
            <c:bubble3D val="0"/>
            <c:spPr>
              <a:solidFill>
                <a:srgbClr val="FFCC00"/>
              </a:solidFill>
              <a:ln>
                <a:noFill/>
              </a:ln>
              <a:effectLst>
                <a:outerShdw blurRad="63500" sx="102000" sy="102000" algn="ctr" rotWithShape="0">
                  <a:prstClr val="black">
                    <a:alpha val="20000"/>
                  </a:prstClr>
                </a:outerShdw>
              </a:effectLst>
            </c:spPr>
          </c:dPt>
          <c:dLbls>
            <c:dLbl>
              <c:idx val="0"/>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outEnd"/>
              <c:showLegendKey val="0"/>
              <c:showVal val="0"/>
              <c:showCatName val="1"/>
              <c:showSerName val="0"/>
              <c:showPercent val="1"/>
              <c:showBubbleSize val="0"/>
            </c:dLbl>
            <c:dLbl>
              <c:idx val="1"/>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outEnd"/>
              <c:showLegendKey val="0"/>
              <c:showVal val="0"/>
              <c:showCatName val="1"/>
              <c:showSerName val="0"/>
              <c:showPercent val="1"/>
              <c:showBubbleSize val="0"/>
            </c:dLbl>
            <c:dLbl>
              <c:idx val="2"/>
              <c:layout>
                <c:manualLayout>
                  <c:x val="-0.16875"/>
                  <c:y val="-0.003125"/>
                </c:manualLayout>
              </c:layout>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bestFit"/>
              <c:showLegendKey val="0"/>
              <c:showVal val="0"/>
              <c:showCatName val="1"/>
              <c:showSerName val="0"/>
              <c:showPercent val="1"/>
              <c:showBubbleSize val="0"/>
              <c:extLst>
                <c:ext xmlns:c15="http://schemas.microsoft.com/office/drawing/2012/chart" uri="{CE6537A1-D6FC-4f65-9D91-7224C49458BB}">
                  <c15:layout/>
                </c:ext>
              </c:extLst>
            </c:dLbl>
            <c:dLbl>
              <c:idx val="3"/>
              <c:layout>
                <c:manualLayout>
                  <c:x val="0.128998377387821"/>
                  <c:y val="0.00999573655408443"/>
                </c:manualLayout>
              </c:layout>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bestFit"/>
              <c:showLegendKey val="0"/>
              <c:showVal val="0"/>
              <c:showCatName val="1"/>
              <c:showSerName val="0"/>
              <c:showPercent val="1"/>
              <c:showBubbleSize val="0"/>
              <c:extLst>
                <c:ext xmlns:c15="http://schemas.microsoft.com/office/drawing/2012/chart" uri="{CE6537A1-D6FC-4f65-9D91-7224C49458BB}">
                  <c15:layout/>
                </c:ext>
              </c:extLst>
            </c:dLbl>
            <c:dLbl>
              <c:idx val="4"/>
              <c:layout>
                <c:manualLayout>
                  <c:x val="0.270833333333333"/>
                  <c:y val="0.11875"/>
                </c:manualLayout>
              </c:layout>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bestFit"/>
              <c:showLegendKey val="0"/>
              <c:showVal val="0"/>
              <c:showCatName val="1"/>
              <c:showSerName val="0"/>
              <c:showPercent val="1"/>
              <c:showBubbleSize val="0"/>
              <c:extLst>
                <c:ext xmlns:c15="http://schemas.microsoft.com/office/drawing/2012/chart" uri="{CE6537A1-D6FC-4f65-9D91-7224C49458BB}">
                  <c15:layout/>
                </c:ext>
              </c:extLst>
            </c:dLbl>
            <c:numFmt formatCode="0.00%" sourceLinked="0"/>
            <c:spPr>
              <a:noFill/>
              <a:ln>
                <a:noFill/>
              </a:ln>
              <a:effectLst/>
            </c:spPr>
            <c:txPr>
              <a:bodyPr rot="0" spcFirstLastPara="1" vertOverflow="ellipsis" vert="horz" wrap="square" lIns="38100" tIns="19050" rIns="38100" bIns="19050" anchor="ctr" anchorCtr="1">
                <a:spAutoFit/>
              </a:bodyPr>
              <a:lstStyle/>
              <a:p>
                <a:pPr>
                  <a:defRPr sz="1330" b="1" i="0" u="none" strike="noStrike" kern="1200" spc="0" baseline="0">
                    <a:solidFill>
                      <a:schemeClr val="bg1"/>
                    </a:solidFill>
                    <a:latin typeface="+mn-lt"/>
                    <a:ea typeface="+mn-ea"/>
                    <a:cs typeface="+mn-cs"/>
                  </a:defRPr>
                </a:pPr>
                <a:endParaRPr lang="zh-CN"/>
              </a:p>
            </c:txPr>
            <c:dLblPos val="outEnd"/>
            <c:showLegendKey val="0"/>
            <c:showVal val="0"/>
            <c:showCatName val="1"/>
            <c:showSerName val="0"/>
            <c:showPercent val="1"/>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工作表1!$A$2:$A$6</c:f>
              <c:strCache>
                <c:ptCount val="5"/>
                <c:pt idx="0">
                  <c:v>金属新材料</c:v>
                </c:pt>
                <c:pt idx="1">
                  <c:v>有色金属贸易</c:v>
                </c:pt>
                <c:pt idx="2">
                  <c:v>矿产资源</c:v>
                </c:pt>
                <c:pt idx="3">
                  <c:v>非金属新材料</c:v>
                </c:pt>
                <c:pt idx="4">
                  <c:v>其他</c:v>
                </c:pt>
              </c:strCache>
            </c:strRef>
          </c:cat>
          <c:val>
            <c:numRef>
              <c:f>工作表1!$B$2:$B$6</c:f>
              <c:numCache>
                <c:formatCode>0.00%</c:formatCode>
                <c:ptCount val="5"/>
                <c:pt idx="0">
                  <c:v>0.679</c:v>
                </c:pt>
                <c:pt idx="1">
                  <c:v>0.3023</c:v>
                </c:pt>
                <c:pt idx="2">
                  <c:v>0.0163</c:v>
                </c:pt>
                <c:pt idx="3">
                  <c:v>0.0008</c:v>
                </c:pt>
                <c:pt idx="4">
                  <c:v>0.0016</c:v>
                </c:pt>
              </c:numCache>
            </c:numRef>
          </c:val>
        </c:ser>
        <c:dLbls>
          <c:dLblPos val="outEnd"/>
          <c:showLegendKey val="0"/>
          <c:showVal val="0"/>
          <c:showCatName val="0"/>
          <c:showSerName val="0"/>
          <c:showPercent val="1"/>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9">
  <cs:axisTitle>
    <cs:lnRef idx="0"/>
    <cs:fillRef idx="0"/>
    <cs:effectRef idx="0"/>
    <cs:fontRef idx="minor">
      <a:schemeClr val="tx1">
        <a:lumMod val="65000"/>
        <a:lumOff val="35000"/>
      </a:schemeClr>
    </cs:fontRef>
    <cs:defRPr sz="1197" kern="1200" cap="all"/>
  </cs:axisTitle>
  <cs:categoryAxis>
    <cs:lnRef idx="0"/>
    <cs:fillRef idx="0"/>
    <cs:effectRef idx="0"/>
    <cs:fontRef idx="minor">
      <a:schemeClr val="tx1">
        <a:lumMod val="65000"/>
        <a:lumOff val="35000"/>
      </a:schemeClr>
    </cs:fontRef>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cs:styleClr val="auto"/>
    </cs:fontRef>
    <cs:defRPr sz="1330" b="1" i="0" u="none" strike="noStrike" kern="1200" spc="0" baseline="0"/>
  </cs:dataLabel>
  <cs:dataLabelCallout>
    <cs:lnRef idx="0">
      <cs:styleClr val="auto"/>
    </cs:lnRef>
    <cs:fillRef idx="0"/>
    <cs:effectRef idx="0"/>
    <cs:fontRef idx="minor">
      <cs:styleClr val="auto"/>
    </cs:fontRef>
    <cs:spPr>
      <a:solidFill>
        <a:schemeClr val="lt1"/>
      </a:solidFill>
      <a:ln>
        <a:solidFill>
          <a:schemeClr val="phClr"/>
        </a:solidFill>
      </a:ln>
    </cs:spPr>
    <cs:defRPr sz="1330" b="1"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635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88900" sx="102000" sy="102000" algn="ctr" rotWithShape="0">
          <a:prstClr val="black">
            <a:alpha val="10000"/>
          </a:prstClr>
        </a:outerShdw>
      </a:effectLst>
      <a:scene3d>
        <a:camera prst="orthographicFront"/>
        <a:lightRig rig="threePt" dir="t"/>
      </a:scene3d>
      <a:sp3d>
        <a:bevelT w="127000" h="127000"/>
        <a:bevelB w="127000" h="127000"/>
      </a:sp3d>
    </cs:spPr>
  </cs:dataPoint3D>
  <cs:dataPointLine>
    <cs:lnRef idx="0">
      <cs:styleClr val="auto"/>
    </cs:lnRef>
    <cs:fillRef idx="0"/>
    <cs:effectRef idx="0"/>
    <cs:fontRef idx="minor">
      <a:schemeClr val="dk1"/>
    </cs:fontRef>
    <cs:spPr>
      <a:ln w="28575" cap="rnd">
        <a:solidFill>
          <a:schemeClr val="phClr"/>
        </a:solidFill>
        <a:round/>
      </a:ln>
    </cs:spPr>
  </cs:dataPointLine>
  <cs:dataPointMarker>
    <cs:lnRef idx="0"/>
    <cs:fillRef idx="0">
      <cs:styleClr val="auto"/>
    </cs:fillRef>
    <cs:effectRef idx="0"/>
    <cs:fontRef idx="minor">
      <a:schemeClr val="dk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2128" b="1" kern="1200" cap="all"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BAA35E7-EA39-1243-851E-C4DF41F6F845}" type="datetimeFigureOut">
              <a:rPr kumimoji="1" lang="zh-CN" altLang="en-US" smtClean="0"/>
              <a:t>2017/11/3</a:t>
            </a:fld>
            <a:endParaRPr kumimoji="1"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5" name="幻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4CB8303-3FAC-C542-876C-72C15E0644E3}" type="slidenum">
              <a:rPr kumimoji="1" lang="zh-CN" altLang="en-US" smtClean="0"/>
              <a:t>‹#›</a:t>
            </a:fld>
            <a:endParaRPr kumimoji="1" lang="zh-CN" altLang="en-US"/>
          </a:p>
        </p:txBody>
      </p:sp>
    </p:spTree>
    <p:extLst>
      <p:ext uri="{BB962C8B-B14F-4D97-AF65-F5344CB8AC3E}">
        <p14:creationId xmlns:p14="http://schemas.microsoft.com/office/powerpoint/2010/main" val="2145192409"/>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jpe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914744-D316-D04E-AE85-E9800B2EE258}" type="datetimeFigureOut">
              <a:rPr kumimoji="1" lang="zh-CN" altLang="en-US" smtClean="0"/>
              <a:t>2017/11/3</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8F5AB0-E91A-6C4E-B6AB-3127BAABC1C4}" type="slidenum">
              <a:rPr kumimoji="1" lang="zh-CN" altLang="en-US" smtClean="0"/>
              <a:t>‹#›</a:t>
            </a:fld>
            <a:endParaRPr kumimoji="1" lang="zh-CN" altLang="en-US"/>
          </a:p>
        </p:txBody>
      </p:sp>
    </p:spTree>
    <p:extLst>
      <p:ext uri="{BB962C8B-B14F-4D97-AF65-F5344CB8AC3E}">
        <p14:creationId xmlns:p14="http://schemas.microsoft.com/office/powerpoint/2010/main" val="19826561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http://</a:t>
            </a:r>
            <a:r>
              <a:rPr kumimoji="1" lang="en-US" altLang="zh-CN" dirty="0" err="1" smtClean="0"/>
              <a:t>www.sustcef.org</a:t>
            </a:r>
            <a:r>
              <a:rPr kumimoji="1" lang="en-US" altLang="zh-CN" dirty="0" smtClean="0"/>
              <a:t>/</a:t>
            </a:r>
            <a:r>
              <a:rPr kumimoji="1" lang="en-US" altLang="zh-CN" dirty="0" err="1" smtClean="0"/>
              <a:t>cn</a:t>
            </a:r>
            <a:r>
              <a:rPr kumimoji="1" lang="en-US" altLang="zh-CN" dirty="0" smtClean="0"/>
              <a:t>/cooperation/intro/</a:t>
            </a:r>
            <a:endParaRPr kumimoji="1" lang="zh-CN" altLang="en-US" dirty="0"/>
          </a:p>
        </p:txBody>
      </p:sp>
      <p:sp>
        <p:nvSpPr>
          <p:cNvPr id="4" name="幻灯片编号占位符 3"/>
          <p:cNvSpPr>
            <a:spLocks noGrp="1"/>
          </p:cNvSpPr>
          <p:nvPr>
            <p:ph type="sldNum" sz="quarter" idx="10"/>
          </p:nvPr>
        </p:nvSpPr>
        <p:spPr/>
        <p:txBody>
          <a:bodyPr/>
          <a:lstStyle/>
          <a:p>
            <a:fld id="{AA8F5AB0-E91A-6C4E-B6AB-3127BAABC1C4}" type="slidenum">
              <a:rPr kumimoji="1" lang="zh-CN" altLang="en-US" smtClean="0"/>
              <a:t>16</a:t>
            </a:fld>
            <a:endParaRPr kumimoji="1" lang="zh-CN" altLang="en-US"/>
          </a:p>
        </p:txBody>
      </p:sp>
    </p:spTree>
    <p:extLst>
      <p:ext uri="{BB962C8B-B14F-4D97-AF65-F5344CB8AC3E}">
        <p14:creationId xmlns:p14="http://schemas.microsoft.com/office/powerpoint/2010/main" val="1954794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https://</a:t>
            </a:r>
            <a:r>
              <a:rPr kumimoji="1" lang="en-US" altLang="zh-CN" dirty="0" err="1" smtClean="0"/>
              <a:t>www.fengjr.com</a:t>
            </a:r>
            <a:r>
              <a:rPr kumimoji="1" lang="en-US" altLang="zh-CN" dirty="0" smtClean="0"/>
              <a:t>/</a:t>
            </a:r>
            <a:r>
              <a:rPr kumimoji="1" lang="en-US" altLang="zh-CN" dirty="0" err="1" smtClean="0"/>
              <a:t>cn</a:t>
            </a:r>
            <a:r>
              <a:rPr kumimoji="1" lang="en-US" altLang="zh-CN" dirty="0" smtClean="0"/>
              <a:t>/news/detail/92A402AE-974F-4F65-88E8-3D3C8717D68C</a:t>
            </a:r>
            <a:endParaRPr kumimoji="1" lang="zh-CN" altLang="en-US" dirty="0"/>
          </a:p>
        </p:txBody>
      </p:sp>
      <p:sp>
        <p:nvSpPr>
          <p:cNvPr id="4" name="幻灯片编号占位符 3"/>
          <p:cNvSpPr>
            <a:spLocks noGrp="1"/>
          </p:cNvSpPr>
          <p:nvPr>
            <p:ph type="sldNum" sz="quarter" idx="10"/>
          </p:nvPr>
        </p:nvSpPr>
        <p:spPr/>
        <p:txBody>
          <a:bodyPr/>
          <a:lstStyle/>
          <a:p>
            <a:fld id="{AA8F5AB0-E91A-6C4E-B6AB-3127BAABC1C4}" type="slidenum">
              <a:rPr kumimoji="1" lang="zh-CN" altLang="en-US" smtClean="0"/>
              <a:t>17</a:t>
            </a:fld>
            <a:endParaRPr kumimoji="1" lang="zh-CN" altLang="en-US"/>
          </a:p>
        </p:txBody>
      </p:sp>
    </p:spTree>
    <p:extLst>
      <p:ext uri="{BB962C8B-B14F-4D97-AF65-F5344CB8AC3E}">
        <p14:creationId xmlns:p14="http://schemas.microsoft.com/office/powerpoint/2010/main" val="78608242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信用评级来自正威集团在深交所的</a:t>
            </a:r>
            <a:r>
              <a:rPr kumimoji="1" lang="en-US" altLang="zh-CN" dirty="0" smtClean="0"/>
              <a:t>IPO</a:t>
            </a:r>
            <a:r>
              <a:rPr kumimoji="1" lang="zh-CN" altLang="en-US" dirty="0" smtClean="0"/>
              <a:t>报告，具体见附件。</a:t>
            </a:r>
            <a:endParaRPr kumimoji="1" lang="en-US" altLang="zh-CN" dirty="0" smtClean="0"/>
          </a:p>
        </p:txBody>
      </p:sp>
      <p:sp>
        <p:nvSpPr>
          <p:cNvPr id="4" name="幻灯片编号占位符 3"/>
          <p:cNvSpPr>
            <a:spLocks noGrp="1"/>
          </p:cNvSpPr>
          <p:nvPr>
            <p:ph type="sldNum" sz="quarter" idx="10"/>
          </p:nvPr>
        </p:nvSpPr>
        <p:spPr/>
        <p:txBody>
          <a:bodyPr/>
          <a:lstStyle/>
          <a:p>
            <a:fld id="{AA8F5AB0-E91A-6C4E-B6AB-3127BAABC1C4}" type="slidenum">
              <a:rPr kumimoji="1" lang="zh-CN" altLang="en-US" smtClean="0"/>
              <a:t>20</a:t>
            </a:fld>
            <a:endParaRPr kumimoji="1" lang="zh-CN" altLang="en-US"/>
          </a:p>
        </p:txBody>
      </p:sp>
    </p:spTree>
    <p:extLst>
      <p:ext uri="{BB962C8B-B14F-4D97-AF65-F5344CB8AC3E}">
        <p14:creationId xmlns:p14="http://schemas.microsoft.com/office/powerpoint/2010/main" val="1523166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数据来自深交所募股报告，见附件</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AA8F5AB0-E91A-6C4E-B6AB-3127BAABC1C4}" type="slidenum">
              <a:rPr kumimoji="1" lang="zh-CN" altLang="en-US" smtClean="0"/>
              <a:t>21</a:t>
            </a:fld>
            <a:endParaRPr kumimoji="1" lang="zh-CN" altLang="en-US"/>
          </a:p>
        </p:txBody>
      </p:sp>
    </p:spTree>
    <p:extLst>
      <p:ext uri="{BB962C8B-B14F-4D97-AF65-F5344CB8AC3E}">
        <p14:creationId xmlns:p14="http://schemas.microsoft.com/office/powerpoint/2010/main" val="498137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143000" y="2700338"/>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Tree>
    <p:extLst>
      <p:ext uri="{BB962C8B-B14F-4D97-AF65-F5344CB8AC3E}">
        <p14:creationId xmlns:p14="http://schemas.microsoft.com/office/powerpoint/2010/main" val="18293683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050"/>
            <a:ext cx="7886700" cy="995363"/>
          </a:xfrm>
          <a:prstGeom prst="rect">
            <a:avLst/>
          </a:prstGeom>
        </p:spPr>
        <p:txBody>
          <a:bodyPr/>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a:xfrm>
            <a:off x="628650" y="1368425"/>
            <a:ext cx="7886700" cy="3262313"/>
          </a:xfrm>
          <a:prstGeom prst="rect">
            <a:avLst/>
          </a:prstGeo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8791096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050"/>
            <a:ext cx="1971675" cy="4357688"/>
          </a:xfrm>
          <a:prstGeom prst="rect">
            <a:avLst/>
          </a:prstGeom>
        </p:spPr>
        <p:txBody>
          <a:bodyPr vert="eaVert"/>
          <a:lstStyle/>
          <a:p>
            <a:r>
              <a:rPr lang="zh-CN" altLang="en-US" smtClean="0"/>
              <a:t>单击此处编辑母版标题样式</a:t>
            </a:r>
            <a:endParaRPr lang="zh-CN" altLang="en-US"/>
          </a:p>
        </p:txBody>
      </p:sp>
      <p:sp>
        <p:nvSpPr>
          <p:cNvPr id="3" name="竖排文本占位符 2"/>
          <p:cNvSpPr>
            <a:spLocks noGrp="1"/>
          </p:cNvSpPr>
          <p:nvPr>
            <p:ph type="body" orient="vert" idx="1"/>
          </p:nvPr>
        </p:nvSpPr>
        <p:spPr>
          <a:xfrm>
            <a:off x="628650" y="273050"/>
            <a:ext cx="5762625" cy="4357688"/>
          </a:xfrm>
          <a:prstGeom prst="rect">
            <a:avLst/>
          </a:prstGeo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5081440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050"/>
            <a:ext cx="7886700" cy="995363"/>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a:xfrm>
            <a:off x="628650" y="1368425"/>
            <a:ext cx="7886700" cy="3262313"/>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670887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700"/>
            <a:ext cx="7886700" cy="2138363"/>
          </a:xfrm>
          <a:prstGeom prst="rect">
            <a:avLst/>
          </a:prstGeo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23888" y="3441700"/>
            <a:ext cx="7886700" cy="1123950"/>
          </a:xfrm>
          <a:prstGeom prst="rect">
            <a:avLst/>
          </a:prstGeo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smtClean="0"/>
              <a:t>单击此处编辑母版文本样式</a:t>
            </a:r>
          </a:p>
        </p:txBody>
      </p:sp>
    </p:spTree>
    <p:extLst>
      <p:ext uri="{BB962C8B-B14F-4D97-AF65-F5344CB8AC3E}">
        <p14:creationId xmlns:p14="http://schemas.microsoft.com/office/powerpoint/2010/main" val="13207464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050"/>
            <a:ext cx="7886700" cy="995363"/>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628650" y="1368425"/>
            <a:ext cx="3867150" cy="3262313"/>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内容占位符 3"/>
          <p:cNvSpPr>
            <a:spLocks noGrp="1"/>
          </p:cNvSpPr>
          <p:nvPr>
            <p:ph sz="half" idx="2"/>
          </p:nvPr>
        </p:nvSpPr>
        <p:spPr>
          <a:xfrm>
            <a:off x="4648200" y="1368425"/>
            <a:ext cx="3867150" cy="3262313"/>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1395164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30238" y="273050"/>
            <a:ext cx="7886700" cy="995363"/>
          </a:xfrm>
          <a:prstGeom prst="rect">
            <a:avLst/>
          </a:prstGeo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630238" y="1260475"/>
            <a:ext cx="3868737" cy="61753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630238" y="1878013"/>
            <a:ext cx="3868737" cy="2762250"/>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5" name="文本占位符 4"/>
          <p:cNvSpPr>
            <a:spLocks noGrp="1"/>
          </p:cNvSpPr>
          <p:nvPr>
            <p:ph type="body" sz="quarter" idx="3"/>
          </p:nvPr>
        </p:nvSpPr>
        <p:spPr>
          <a:xfrm>
            <a:off x="4629150" y="1260475"/>
            <a:ext cx="3887788" cy="617538"/>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29150" y="1878013"/>
            <a:ext cx="3887788" cy="2762250"/>
          </a:xfrm>
          <a:prstGeom prst="rect">
            <a:avLst/>
          </a:prstGeo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Tree>
    <p:extLst>
      <p:ext uri="{BB962C8B-B14F-4D97-AF65-F5344CB8AC3E}">
        <p14:creationId xmlns:p14="http://schemas.microsoft.com/office/powerpoint/2010/main" val="153944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628650" y="273050"/>
            <a:ext cx="7886700" cy="995363"/>
          </a:xfrm>
          <a:prstGeom prst="rect">
            <a:avLst/>
          </a:prstGeom>
        </p:spPr>
        <p:txBody>
          <a:bodyPr/>
          <a:lstStyle/>
          <a:p>
            <a:r>
              <a:rPr lang="zh-CN" altLang="en-US" smtClean="0"/>
              <a:t>单击此处编辑母版标题样式</a:t>
            </a:r>
            <a:endParaRPr lang="zh-CN" altLang="en-US"/>
          </a:p>
        </p:txBody>
      </p:sp>
    </p:spTree>
    <p:extLst>
      <p:ext uri="{BB962C8B-B14F-4D97-AF65-F5344CB8AC3E}">
        <p14:creationId xmlns:p14="http://schemas.microsoft.com/office/powerpoint/2010/main" val="17720433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88962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a:prstGeom prst="rect">
            <a:avLst/>
          </a:prstGeo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887788" y="739775"/>
            <a:ext cx="4629150" cy="36544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zh-CN" altLang="en-US"/>
          </a:p>
        </p:txBody>
      </p:sp>
      <p:sp>
        <p:nvSpPr>
          <p:cNvPr id="4" name="文本占位符 3"/>
          <p:cNvSpPr>
            <a:spLocks noGrp="1"/>
          </p:cNvSpPr>
          <p:nvPr>
            <p:ph type="body" sz="half" idx="2"/>
          </p:nvPr>
        </p:nvSpPr>
        <p:spPr>
          <a:xfrm>
            <a:off x="630238" y="1543050"/>
            <a:ext cx="2949575" cy="285750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Tree>
    <p:extLst>
      <p:ext uri="{BB962C8B-B14F-4D97-AF65-F5344CB8AC3E}">
        <p14:creationId xmlns:p14="http://schemas.microsoft.com/office/powerpoint/2010/main" val="1497838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30238" y="342900"/>
            <a:ext cx="2949575" cy="1200150"/>
          </a:xfrm>
          <a:prstGeom prst="rect">
            <a:avLst/>
          </a:prstGeo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3887788" y="739775"/>
            <a:ext cx="4629150" cy="36544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630238" y="1543050"/>
            <a:ext cx="2949575" cy="2857500"/>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Tree>
    <p:extLst>
      <p:ext uri="{BB962C8B-B14F-4D97-AF65-F5344CB8AC3E}">
        <p14:creationId xmlns:p14="http://schemas.microsoft.com/office/powerpoint/2010/main" val="565576351"/>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b="-1"/>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fontAlgn="base">
        <a:spcBef>
          <a:spcPct val="0"/>
        </a:spcBef>
        <a:spcAft>
          <a:spcPct val="0"/>
        </a:spcAft>
        <a:defRPr sz="4400" kern="12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ea typeface="宋体" charset="-122"/>
        </a:defRPr>
      </a:lvl2pPr>
      <a:lvl3pPr algn="ctr" rtl="0" fontAlgn="base">
        <a:spcBef>
          <a:spcPct val="0"/>
        </a:spcBef>
        <a:spcAft>
          <a:spcPct val="0"/>
        </a:spcAft>
        <a:defRPr sz="4400">
          <a:solidFill>
            <a:schemeClr val="tx2"/>
          </a:solidFill>
          <a:latin typeface="Arial" charset="0"/>
          <a:ea typeface="宋体" charset="-122"/>
        </a:defRPr>
      </a:lvl3pPr>
      <a:lvl4pPr algn="ctr" rtl="0" fontAlgn="base">
        <a:spcBef>
          <a:spcPct val="0"/>
        </a:spcBef>
        <a:spcAft>
          <a:spcPct val="0"/>
        </a:spcAft>
        <a:defRPr sz="4400">
          <a:solidFill>
            <a:schemeClr val="tx2"/>
          </a:solidFill>
          <a:latin typeface="Arial" charset="0"/>
          <a:ea typeface="宋体" charset="-122"/>
        </a:defRPr>
      </a:lvl4pPr>
      <a:lvl5pPr algn="ctr" rtl="0" fontAlgn="base">
        <a:spcBef>
          <a:spcPct val="0"/>
        </a:spcBef>
        <a:spcAft>
          <a:spcPct val="0"/>
        </a:spcAft>
        <a:defRPr sz="4400">
          <a:solidFill>
            <a:schemeClr val="tx2"/>
          </a:solidFill>
          <a:latin typeface="Arial" charset="0"/>
          <a:ea typeface="宋体" charset="-122"/>
        </a:defRPr>
      </a:lvl5pPr>
      <a:lvl6pPr marL="457200" algn="ctr" rtl="0" fontAlgn="base">
        <a:spcBef>
          <a:spcPct val="0"/>
        </a:spcBef>
        <a:spcAft>
          <a:spcPct val="0"/>
        </a:spcAft>
        <a:defRPr sz="4400">
          <a:solidFill>
            <a:schemeClr val="tx2"/>
          </a:solidFill>
          <a:latin typeface="Arial" charset="0"/>
          <a:ea typeface="宋体" charset="-122"/>
        </a:defRPr>
      </a:lvl6pPr>
      <a:lvl7pPr marL="914400" algn="ctr" rtl="0" fontAlgn="base">
        <a:spcBef>
          <a:spcPct val="0"/>
        </a:spcBef>
        <a:spcAft>
          <a:spcPct val="0"/>
        </a:spcAft>
        <a:defRPr sz="4400">
          <a:solidFill>
            <a:schemeClr val="tx2"/>
          </a:solidFill>
          <a:latin typeface="Arial" charset="0"/>
          <a:ea typeface="宋体" charset="-122"/>
        </a:defRPr>
      </a:lvl7pPr>
      <a:lvl8pPr marL="1371600" algn="ctr" rtl="0" fontAlgn="base">
        <a:spcBef>
          <a:spcPct val="0"/>
        </a:spcBef>
        <a:spcAft>
          <a:spcPct val="0"/>
        </a:spcAft>
        <a:defRPr sz="4400">
          <a:solidFill>
            <a:schemeClr val="tx2"/>
          </a:solidFill>
          <a:latin typeface="Arial" charset="0"/>
          <a:ea typeface="宋体" charset="-122"/>
        </a:defRPr>
      </a:lvl8pPr>
      <a:lvl9pPr marL="1828800" algn="ctr" rtl="0" fontAlgn="base">
        <a:spcBef>
          <a:spcPct val="0"/>
        </a:spcBef>
        <a:spcAft>
          <a:spcPct val="0"/>
        </a:spcAft>
        <a:defRPr sz="4400">
          <a:solidFill>
            <a:schemeClr val="tx2"/>
          </a:solidFill>
          <a:latin typeface="Arial" charset="0"/>
          <a:ea typeface="宋体" charset="-122"/>
        </a:defRPr>
      </a:lvl9pPr>
    </p:titleStyle>
    <p:bodyStyle>
      <a:lvl1pPr marL="342900" indent="-342900" algn="l" rtl="0" fontAlgn="base">
        <a:spcBef>
          <a:spcPct val="20000"/>
        </a:spcBef>
        <a:spcAft>
          <a:spcPct val="0"/>
        </a:spcAft>
        <a:buChar char="•"/>
        <a:defRPr sz="3200" kern="1200">
          <a:solidFill>
            <a:schemeClr val="tx1"/>
          </a:solidFill>
          <a:latin typeface="+mn-lt"/>
          <a:ea typeface="+mn-ea"/>
          <a:cs typeface="+mn-cs"/>
        </a:defRPr>
      </a:lvl1pPr>
      <a:lvl2pPr marL="742950" indent="-285750" algn="l" rtl="0" fontAlgn="base">
        <a:spcBef>
          <a:spcPct val="20000"/>
        </a:spcBef>
        <a:spcAft>
          <a:spcPct val="0"/>
        </a:spcAft>
        <a:buChar char="–"/>
        <a:defRPr sz="2800" kern="1200">
          <a:solidFill>
            <a:schemeClr val="tx1"/>
          </a:solidFill>
          <a:latin typeface="+mn-lt"/>
          <a:ea typeface="+mn-ea"/>
          <a:cs typeface="+mn-cs"/>
        </a:defRPr>
      </a:lvl2pPr>
      <a:lvl3pPr marL="1143000" indent="-228600" algn="l" rtl="0" fontAlgn="base">
        <a:spcBef>
          <a:spcPct val="20000"/>
        </a:spcBef>
        <a:spcAft>
          <a:spcPct val="0"/>
        </a:spcAft>
        <a:buChar char="•"/>
        <a:defRPr sz="2400" kern="1200">
          <a:solidFill>
            <a:schemeClr val="tx1"/>
          </a:solidFill>
          <a:latin typeface="+mn-lt"/>
          <a:ea typeface="+mn-ea"/>
          <a:cs typeface="+mn-cs"/>
        </a:defRPr>
      </a:lvl3pPr>
      <a:lvl4pPr marL="1600200" indent="-228600" algn="l" rtl="0" fontAlgn="base">
        <a:spcBef>
          <a:spcPct val="20000"/>
        </a:spcBef>
        <a:spcAft>
          <a:spcPct val="0"/>
        </a:spcAft>
        <a:buChar char="–"/>
        <a:defRPr sz="2000" kern="1200">
          <a:solidFill>
            <a:schemeClr val="tx1"/>
          </a:solidFill>
          <a:latin typeface="+mn-lt"/>
          <a:ea typeface="+mn-ea"/>
          <a:cs typeface="+mn-cs"/>
        </a:defRPr>
      </a:lvl4pPr>
      <a:lvl5pPr marL="2057400" indent="-228600" algn="l" rtl="0" fontAlgn="base">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4" Type="http://schemas.openxmlformats.org/officeDocument/2006/relationships/image" Target="../media/image10.tiff"/><Relationship Id="rId5" Type="http://schemas.openxmlformats.org/officeDocument/2006/relationships/image" Target="../media/image11.tiff"/><Relationship Id="rId6" Type="http://schemas.openxmlformats.org/officeDocument/2006/relationships/image" Target="../media/image12.tiff"/><Relationship Id="rId1" Type="http://schemas.openxmlformats.org/officeDocument/2006/relationships/slideLayout" Target="../slideLayouts/slideLayout7.xml"/><Relationship Id="rId2" Type="http://schemas.openxmlformats.org/officeDocument/2006/relationships/image" Target="../media/image9.tif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png"/><Relationship Id="rId5" Type="http://schemas.openxmlformats.org/officeDocument/2006/relationships/image" Target="../media/image4.png"/><Relationship Id="rId6"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7.xml.rels><?xml version="1.0" encoding="UTF-8" standalone="yes"?>
<Relationships xmlns="http://schemas.openxmlformats.org/package/2006/relationships"><Relationship Id="rId3" Type="http://schemas.openxmlformats.org/officeDocument/2006/relationships/image" Target="../media/image13.jpeg"/><Relationship Id="rId4" Type="http://schemas.openxmlformats.org/officeDocument/2006/relationships/image" Target="../media/image14.png"/><Relationship Id="rId5" Type="http://schemas.openxmlformats.org/officeDocument/2006/relationships/image" Target="../media/image4.png"/><Relationship Id="rId6" Type="http://schemas.openxmlformats.org/officeDocument/2006/relationships/image" Target="../media/image16.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chart" Target="../charts/char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b="-1"/>
          </a:stretch>
        </a:blipFill>
        <a:effectLst/>
      </p:bgPr>
    </p:bg>
    <p:spTree>
      <p:nvGrpSpPr>
        <p:cNvPr id="1" name=""/>
        <p:cNvGrpSpPr/>
        <p:nvPr/>
      </p:nvGrpSpPr>
      <p:grpSpPr>
        <a:xfrm>
          <a:off x="0" y="0"/>
          <a:ext cx="0" cy="0"/>
          <a:chOff x="0" y="0"/>
          <a:chExt cx="0" cy="0"/>
        </a:xfrm>
      </p:grpSpPr>
      <p:sp>
        <p:nvSpPr>
          <p:cNvPr id="2053" name="Rectangle 5"/>
          <p:cNvSpPr>
            <a:spLocks noChangeArrowheads="1"/>
          </p:cNvSpPr>
          <p:nvPr/>
        </p:nvSpPr>
        <p:spPr bwMode="auto">
          <a:xfrm>
            <a:off x="0" y="4181475"/>
            <a:ext cx="9144000" cy="960438"/>
          </a:xfrm>
          <a:prstGeom prst="rect">
            <a:avLst/>
          </a:prstGeom>
          <a:solidFill>
            <a:srgbClr val="C9B19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2052" name="Picture 4" descr="卡通遨游太空汇报模板"/>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0813" y="736600"/>
            <a:ext cx="4364037" cy="3670300"/>
          </a:xfrm>
          <a:prstGeom prst="rect">
            <a:avLst/>
          </a:prstGeom>
          <a:noFill/>
          <a:extLst>
            <a:ext uri="{909E8E84-426E-40DD-AFC4-6F175D3DCCD1}">
              <a14:hiddenFill xmlns:a14="http://schemas.microsoft.com/office/drawing/2010/main">
                <a:solidFill>
                  <a:srgbClr val="FFFFFF"/>
                </a:solidFill>
              </a14:hiddenFill>
            </a:ext>
          </a:extLst>
        </p:spPr>
      </p:pic>
      <p:sp>
        <p:nvSpPr>
          <p:cNvPr id="2054" name="Rectangle 6"/>
          <p:cNvSpPr>
            <a:spLocks noChangeArrowheads="1"/>
          </p:cNvSpPr>
          <p:nvPr/>
        </p:nvSpPr>
        <p:spPr bwMode="auto">
          <a:xfrm>
            <a:off x="4211960" y="1521659"/>
            <a:ext cx="461664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buFont typeface="Arial" charset="0"/>
              <a:buNone/>
            </a:pPr>
            <a:r>
              <a:rPr lang="zh-CN" altLang="en-US" sz="3600" b="1" dirty="0" smtClean="0">
                <a:solidFill>
                  <a:srgbClr val="EF6541"/>
                </a:solidFill>
              </a:rPr>
              <a:t>正威国际集团调研报告</a:t>
            </a:r>
            <a:endParaRPr lang="en-US" altLang="zh-CN" sz="3600" dirty="0">
              <a:solidFill>
                <a:srgbClr val="EF6541"/>
              </a:solidFill>
            </a:endParaRPr>
          </a:p>
        </p:txBody>
      </p:sp>
      <p:sp>
        <p:nvSpPr>
          <p:cNvPr id="2055" name="Rectangle 7"/>
          <p:cNvSpPr>
            <a:spLocks noChangeArrowheads="1"/>
          </p:cNvSpPr>
          <p:nvPr/>
        </p:nvSpPr>
        <p:spPr bwMode="auto">
          <a:xfrm>
            <a:off x="4215512" y="2150775"/>
            <a:ext cx="974626" cy="292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buFont typeface="Arial" charset="0"/>
              <a:buNone/>
            </a:pPr>
            <a:r>
              <a:rPr lang="zh-CN" altLang="en-US" sz="1900" dirty="0" smtClean="0">
                <a:solidFill>
                  <a:schemeClr val="bg1"/>
                </a:solidFill>
              </a:rPr>
              <a:t>信息化</a:t>
            </a:r>
            <a:r>
              <a:rPr lang="zh-CN" altLang="en-US" sz="1900" dirty="0" smtClean="0">
                <a:solidFill>
                  <a:schemeClr val="bg1"/>
                </a:solidFill>
              </a:rPr>
              <a:t>部</a:t>
            </a:r>
            <a:endParaRPr lang="en-US" altLang="zh-CN" dirty="0">
              <a:solidFill>
                <a:schemeClr val="bg1"/>
              </a:solidFill>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Oval 2"/>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6147" name="Picture 3"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6149" name="Rectangle 5"/>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a:solidFill>
                  <a:schemeClr val="bg1"/>
                </a:solidFill>
              </a:rPr>
              <a:t>03</a:t>
            </a:r>
          </a:p>
        </p:txBody>
      </p:sp>
      <p:sp>
        <p:nvSpPr>
          <p:cNvPr id="6150" name="Freeform 6"/>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6151" name="Group 7"/>
          <p:cNvGrpSpPr>
            <a:grpSpLocks/>
          </p:cNvGrpSpPr>
          <p:nvPr/>
        </p:nvGrpSpPr>
        <p:grpSpPr bwMode="auto">
          <a:xfrm>
            <a:off x="1406525" y="1871663"/>
            <a:ext cx="177800" cy="174625"/>
            <a:chOff x="223" y="203"/>
            <a:chExt cx="213" cy="211"/>
          </a:xfrm>
        </p:grpSpPr>
        <p:sp>
          <p:nvSpPr>
            <p:cNvPr id="6152" name="Freeform 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53" name="Oval 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6154" name="Freeform 10"/>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6155" name="Group 11"/>
          <p:cNvGrpSpPr>
            <a:grpSpLocks/>
          </p:cNvGrpSpPr>
          <p:nvPr/>
        </p:nvGrpSpPr>
        <p:grpSpPr bwMode="auto">
          <a:xfrm flipV="1">
            <a:off x="2849563" y="2730500"/>
            <a:ext cx="130175" cy="127000"/>
            <a:chOff x="223" y="203"/>
            <a:chExt cx="213" cy="211"/>
          </a:xfrm>
        </p:grpSpPr>
        <p:sp>
          <p:nvSpPr>
            <p:cNvPr id="6156" name="Freeform 12"/>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6157" name="Oval 13"/>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6159" name="Picture 15" descr="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03500" y="1635125"/>
            <a:ext cx="536575" cy="638175"/>
          </a:xfrm>
          <a:prstGeom prst="rect">
            <a:avLst/>
          </a:prstGeom>
          <a:noFill/>
          <a:extLst>
            <a:ext uri="{909E8E84-426E-40DD-AFC4-6F175D3DCCD1}">
              <a14:hiddenFill xmlns:a14="http://schemas.microsoft.com/office/drawing/2010/main">
                <a:solidFill>
                  <a:srgbClr val="FFFFFF"/>
                </a:solidFill>
              </a14:hiddenFill>
            </a:ext>
          </a:extLst>
        </p:spPr>
      </p:pic>
      <p:sp>
        <p:nvSpPr>
          <p:cNvPr id="6160" name="Rectangle 16"/>
          <p:cNvSpPr>
            <a:spLocks noChangeArrowheads="1"/>
          </p:cNvSpPr>
          <p:nvPr/>
        </p:nvSpPr>
        <p:spPr bwMode="auto">
          <a:xfrm>
            <a:off x="3995738" y="2189163"/>
            <a:ext cx="4537075"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正威国际集团业务介绍</a:t>
            </a:r>
            <a:endParaRPr lang="en-US" altLang="zh-CN" sz="2400" b="1" dirty="0" smtClean="0">
              <a:solidFill>
                <a:srgbClr val="EF6541"/>
              </a:solidFill>
            </a:endParaRPr>
          </a:p>
          <a:p>
            <a:pPr>
              <a:buFont typeface="Arial" charset="0"/>
              <a:buNone/>
            </a:pPr>
            <a:r>
              <a:rPr lang="zh-CN" altLang="en-US" sz="1600" dirty="0" smtClean="0">
                <a:solidFill>
                  <a:schemeClr val="bg1"/>
                </a:solidFill>
              </a:rPr>
              <a:t>专注打造全产业链经营，成为全球卓越企业</a:t>
            </a:r>
            <a:endParaRPr lang="en-US" altLang="zh-CN" sz="1600" dirty="0">
              <a:solidFill>
                <a:schemeClr val="bg1"/>
              </a:solidFill>
            </a:endParaRPr>
          </a:p>
        </p:txBody>
      </p:sp>
    </p:spTree>
    <p:extLst>
      <p:ext uri="{BB962C8B-B14F-4D97-AF65-F5344CB8AC3E}">
        <p14:creationId xmlns:p14="http://schemas.microsoft.com/office/powerpoint/2010/main" val="88471547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4818"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4819"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4820" name="Text Box 4"/>
          <p:cNvSpPr txBox="1">
            <a:spLocks noChangeArrowheads="1"/>
          </p:cNvSpPr>
          <p:nvPr/>
        </p:nvSpPr>
        <p:spPr bwMode="auto">
          <a:xfrm>
            <a:off x="250825" y="266700"/>
            <a:ext cx="286232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a:solidFill>
                  <a:schemeClr val="bg1"/>
                </a:solidFill>
                <a:latin typeface="微软雅黑" charset="-122"/>
                <a:ea typeface="微软雅黑" charset="-122"/>
              </a:rPr>
              <a:t>正威国际</a:t>
            </a:r>
            <a:r>
              <a:rPr lang="zh-CN" altLang="en-US" b="1" dirty="0" smtClean="0">
                <a:solidFill>
                  <a:schemeClr val="bg1"/>
                </a:solidFill>
                <a:latin typeface="微软雅黑" charset="-122"/>
                <a:ea typeface="微软雅黑" charset="-122"/>
              </a:rPr>
              <a:t>集团</a:t>
            </a:r>
            <a:r>
              <a:rPr lang="zh-CN" altLang="en-US" b="1" dirty="0">
                <a:solidFill>
                  <a:srgbClr val="EF6541"/>
                </a:solidFill>
                <a:latin typeface="微软雅黑" charset="-122"/>
                <a:ea typeface="微软雅黑" charset="-122"/>
              </a:rPr>
              <a:t>七大</a:t>
            </a:r>
            <a:r>
              <a:rPr lang="zh-CN" altLang="en-US" b="1" dirty="0" smtClean="0">
                <a:solidFill>
                  <a:srgbClr val="EF6541"/>
                </a:solidFill>
                <a:latin typeface="微软雅黑" charset="-122"/>
                <a:ea typeface="微软雅黑" charset="-122"/>
              </a:rPr>
              <a:t>产业</a:t>
            </a:r>
            <a:r>
              <a:rPr lang="zh-CN" altLang="en-US" b="1" dirty="0">
                <a:solidFill>
                  <a:schemeClr val="bg1"/>
                </a:solidFill>
                <a:latin typeface="微软雅黑" charset="-122"/>
                <a:ea typeface="微软雅黑" charset="-122"/>
              </a:rPr>
              <a:t>分布</a:t>
            </a:r>
            <a:endParaRPr lang="en-US" altLang="zh-CN" b="1" dirty="0">
              <a:solidFill>
                <a:schemeClr val="bg1"/>
              </a:solidFill>
              <a:latin typeface="微软雅黑" charset="-122"/>
              <a:ea typeface="微软雅黑" charset="-122"/>
            </a:endParaRPr>
          </a:p>
        </p:txBody>
      </p:sp>
      <p:sp>
        <p:nvSpPr>
          <p:cNvPr id="34821" name="Text Box 5"/>
          <p:cNvSpPr txBox="1">
            <a:spLocks noChangeArrowheads="1"/>
          </p:cNvSpPr>
          <p:nvPr/>
        </p:nvSpPr>
        <p:spPr bwMode="auto">
          <a:xfrm>
            <a:off x="250825" y="627063"/>
            <a:ext cx="5786199"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从传统制造到高分子新材料，从半导体到智能终端，从交易中心到无人机，展示了正威集团世界化的、全产业链的发展格局</a:t>
            </a:r>
            <a:endParaRPr lang="en-US" altLang="zh-CN" sz="800" dirty="0">
              <a:solidFill>
                <a:srgbClr val="F0EFEF"/>
              </a:solidFill>
            </a:endParaRPr>
          </a:p>
        </p:txBody>
      </p:sp>
      <p:sp>
        <p:nvSpPr>
          <p:cNvPr id="34858" name="Line 42"/>
          <p:cNvSpPr>
            <a:spLocks noChangeShapeType="1"/>
          </p:cNvSpPr>
          <p:nvPr/>
        </p:nvSpPr>
        <p:spPr bwMode="auto">
          <a:xfrm>
            <a:off x="3735388" y="1662113"/>
            <a:ext cx="660400" cy="746125"/>
          </a:xfrm>
          <a:prstGeom prst="line">
            <a:avLst/>
          </a:prstGeom>
          <a:noFill/>
          <a:ln w="15875">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59" name="Line 43"/>
          <p:cNvSpPr>
            <a:spLocks noChangeShapeType="1"/>
          </p:cNvSpPr>
          <p:nvPr/>
        </p:nvSpPr>
        <p:spPr bwMode="auto">
          <a:xfrm flipH="1">
            <a:off x="4395788" y="1706563"/>
            <a:ext cx="947737" cy="701675"/>
          </a:xfrm>
          <a:prstGeom prst="line">
            <a:avLst/>
          </a:prstGeom>
          <a:noFill/>
          <a:ln w="15875">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0" name="Line 44"/>
          <p:cNvSpPr>
            <a:spLocks noChangeShapeType="1"/>
          </p:cNvSpPr>
          <p:nvPr/>
        </p:nvSpPr>
        <p:spPr bwMode="auto">
          <a:xfrm flipH="1" flipV="1">
            <a:off x="4395788" y="2408238"/>
            <a:ext cx="906462" cy="173037"/>
          </a:xfrm>
          <a:prstGeom prst="line">
            <a:avLst/>
          </a:prstGeom>
          <a:noFill/>
          <a:ln w="15875">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1" name="Line 45"/>
          <p:cNvSpPr>
            <a:spLocks noChangeShapeType="1"/>
          </p:cNvSpPr>
          <p:nvPr/>
        </p:nvSpPr>
        <p:spPr bwMode="auto">
          <a:xfrm flipV="1">
            <a:off x="3154363" y="2408238"/>
            <a:ext cx="1241425" cy="60325"/>
          </a:xfrm>
          <a:prstGeom prst="line">
            <a:avLst/>
          </a:prstGeom>
          <a:noFill/>
          <a:ln w="15875">
            <a:solidFill>
              <a:srgbClr val="FFFFFF"/>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2" name="Line 46"/>
          <p:cNvSpPr>
            <a:spLocks noChangeShapeType="1"/>
          </p:cNvSpPr>
          <p:nvPr/>
        </p:nvSpPr>
        <p:spPr bwMode="auto">
          <a:xfrm flipH="1" flipV="1">
            <a:off x="3014663" y="3109913"/>
            <a:ext cx="582612" cy="209550"/>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3" name="Line 47"/>
          <p:cNvSpPr>
            <a:spLocks noChangeShapeType="1"/>
          </p:cNvSpPr>
          <p:nvPr/>
        </p:nvSpPr>
        <p:spPr bwMode="auto">
          <a:xfrm flipH="1">
            <a:off x="2892425" y="3319463"/>
            <a:ext cx="704850" cy="465137"/>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4" name="Line 48"/>
          <p:cNvSpPr>
            <a:spLocks noChangeShapeType="1"/>
          </p:cNvSpPr>
          <p:nvPr/>
        </p:nvSpPr>
        <p:spPr bwMode="auto">
          <a:xfrm>
            <a:off x="3597275" y="3319463"/>
            <a:ext cx="0" cy="739775"/>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5" name="Line 49"/>
          <p:cNvSpPr>
            <a:spLocks noChangeShapeType="1"/>
          </p:cNvSpPr>
          <p:nvPr/>
        </p:nvSpPr>
        <p:spPr bwMode="auto">
          <a:xfrm flipH="1">
            <a:off x="4960938" y="3657600"/>
            <a:ext cx="304800" cy="614363"/>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6" name="Line 50"/>
          <p:cNvSpPr>
            <a:spLocks noChangeShapeType="1"/>
          </p:cNvSpPr>
          <p:nvPr/>
        </p:nvSpPr>
        <p:spPr bwMode="auto">
          <a:xfrm>
            <a:off x="5265738" y="3657600"/>
            <a:ext cx="768350" cy="374650"/>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7" name="Line 51"/>
          <p:cNvSpPr>
            <a:spLocks noChangeShapeType="1"/>
          </p:cNvSpPr>
          <p:nvPr/>
        </p:nvSpPr>
        <p:spPr bwMode="auto">
          <a:xfrm flipV="1">
            <a:off x="5265738" y="3109913"/>
            <a:ext cx="460375" cy="547687"/>
          </a:xfrm>
          <a:prstGeom prst="line">
            <a:avLst/>
          </a:prstGeom>
          <a:noFill/>
          <a:ln w="15875">
            <a:solidFill>
              <a:srgbClr val="EF6541"/>
            </a:solidFill>
            <a:miter lim="800000"/>
            <a:headEnd/>
            <a:tailEnd/>
          </a:ln>
          <a:extLst>
            <a:ext uri="{909E8E84-426E-40DD-AFC4-6F175D3DCCD1}">
              <a14:hiddenFill xmlns:a14="http://schemas.microsoft.com/office/drawing/2010/main">
                <a:noFill/>
              </a14:hiddenFill>
            </a:ext>
          </a:extLst>
        </p:spPr>
        <p:txBody>
          <a:bodyPr/>
          <a:lstStyle/>
          <a:p>
            <a:endParaRPr lang="zh-CN" altLang="en-US"/>
          </a:p>
        </p:txBody>
      </p:sp>
      <p:sp>
        <p:nvSpPr>
          <p:cNvPr id="34868" name="Rectangle 52"/>
          <p:cNvSpPr>
            <a:spLocks noChangeArrowheads="1"/>
          </p:cNvSpPr>
          <p:nvPr/>
        </p:nvSpPr>
        <p:spPr bwMode="auto">
          <a:xfrm>
            <a:off x="4291013" y="2941638"/>
            <a:ext cx="209550" cy="157003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4869" name="Freeform 53"/>
          <p:cNvSpPr>
            <a:spLocks/>
          </p:cNvSpPr>
          <p:nvPr/>
        </p:nvSpPr>
        <p:spPr bwMode="auto">
          <a:xfrm>
            <a:off x="4173538" y="4511675"/>
            <a:ext cx="442912" cy="428625"/>
          </a:xfrm>
          <a:custGeom>
            <a:avLst/>
            <a:gdLst>
              <a:gd name="T0" fmla="*/ 140 w 279"/>
              <a:gd name="T1" fmla="*/ 270 h 270"/>
              <a:gd name="T2" fmla="*/ 0 w 279"/>
              <a:gd name="T3" fmla="*/ 0 h 270"/>
              <a:gd name="T4" fmla="*/ 279 w 279"/>
              <a:gd name="T5" fmla="*/ 0 h 270"/>
              <a:gd name="T6" fmla="*/ 140 w 279"/>
              <a:gd name="T7" fmla="*/ 270 h 270"/>
            </a:gdLst>
            <a:ahLst/>
            <a:cxnLst>
              <a:cxn ang="0">
                <a:pos x="T0" y="T1"/>
              </a:cxn>
              <a:cxn ang="0">
                <a:pos x="T2" y="T3"/>
              </a:cxn>
              <a:cxn ang="0">
                <a:pos x="T4" y="T5"/>
              </a:cxn>
              <a:cxn ang="0">
                <a:pos x="T6" y="T7"/>
              </a:cxn>
            </a:cxnLst>
            <a:rect l="0" t="0" r="r" b="b"/>
            <a:pathLst>
              <a:path w="279" h="270">
                <a:moveTo>
                  <a:pt x="140" y="270"/>
                </a:moveTo>
                <a:lnTo>
                  <a:pt x="0" y="0"/>
                </a:lnTo>
                <a:lnTo>
                  <a:pt x="279" y="0"/>
                </a:lnTo>
                <a:lnTo>
                  <a:pt x="140" y="27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0" name="Freeform 54"/>
          <p:cNvSpPr>
            <a:spLocks/>
          </p:cNvSpPr>
          <p:nvPr/>
        </p:nvSpPr>
        <p:spPr bwMode="auto">
          <a:xfrm>
            <a:off x="4349750" y="4849813"/>
            <a:ext cx="90488" cy="90487"/>
          </a:xfrm>
          <a:custGeom>
            <a:avLst/>
            <a:gdLst>
              <a:gd name="T0" fmla="*/ 29 w 57"/>
              <a:gd name="T1" fmla="*/ 57 h 57"/>
              <a:gd name="T2" fmla="*/ 0 w 57"/>
              <a:gd name="T3" fmla="*/ 0 h 57"/>
              <a:gd name="T4" fmla="*/ 57 w 57"/>
              <a:gd name="T5" fmla="*/ 0 h 57"/>
              <a:gd name="T6" fmla="*/ 29 w 57"/>
              <a:gd name="T7" fmla="*/ 57 h 57"/>
            </a:gdLst>
            <a:ahLst/>
            <a:cxnLst>
              <a:cxn ang="0">
                <a:pos x="T0" y="T1"/>
              </a:cxn>
              <a:cxn ang="0">
                <a:pos x="T2" y="T3"/>
              </a:cxn>
              <a:cxn ang="0">
                <a:pos x="T4" y="T5"/>
              </a:cxn>
              <a:cxn ang="0">
                <a:pos x="T6" y="T7"/>
              </a:cxn>
            </a:cxnLst>
            <a:rect l="0" t="0" r="r" b="b"/>
            <a:pathLst>
              <a:path w="57" h="57">
                <a:moveTo>
                  <a:pt x="29" y="57"/>
                </a:moveTo>
                <a:lnTo>
                  <a:pt x="0" y="0"/>
                </a:lnTo>
                <a:lnTo>
                  <a:pt x="57" y="0"/>
                </a:lnTo>
                <a:lnTo>
                  <a:pt x="29" y="5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1" name="Freeform 55"/>
          <p:cNvSpPr>
            <a:spLocks/>
          </p:cNvSpPr>
          <p:nvPr/>
        </p:nvSpPr>
        <p:spPr bwMode="auto">
          <a:xfrm>
            <a:off x="3776663" y="3263900"/>
            <a:ext cx="514350" cy="1247775"/>
          </a:xfrm>
          <a:custGeom>
            <a:avLst/>
            <a:gdLst>
              <a:gd name="T0" fmla="*/ 324 w 324"/>
              <a:gd name="T1" fmla="*/ 0 h 786"/>
              <a:gd name="T2" fmla="*/ 324 w 324"/>
              <a:gd name="T3" fmla="*/ 0 h 786"/>
              <a:gd name="T4" fmla="*/ 324 w 324"/>
              <a:gd name="T5" fmla="*/ 0 h 786"/>
              <a:gd name="T6" fmla="*/ 250 w 324"/>
              <a:gd name="T7" fmla="*/ 0 h 786"/>
              <a:gd name="T8" fmla="*/ 250 w 324"/>
              <a:gd name="T9" fmla="*/ 0 h 786"/>
              <a:gd name="T10" fmla="*/ 0 w 324"/>
              <a:gd name="T11" fmla="*/ 0 h 786"/>
              <a:gd name="T12" fmla="*/ 0 w 324"/>
              <a:gd name="T13" fmla="*/ 73 h 786"/>
              <a:gd name="T14" fmla="*/ 250 w 324"/>
              <a:gd name="T15" fmla="*/ 73 h 786"/>
              <a:gd name="T16" fmla="*/ 250 w 324"/>
              <a:gd name="T17" fmla="*/ 786 h 786"/>
              <a:gd name="T18" fmla="*/ 324 w 324"/>
              <a:gd name="T19" fmla="*/ 786 h 786"/>
              <a:gd name="T20" fmla="*/ 324 w 324"/>
              <a:gd name="T21" fmla="*/ 73 h 786"/>
              <a:gd name="T22" fmla="*/ 324 w 324"/>
              <a:gd name="T23" fmla="*/ 73 h 786"/>
              <a:gd name="T24" fmla="*/ 324 w 324"/>
              <a:gd name="T25" fmla="*/ 0 h 7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4" h="786">
                <a:moveTo>
                  <a:pt x="324" y="0"/>
                </a:moveTo>
                <a:lnTo>
                  <a:pt x="324" y="0"/>
                </a:lnTo>
                <a:lnTo>
                  <a:pt x="324" y="0"/>
                </a:lnTo>
                <a:lnTo>
                  <a:pt x="250" y="0"/>
                </a:lnTo>
                <a:lnTo>
                  <a:pt x="250" y="0"/>
                </a:lnTo>
                <a:lnTo>
                  <a:pt x="0" y="0"/>
                </a:lnTo>
                <a:lnTo>
                  <a:pt x="0" y="73"/>
                </a:lnTo>
                <a:lnTo>
                  <a:pt x="250" y="73"/>
                </a:lnTo>
                <a:lnTo>
                  <a:pt x="250" y="786"/>
                </a:lnTo>
                <a:lnTo>
                  <a:pt x="324" y="786"/>
                </a:lnTo>
                <a:lnTo>
                  <a:pt x="324" y="73"/>
                </a:lnTo>
                <a:lnTo>
                  <a:pt x="324" y="73"/>
                </a:lnTo>
                <a:lnTo>
                  <a:pt x="324"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2" name="Freeform 56"/>
          <p:cNvSpPr>
            <a:spLocks/>
          </p:cNvSpPr>
          <p:nvPr/>
        </p:nvSpPr>
        <p:spPr bwMode="auto">
          <a:xfrm>
            <a:off x="4500563" y="3600450"/>
            <a:ext cx="460375" cy="911225"/>
          </a:xfrm>
          <a:custGeom>
            <a:avLst/>
            <a:gdLst>
              <a:gd name="T0" fmla="*/ 290 w 290"/>
              <a:gd name="T1" fmla="*/ 0 h 574"/>
              <a:gd name="T2" fmla="*/ 73 w 290"/>
              <a:gd name="T3" fmla="*/ 0 h 574"/>
              <a:gd name="T4" fmla="*/ 0 w 290"/>
              <a:gd name="T5" fmla="*/ 0 h 574"/>
              <a:gd name="T6" fmla="*/ 0 w 290"/>
              <a:gd name="T7" fmla="*/ 74 h 574"/>
              <a:gd name="T8" fmla="*/ 0 w 290"/>
              <a:gd name="T9" fmla="*/ 574 h 574"/>
              <a:gd name="T10" fmla="*/ 73 w 290"/>
              <a:gd name="T11" fmla="*/ 574 h 574"/>
              <a:gd name="T12" fmla="*/ 73 w 290"/>
              <a:gd name="T13" fmla="*/ 74 h 574"/>
              <a:gd name="T14" fmla="*/ 290 w 290"/>
              <a:gd name="T15" fmla="*/ 74 h 574"/>
              <a:gd name="T16" fmla="*/ 290 w 290"/>
              <a:gd name="T17" fmla="*/ 0 h 5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90" h="574">
                <a:moveTo>
                  <a:pt x="290" y="0"/>
                </a:moveTo>
                <a:lnTo>
                  <a:pt x="73" y="0"/>
                </a:lnTo>
                <a:lnTo>
                  <a:pt x="0" y="0"/>
                </a:lnTo>
                <a:lnTo>
                  <a:pt x="0" y="74"/>
                </a:lnTo>
                <a:lnTo>
                  <a:pt x="0" y="574"/>
                </a:lnTo>
                <a:lnTo>
                  <a:pt x="73" y="574"/>
                </a:lnTo>
                <a:lnTo>
                  <a:pt x="73" y="74"/>
                </a:lnTo>
                <a:lnTo>
                  <a:pt x="290" y="74"/>
                </a:lnTo>
                <a:lnTo>
                  <a:pt x="290"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3" name="Oval 57"/>
          <p:cNvSpPr>
            <a:spLocks noChangeArrowheads="1"/>
          </p:cNvSpPr>
          <p:nvPr/>
        </p:nvSpPr>
        <p:spPr bwMode="auto">
          <a:xfrm>
            <a:off x="3363913" y="3087688"/>
            <a:ext cx="465137" cy="465137"/>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4" name="Oval 58"/>
          <p:cNvSpPr>
            <a:spLocks noChangeArrowheads="1"/>
          </p:cNvSpPr>
          <p:nvPr/>
        </p:nvSpPr>
        <p:spPr bwMode="auto">
          <a:xfrm>
            <a:off x="3289300" y="3751263"/>
            <a:ext cx="614363" cy="611187"/>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5" name="Oval 59"/>
          <p:cNvSpPr>
            <a:spLocks noChangeArrowheads="1"/>
          </p:cNvSpPr>
          <p:nvPr/>
        </p:nvSpPr>
        <p:spPr bwMode="auto">
          <a:xfrm>
            <a:off x="2678113" y="3575050"/>
            <a:ext cx="423862" cy="42386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6" name="Oval 60"/>
          <p:cNvSpPr>
            <a:spLocks noChangeArrowheads="1"/>
          </p:cNvSpPr>
          <p:nvPr/>
        </p:nvSpPr>
        <p:spPr bwMode="auto">
          <a:xfrm>
            <a:off x="2801938" y="2900363"/>
            <a:ext cx="423862" cy="419100"/>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7" name="Oval 61"/>
          <p:cNvSpPr>
            <a:spLocks noChangeArrowheads="1"/>
          </p:cNvSpPr>
          <p:nvPr/>
        </p:nvSpPr>
        <p:spPr bwMode="auto">
          <a:xfrm>
            <a:off x="3829050" y="1838325"/>
            <a:ext cx="1131888" cy="113665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8" name="Oval 62"/>
          <p:cNvSpPr>
            <a:spLocks noChangeArrowheads="1"/>
          </p:cNvSpPr>
          <p:nvPr/>
        </p:nvSpPr>
        <p:spPr bwMode="auto">
          <a:xfrm>
            <a:off x="4965700" y="1328738"/>
            <a:ext cx="760413" cy="757237"/>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79" name="Oval 63"/>
          <p:cNvSpPr>
            <a:spLocks noChangeArrowheads="1"/>
          </p:cNvSpPr>
          <p:nvPr/>
        </p:nvSpPr>
        <p:spPr bwMode="auto">
          <a:xfrm>
            <a:off x="2865438" y="2176463"/>
            <a:ext cx="581025" cy="58102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0" name="Oval 64"/>
          <p:cNvSpPr>
            <a:spLocks noChangeArrowheads="1"/>
          </p:cNvSpPr>
          <p:nvPr/>
        </p:nvSpPr>
        <p:spPr bwMode="auto">
          <a:xfrm>
            <a:off x="3490913" y="1417638"/>
            <a:ext cx="488950" cy="48736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1" name="Oval 65"/>
          <p:cNvSpPr>
            <a:spLocks noChangeArrowheads="1"/>
          </p:cNvSpPr>
          <p:nvPr/>
        </p:nvSpPr>
        <p:spPr bwMode="auto">
          <a:xfrm>
            <a:off x="5089525" y="2363788"/>
            <a:ext cx="430213" cy="430212"/>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2" name="Oval 66"/>
          <p:cNvSpPr>
            <a:spLocks noChangeArrowheads="1"/>
          </p:cNvSpPr>
          <p:nvPr/>
        </p:nvSpPr>
        <p:spPr bwMode="auto">
          <a:xfrm>
            <a:off x="5508625" y="2892425"/>
            <a:ext cx="431800" cy="434975"/>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3" name="Oval 67"/>
          <p:cNvSpPr>
            <a:spLocks noChangeArrowheads="1"/>
          </p:cNvSpPr>
          <p:nvPr/>
        </p:nvSpPr>
        <p:spPr bwMode="auto">
          <a:xfrm>
            <a:off x="4748213" y="4059238"/>
            <a:ext cx="430212" cy="4302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4" name="Oval 68"/>
          <p:cNvSpPr>
            <a:spLocks noChangeArrowheads="1"/>
          </p:cNvSpPr>
          <p:nvPr/>
        </p:nvSpPr>
        <p:spPr bwMode="auto">
          <a:xfrm>
            <a:off x="5734050" y="3732213"/>
            <a:ext cx="603250" cy="603250"/>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5" name="Oval 69"/>
          <p:cNvSpPr>
            <a:spLocks noChangeArrowheads="1"/>
          </p:cNvSpPr>
          <p:nvPr/>
        </p:nvSpPr>
        <p:spPr bwMode="auto">
          <a:xfrm>
            <a:off x="4902200" y="3297238"/>
            <a:ext cx="722313" cy="723900"/>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6" name="Freeform 70"/>
          <p:cNvSpPr>
            <a:spLocks noEditPoints="1"/>
          </p:cNvSpPr>
          <p:nvPr/>
        </p:nvSpPr>
        <p:spPr bwMode="auto">
          <a:xfrm>
            <a:off x="2992438" y="2322513"/>
            <a:ext cx="327025" cy="311150"/>
          </a:xfrm>
          <a:custGeom>
            <a:avLst/>
            <a:gdLst>
              <a:gd name="T0" fmla="*/ 75 w 87"/>
              <a:gd name="T1" fmla="*/ 11 h 83"/>
              <a:gd name="T2" fmla="*/ 48 w 87"/>
              <a:gd name="T3" fmla="*/ 0 h 83"/>
              <a:gd name="T4" fmla="*/ 46 w 87"/>
              <a:gd name="T5" fmla="*/ 2 h 83"/>
              <a:gd name="T6" fmla="*/ 46 w 87"/>
              <a:gd name="T7" fmla="*/ 38 h 83"/>
              <a:gd name="T8" fmla="*/ 48 w 87"/>
              <a:gd name="T9" fmla="*/ 40 h 83"/>
              <a:gd name="T10" fmla="*/ 79 w 87"/>
              <a:gd name="T11" fmla="*/ 58 h 83"/>
              <a:gd name="T12" fmla="*/ 81 w 87"/>
              <a:gd name="T13" fmla="*/ 57 h 83"/>
              <a:gd name="T14" fmla="*/ 85 w 87"/>
              <a:gd name="T15" fmla="*/ 48 h 83"/>
              <a:gd name="T16" fmla="*/ 87 w 87"/>
              <a:gd name="T17" fmla="*/ 38 h 83"/>
              <a:gd name="T18" fmla="*/ 75 w 87"/>
              <a:gd name="T19" fmla="*/ 11 h 83"/>
              <a:gd name="T20" fmla="*/ 81 w 87"/>
              <a:gd name="T21" fmla="*/ 47 h 83"/>
              <a:gd name="T22" fmla="*/ 81 w 87"/>
              <a:gd name="T23" fmla="*/ 47 h 83"/>
              <a:gd name="T24" fmla="*/ 79 w 87"/>
              <a:gd name="T25" fmla="*/ 53 h 83"/>
              <a:gd name="T26" fmla="*/ 50 w 87"/>
              <a:gd name="T27" fmla="*/ 37 h 83"/>
              <a:gd name="T28" fmla="*/ 50 w 87"/>
              <a:gd name="T29" fmla="*/ 4 h 83"/>
              <a:gd name="T30" fmla="*/ 73 w 87"/>
              <a:gd name="T31" fmla="*/ 14 h 83"/>
              <a:gd name="T32" fmla="*/ 83 w 87"/>
              <a:gd name="T33" fmla="*/ 38 h 83"/>
              <a:gd name="T34" fmla="*/ 81 w 87"/>
              <a:gd name="T35" fmla="*/ 47 h 83"/>
              <a:gd name="T36" fmla="*/ 43 w 87"/>
              <a:gd name="T37" fmla="*/ 41 h 83"/>
              <a:gd name="T38" fmla="*/ 43 w 87"/>
              <a:gd name="T39" fmla="*/ 41 h 83"/>
              <a:gd name="T40" fmla="*/ 43 w 87"/>
              <a:gd name="T41" fmla="*/ 7 h 83"/>
              <a:gd name="T42" fmla="*/ 40 w 87"/>
              <a:gd name="T43" fmla="*/ 4 h 83"/>
              <a:gd name="T44" fmla="*/ 12 w 87"/>
              <a:gd name="T45" fmla="*/ 15 h 83"/>
              <a:gd name="T46" fmla="*/ 12 w 87"/>
              <a:gd name="T47" fmla="*/ 15 h 83"/>
              <a:gd name="T48" fmla="*/ 12 w 87"/>
              <a:gd name="T49" fmla="*/ 15 h 83"/>
              <a:gd name="T50" fmla="*/ 0 w 87"/>
              <a:gd name="T51" fmla="*/ 43 h 83"/>
              <a:gd name="T52" fmla="*/ 12 w 87"/>
              <a:gd name="T53" fmla="*/ 71 h 83"/>
              <a:gd name="T54" fmla="*/ 12 w 87"/>
              <a:gd name="T55" fmla="*/ 71 h 83"/>
              <a:gd name="T56" fmla="*/ 40 w 87"/>
              <a:gd name="T57" fmla="*/ 83 h 83"/>
              <a:gd name="T58" fmla="*/ 59 w 87"/>
              <a:gd name="T59" fmla="*/ 78 h 83"/>
              <a:gd name="T60" fmla="*/ 59 w 87"/>
              <a:gd name="T61" fmla="*/ 77 h 83"/>
              <a:gd name="T62" fmla="*/ 74 w 87"/>
              <a:gd name="T63" fmla="*/ 63 h 83"/>
              <a:gd name="T64" fmla="*/ 74 w 87"/>
              <a:gd name="T65" fmla="*/ 63 h 83"/>
              <a:gd name="T66" fmla="*/ 73 w 87"/>
              <a:gd name="T67" fmla="*/ 58 h 83"/>
              <a:gd name="T68" fmla="*/ 43 w 87"/>
              <a:gd name="T69" fmla="*/ 41 h 83"/>
              <a:gd name="T70" fmla="*/ 56 w 87"/>
              <a:gd name="T71" fmla="*/ 72 h 83"/>
              <a:gd name="T72" fmla="*/ 56 w 87"/>
              <a:gd name="T73" fmla="*/ 72 h 83"/>
              <a:gd name="T74" fmla="*/ 56 w 87"/>
              <a:gd name="T75" fmla="*/ 72 h 83"/>
              <a:gd name="T76" fmla="*/ 40 w 87"/>
              <a:gd name="T77" fmla="*/ 76 h 83"/>
              <a:gd name="T78" fmla="*/ 16 w 87"/>
              <a:gd name="T79" fmla="*/ 66 h 83"/>
              <a:gd name="T80" fmla="*/ 16 w 87"/>
              <a:gd name="T81" fmla="*/ 66 h 83"/>
              <a:gd name="T82" fmla="*/ 7 w 87"/>
              <a:gd name="T83" fmla="*/ 43 h 83"/>
              <a:gd name="T84" fmla="*/ 16 w 87"/>
              <a:gd name="T85" fmla="*/ 20 h 83"/>
              <a:gd name="T86" fmla="*/ 36 w 87"/>
              <a:gd name="T87" fmla="*/ 11 h 83"/>
              <a:gd name="T88" fmla="*/ 36 w 87"/>
              <a:gd name="T89" fmla="*/ 43 h 83"/>
              <a:gd name="T90" fmla="*/ 38 w 87"/>
              <a:gd name="T91" fmla="*/ 46 h 83"/>
              <a:gd name="T92" fmla="*/ 66 w 87"/>
              <a:gd name="T93" fmla="*/ 62 h 83"/>
              <a:gd name="T94" fmla="*/ 56 w 87"/>
              <a:gd name="T95" fmla="*/ 72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87" h="83">
                <a:moveTo>
                  <a:pt x="75" y="11"/>
                </a:moveTo>
                <a:cubicBezTo>
                  <a:pt x="69" y="4"/>
                  <a:pt x="59" y="0"/>
                  <a:pt x="48" y="0"/>
                </a:cubicBezTo>
                <a:cubicBezTo>
                  <a:pt x="47" y="0"/>
                  <a:pt x="46" y="1"/>
                  <a:pt x="46" y="2"/>
                </a:cubicBezTo>
                <a:cubicBezTo>
                  <a:pt x="46" y="38"/>
                  <a:pt x="46" y="38"/>
                  <a:pt x="46" y="38"/>
                </a:cubicBezTo>
                <a:cubicBezTo>
                  <a:pt x="46" y="39"/>
                  <a:pt x="47" y="40"/>
                  <a:pt x="48" y="40"/>
                </a:cubicBezTo>
                <a:cubicBezTo>
                  <a:pt x="79" y="58"/>
                  <a:pt x="79" y="58"/>
                  <a:pt x="79" y="58"/>
                </a:cubicBezTo>
                <a:cubicBezTo>
                  <a:pt x="80" y="58"/>
                  <a:pt x="81" y="58"/>
                  <a:pt x="81" y="57"/>
                </a:cubicBezTo>
                <a:cubicBezTo>
                  <a:pt x="83" y="54"/>
                  <a:pt x="84" y="51"/>
                  <a:pt x="85" y="48"/>
                </a:cubicBezTo>
                <a:cubicBezTo>
                  <a:pt x="86" y="45"/>
                  <a:pt x="87" y="41"/>
                  <a:pt x="87" y="38"/>
                </a:cubicBezTo>
                <a:cubicBezTo>
                  <a:pt x="87" y="28"/>
                  <a:pt x="82" y="18"/>
                  <a:pt x="75" y="11"/>
                </a:cubicBezTo>
                <a:close/>
                <a:moveTo>
                  <a:pt x="81" y="47"/>
                </a:moveTo>
                <a:cubicBezTo>
                  <a:pt x="81" y="47"/>
                  <a:pt x="81" y="47"/>
                  <a:pt x="81" y="47"/>
                </a:cubicBezTo>
                <a:cubicBezTo>
                  <a:pt x="81" y="49"/>
                  <a:pt x="80" y="51"/>
                  <a:pt x="79" y="53"/>
                </a:cubicBezTo>
                <a:cubicBezTo>
                  <a:pt x="50" y="37"/>
                  <a:pt x="50" y="37"/>
                  <a:pt x="50" y="37"/>
                </a:cubicBezTo>
                <a:cubicBezTo>
                  <a:pt x="50" y="4"/>
                  <a:pt x="50" y="4"/>
                  <a:pt x="50" y="4"/>
                </a:cubicBezTo>
                <a:cubicBezTo>
                  <a:pt x="59" y="5"/>
                  <a:pt x="67" y="8"/>
                  <a:pt x="73" y="14"/>
                </a:cubicBezTo>
                <a:cubicBezTo>
                  <a:pt x="79" y="20"/>
                  <a:pt x="83" y="29"/>
                  <a:pt x="83" y="38"/>
                </a:cubicBezTo>
                <a:cubicBezTo>
                  <a:pt x="83" y="41"/>
                  <a:pt x="82" y="44"/>
                  <a:pt x="81" y="47"/>
                </a:cubicBezTo>
                <a:close/>
                <a:moveTo>
                  <a:pt x="43" y="41"/>
                </a:moveTo>
                <a:cubicBezTo>
                  <a:pt x="43" y="41"/>
                  <a:pt x="43" y="41"/>
                  <a:pt x="43" y="41"/>
                </a:cubicBezTo>
                <a:cubicBezTo>
                  <a:pt x="43" y="7"/>
                  <a:pt x="43" y="7"/>
                  <a:pt x="43" y="7"/>
                </a:cubicBezTo>
                <a:cubicBezTo>
                  <a:pt x="43" y="5"/>
                  <a:pt x="41" y="4"/>
                  <a:pt x="40" y="4"/>
                </a:cubicBezTo>
                <a:cubicBezTo>
                  <a:pt x="29" y="4"/>
                  <a:pt x="19" y="8"/>
                  <a:pt x="12" y="15"/>
                </a:cubicBezTo>
                <a:cubicBezTo>
                  <a:pt x="12" y="15"/>
                  <a:pt x="12" y="15"/>
                  <a:pt x="12" y="15"/>
                </a:cubicBezTo>
                <a:cubicBezTo>
                  <a:pt x="12" y="15"/>
                  <a:pt x="12" y="15"/>
                  <a:pt x="12" y="15"/>
                </a:cubicBezTo>
                <a:cubicBezTo>
                  <a:pt x="5" y="22"/>
                  <a:pt x="0" y="32"/>
                  <a:pt x="0" y="43"/>
                </a:cubicBezTo>
                <a:cubicBezTo>
                  <a:pt x="0" y="54"/>
                  <a:pt x="5" y="64"/>
                  <a:pt x="12" y="71"/>
                </a:cubicBezTo>
                <a:cubicBezTo>
                  <a:pt x="12" y="71"/>
                  <a:pt x="12" y="71"/>
                  <a:pt x="12" y="71"/>
                </a:cubicBezTo>
                <a:cubicBezTo>
                  <a:pt x="19" y="78"/>
                  <a:pt x="29" y="83"/>
                  <a:pt x="40" y="83"/>
                </a:cubicBezTo>
                <a:cubicBezTo>
                  <a:pt x="47" y="83"/>
                  <a:pt x="53" y="81"/>
                  <a:pt x="59" y="78"/>
                </a:cubicBezTo>
                <a:cubicBezTo>
                  <a:pt x="59" y="77"/>
                  <a:pt x="59" y="77"/>
                  <a:pt x="59" y="77"/>
                </a:cubicBezTo>
                <a:cubicBezTo>
                  <a:pt x="65" y="74"/>
                  <a:pt x="70" y="69"/>
                  <a:pt x="74" y="63"/>
                </a:cubicBezTo>
                <a:cubicBezTo>
                  <a:pt x="74" y="63"/>
                  <a:pt x="74" y="63"/>
                  <a:pt x="74" y="63"/>
                </a:cubicBezTo>
                <a:cubicBezTo>
                  <a:pt x="75" y="61"/>
                  <a:pt x="74" y="59"/>
                  <a:pt x="73" y="58"/>
                </a:cubicBezTo>
                <a:cubicBezTo>
                  <a:pt x="43" y="41"/>
                  <a:pt x="43" y="41"/>
                  <a:pt x="43" y="41"/>
                </a:cubicBezTo>
                <a:close/>
                <a:moveTo>
                  <a:pt x="56" y="72"/>
                </a:moveTo>
                <a:cubicBezTo>
                  <a:pt x="56" y="72"/>
                  <a:pt x="56" y="72"/>
                  <a:pt x="56" y="72"/>
                </a:cubicBezTo>
                <a:cubicBezTo>
                  <a:pt x="56" y="72"/>
                  <a:pt x="56" y="72"/>
                  <a:pt x="56" y="72"/>
                </a:cubicBezTo>
                <a:cubicBezTo>
                  <a:pt x="51" y="74"/>
                  <a:pt x="45" y="76"/>
                  <a:pt x="40" y="76"/>
                </a:cubicBezTo>
                <a:cubicBezTo>
                  <a:pt x="31" y="76"/>
                  <a:pt x="22" y="72"/>
                  <a:pt x="16" y="66"/>
                </a:cubicBezTo>
                <a:cubicBezTo>
                  <a:pt x="16" y="66"/>
                  <a:pt x="16" y="66"/>
                  <a:pt x="16" y="66"/>
                </a:cubicBezTo>
                <a:cubicBezTo>
                  <a:pt x="10" y="60"/>
                  <a:pt x="7" y="52"/>
                  <a:pt x="7" y="43"/>
                </a:cubicBezTo>
                <a:cubicBezTo>
                  <a:pt x="7" y="34"/>
                  <a:pt x="10" y="26"/>
                  <a:pt x="16" y="20"/>
                </a:cubicBezTo>
                <a:cubicBezTo>
                  <a:pt x="22" y="15"/>
                  <a:pt x="29" y="11"/>
                  <a:pt x="36" y="11"/>
                </a:cubicBezTo>
                <a:cubicBezTo>
                  <a:pt x="36" y="43"/>
                  <a:pt x="36" y="43"/>
                  <a:pt x="36" y="43"/>
                </a:cubicBezTo>
                <a:cubicBezTo>
                  <a:pt x="36" y="45"/>
                  <a:pt x="37" y="46"/>
                  <a:pt x="38" y="46"/>
                </a:cubicBezTo>
                <a:cubicBezTo>
                  <a:pt x="66" y="62"/>
                  <a:pt x="66" y="62"/>
                  <a:pt x="66" y="62"/>
                </a:cubicBezTo>
                <a:cubicBezTo>
                  <a:pt x="63" y="66"/>
                  <a:pt x="60" y="69"/>
                  <a:pt x="56" y="72"/>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7" name="Freeform 71"/>
          <p:cNvSpPr>
            <a:spLocks noEditPoints="1"/>
          </p:cNvSpPr>
          <p:nvPr/>
        </p:nvSpPr>
        <p:spPr bwMode="auto">
          <a:xfrm>
            <a:off x="3622675" y="1552575"/>
            <a:ext cx="206375" cy="217488"/>
          </a:xfrm>
          <a:custGeom>
            <a:avLst/>
            <a:gdLst>
              <a:gd name="T0" fmla="*/ 45 w 55"/>
              <a:gd name="T1" fmla="*/ 38 h 58"/>
              <a:gd name="T2" fmla="*/ 52 w 55"/>
              <a:gd name="T3" fmla="*/ 41 h 58"/>
              <a:gd name="T4" fmla="*/ 52 w 55"/>
              <a:gd name="T5" fmla="*/ 41 h 58"/>
              <a:gd name="T6" fmla="*/ 55 w 55"/>
              <a:gd name="T7" fmla="*/ 48 h 58"/>
              <a:gd name="T8" fmla="*/ 45 w 55"/>
              <a:gd name="T9" fmla="*/ 58 h 58"/>
              <a:gd name="T10" fmla="*/ 34 w 55"/>
              <a:gd name="T11" fmla="*/ 48 h 58"/>
              <a:gd name="T12" fmla="*/ 35 w 55"/>
              <a:gd name="T13" fmla="*/ 45 h 58"/>
              <a:gd name="T14" fmla="*/ 24 w 55"/>
              <a:gd name="T15" fmla="*/ 38 h 58"/>
              <a:gd name="T16" fmla="*/ 24 w 55"/>
              <a:gd name="T17" fmla="*/ 39 h 58"/>
              <a:gd name="T18" fmla="*/ 24 w 55"/>
              <a:gd name="T19" fmla="*/ 39 h 58"/>
              <a:gd name="T20" fmla="*/ 14 w 55"/>
              <a:gd name="T21" fmla="*/ 43 h 58"/>
              <a:gd name="T22" fmla="*/ 0 w 55"/>
              <a:gd name="T23" fmla="*/ 29 h 58"/>
              <a:gd name="T24" fmla="*/ 14 w 55"/>
              <a:gd name="T25" fmla="*/ 15 h 58"/>
              <a:gd name="T26" fmla="*/ 24 w 55"/>
              <a:gd name="T27" fmla="*/ 19 h 58"/>
              <a:gd name="T28" fmla="*/ 24 w 55"/>
              <a:gd name="T29" fmla="*/ 19 h 58"/>
              <a:gd name="T30" fmla="*/ 24 w 55"/>
              <a:gd name="T31" fmla="*/ 19 h 58"/>
              <a:gd name="T32" fmla="*/ 24 w 55"/>
              <a:gd name="T33" fmla="*/ 20 h 58"/>
              <a:gd name="T34" fmla="*/ 35 w 55"/>
              <a:gd name="T35" fmla="*/ 13 h 58"/>
              <a:gd name="T36" fmla="*/ 34 w 55"/>
              <a:gd name="T37" fmla="*/ 10 h 58"/>
              <a:gd name="T38" fmla="*/ 45 w 55"/>
              <a:gd name="T39" fmla="*/ 0 h 58"/>
              <a:gd name="T40" fmla="*/ 55 w 55"/>
              <a:gd name="T41" fmla="*/ 10 h 58"/>
              <a:gd name="T42" fmla="*/ 45 w 55"/>
              <a:gd name="T43" fmla="*/ 20 h 58"/>
              <a:gd name="T44" fmla="*/ 37 w 55"/>
              <a:gd name="T45" fmla="*/ 17 h 58"/>
              <a:gd name="T46" fmla="*/ 37 w 55"/>
              <a:gd name="T47" fmla="*/ 17 h 58"/>
              <a:gd name="T48" fmla="*/ 27 w 55"/>
              <a:gd name="T49" fmla="*/ 23 h 58"/>
              <a:gd name="T50" fmla="*/ 28 w 55"/>
              <a:gd name="T51" fmla="*/ 29 h 58"/>
              <a:gd name="T52" fmla="*/ 27 w 55"/>
              <a:gd name="T53" fmla="*/ 34 h 58"/>
              <a:gd name="T54" fmla="*/ 37 w 55"/>
              <a:gd name="T55" fmla="*/ 41 h 58"/>
              <a:gd name="T56" fmla="*/ 37 w 55"/>
              <a:gd name="T57" fmla="*/ 41 h 58"/>
              <a:gd name="T58" fmla="*/ 37 w 55"/>
              <a:gd name="T59" fmla="*/ 41 h 58"/>
              <a:gd name="T60" fmla="*/ 37 w 55"/>
              <a:gd name="T61" fmla="*/ 41 h 58"/>
              <a:gd name="T62" fmla="*/ 45 w 55"/>
              <a:gd name="T63" fmla="*/ 38 h 58"/>
              <a:gd name="T64" fmla="*/ 49 w 55"/>
              <a:gd name="T65" fmla="*/ 44 h 58"/>
              <a:gd name="T66" fmla="*/ 49 w 55"/>
              <a:gd name="T67" fmla="*/ 44 h 58"/>
              <a:gd name="T68" fmla="*/ 45 w 55"/>
              <a:gd name="T69" fmla="*/ 42 h 58"/>
              <a:gd name="T70" fmla="*/ 41 w 55"/>
              <a:gd name="T71" fmla="*/ 44 h 58"/>
              <a:gd name="T72" fmla="*/ 41 w 55"/>
              <a:gd name="T73" fmla="*/ 44 h 58"/>
              <a:gd name="T74" fmla="*/ 39 w 55"/>
              <a:gd name="T75" fmla="*/ 48 h 58"/>
              <a:gd name="T76" fmla="*/ 45 w 55"/>
              <a:gd name="T77" fmla="*/ 53 h 58"/>
              <a:gd name="T78" fmla="*/ 50 w 55"/>
              <a:gd name="T79" fmla="*/ 48 h 58"/>
              <a:gd name="T80" fmla="*/ 49 w 55"/>
              <a:gd name="T81" fmla="*/ 44 h 58"/>
              <a:gd name="T82" fmla="*/ 49 w 55"/>
              <a:gd name="T83" fmla="*/ 44 h 58"/>
              <a:gd name="T84" fmla="*/ 21 w 55"/>
              <a:gd name="T85" fmla="*/ 22 h 58"/>
              <a:gd name="T86" fmla="*/ 21 w 55"/>
              <a:gd name="T87" fmla="*/ 22 h 58"/>
              <a:gd name="T88" fmla="*/ 14 w 55"/>
              <a:gd name="T89" fmla="*/ 20 h 58"/>
              <a:gd name="T90" fmla="*/ 5 w 55"/>
              <a:gd name="T91" fmla="*/ 29 h 58"/>
              <a:gd name="T92" fmla="*/ 14 w 55"/>
              <a:gd name="T93" fmla="*/ 38 h 58"/>
              <a:gd name="T94" fmla="*/ 21 w 55"/>
              <a:gd name="T95" fmla="*/ 36 h 58"/>
              <a:gd name="T96" fmla="*/ 21 w 55"/>
              <a:gd name="T97" fmla="*/ 35 h 58"/>
              <a:gd name="T98" fmla="*/ 23 w 55"/>
              <a:gd name="T99" fmla="*/ 29 h 58"/>
              <a:gd name="T100" fmla="*/ 21 w 55"/>
              <a:gd name="T101" fmla="*/ 22 h 58"/>
              <a:gd name="T102" fmla="*/ 21 w 55"/>
              <a:gd name="T103" fmla="*/ 22 h 58"/>
              <a:gd name="T104" fmla="*/ 45 w 55"/>
              <a:gd name="T105" fmla="*/ 4 h 58"/>
              <a:gd name="T106" fmla="*/ 45 w 55"/>
              <a:gd name="T107" fmla="*/ 4 h 58"/>
              <a:gd name="T108" fmla="*/ 39 w 55"/>
              <a:gd name="T109" fmla="*/ 10 h 58"/>
              <a:gd name="T110" fmla="*/ 40 w 55"/>
              <a:gd name="T111" fmla="*/ 13 h 58"/>
              <a:gd name="T112" fmla="*/ 40 w 55"/>
              <a:gd name="T113" fmla="*/ 13 h 58"/>
              <a:gd name="T114" fmla="*/ 40 w 55"/>
              <a:gd name="T115" fmla="*/ 13 h 58"/>
              <a:gd name="T116" fmla="*/ 40 w 55"/>
              <a:gd name="T117" fmla="*/ 14 h 58"/>
              <a:gd name="T118" fmla="*/ 41 w 55"/>
              <a:gd name="T119" fmla="*/ 14 h 58"/>
              <a:gd name="T120" fmla="*/ 45 w 55"/>
              <a:gd name="T121" fmla="*/ 16 h 58"/>
              <a:gd name="T122" fmla="*/ 50 w 55"/>
              <a:gd name="T123" fmla="*/ 10 h 58"/>
              <a:gd name="T124" fmla="*/ 45 w 55"/>
              <a:gd name="T125" fmla="*/ 4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55" h="58">
                <a:moveTo>
                  <a:pt x="45" y="38"/>
                </a:moveTo>
                <a:cubicBezTo>
                  <a:pt x="47" y="38"/>
                  <a:pt x="50" y="39"/>
                  <a:pt x="52" y="41"/>
                </a:cubicBezTo>
                <a:cubicBezTo>
                  <a:pt x="52" y="41"/>
                  <a:pt x="52" y="41"/>
                  <a:pt x="52" y="41"/>
                </a:cubicBezTo>
                <a:cubicBezTo>
                  <a:pt x="54" y="42"/>
                  <a:pt x="55" y="45"/>
                  <a:pt x="55" y="48"/>
                </a:cubicBezTo>
                <a:cubicBezTo>
                  <a:pt x="55" y="53"/>
                  <a:pt x="50" y="58"/>
                  <a:pt x="45" y="58"/>
                </a:cubicBezTo>
                <a:cubicBezTo>
                  <a:pt x="39" y="58"/>
                  <a:pt x="34" y="53"/>
                  <a:pt x="34" y="48"/>
                </a:cubicBezTo>
                <a:cubicBezTo>
                  <a:pt x="34" y="47"/>
                  <a:pt x="35" y="46"/>
                  <a:pt x="35" y="45"/>
                </a:cubicBezTo>
                <a:cubicBezTo>
                  <a:pt x="24" y="38"/>
                  <a:pt x="24" y="38"/>
                  <a:pt x="24" y="38"/>
                </a:cubicBezTo>
                <a:cubicBezTo>
                  <a:pt x="24" y="38"/>
                  <a:pt x="24" y="38"/>
                  <a:pt x="24" y="39"/>
                </a:cubicBezTo>
                <a:cubicBezTo>
                  <a:pt x="24" y="39"/>
                  <a:pt x="24" y="39"/>
                  <a:pt x="24" y="39"/>
                </a:cubicBezTo>
                <a:cubicBezTo>
                  <a:pt x="21" y="41"/>
                  <a:pt x="18" y="43"/>
                  <a:pt x="14" y="43"/>
                </a:cubicBezTo>
                <a:cubicBezTo>
                  <a:pt x="6" y="43"/>
                  <a:pt x="0" y="36"/>
                  <a:pt x="0" y="29"/>
                </a:cubicBezTo>
                <a:cubicBezTo>
                  <a:pt x="0" y="21"/>
                  <a:pt x="6" y="15"/>
                  <a:pt x="14" y="15"/>
                </a:cubicBezTo>
                <a:cubicBezTo>
                  <a:pt x="18" y="15"/>
                  <a:pt x="21" y="17"/>
                  <a:pt x="24" y="19"/>
                </a:cubicBezTo>
                <a:cubicBezTo>
                  <a:pt x="24" y="19"/>
                  <a:pt x="24" y="19"/>
                  <a:pt x="24" y="19"/>
                </a:cubicBezTo>
                <a:cubicBezTo>
                  <a:pt x="24" y="19"/>
                  <a:pt x="24" y="19"/>
                  <a:pt x="24" y="19"/>
                </a:cubicBezTo>
                <a:cubicBezTo>
                  <a:pt x="24" y="19"/>
                  <a:pt x="24" y="20"/>
                  <a:pt x="24" y="20"/>
                </a:cubicBezTo>
                <a:cubicBezTo>
                  <a:pt x="35" y="13"/>
                  <a:pt x="35" y="13"/>
                  <a:pt x="35" y="13"/>
                </a:cubicBezTo>
                <a:cubicBezTo>
                  <a:pt x="35" y="12"/>
                  <a:pt x="34" y="11"/>
                  <a:pt x="34" y="10"/>
                </a:cubicBezTo>
                <a:cubicBezTo>
                  <a:pt x="34" y="4"/>
                  <a:pt x="39" y="0"/>
                  <a:pt x="45" y="0"/>
                </a:cubicBezTo>
                <a:cubicBezTo>
                  <a:pt x="50" y="0"/>
                  <a:pt x="55" y="4"/>
                  <a:pt x="55" y="10"/>
                </a:cubicBezTo>
                <a:cubicBezTo>
                  <a:pt x="55" y="16"/>
                  <a:pt x="50" y="20"/>
                  <a:pt x="45" y="20"/>
                </a:cubicBezTo>
                <a:cubicBezTo>
                  <a:pt x="42" y="20"/>
                  <a:pt x="39" y="19"/>
                  <a:pt x="37" y="17"/>
                </a:cubicBezTo>
                <a:cubicBezTo>
                  <a:pt x="37" y="17"/>
                  <a:pt x="37" y="17"/>
                  <a:pt x="37" y="17"/>
                </a:cubicBezTo>
                <a:cubicBezTo>
                  <a:pt x="27" y="23"/>
                  <a:pt x="27" y="23"/>
                  <a:pt x="27" y="23"/>
                </a:cubicBezTo>
                <a:cubicBezTo>
                  <a:pt x="27" y="25"/>
                  <a:pt x="28" y="27"/>
                  <a:pt x="28" y="29"/>
                </a:cubicBezTo>
                <a:cubicBezTo>
                  <a:pt x="28" y="31"/>
                  <a:pt x="27" y="33"/>
                  <a:pt x="27" y="34"/>
                </a:cubicBezTo>
                <a:cubicBezTo>
                  <a:pt x="37" y="41"/>
                  <a:pt x="37" y="41"/>
                  <a:pt x="37" y="41"/>
                </a:cubicBezTo>
                <a:cubicBezTo>
                  <a:pt x="37" y="41"/>
                  <a:pt x="37" y="41"/>
                  <a:pt x="37" y="41"/>
                </a:cubicBezTo>
                <a:cubicBezTo>
                  <a:pt x="37" y="41"/>
                  <a:pt x="37" y="41"/>
                  <a:pt x="37" y="41"/>
                </a:cubicBezTo>
                <a:cubicBezTo>
                  <a:pt x="37" y="41"/>
                  <a:pt x="37" y="41"/>
                  <a:pt x="37" y="41"/>
                </a:cubicBezTo>
                <a:cubicBezTo>
                  <a:pt x="39" y="39"/>
                  <a:pt x="42" y="38"/>
                  <a:pt x="45" y="38"/>
                </a:cubicBezTo>
                <a:close/>
                <a:moveTo>
                  <a:pt x="49" y="44"/>
                </a:moveTo>
                <a:cubicBezTo>
                  <a:pt x="49" y="44"/>
                  <a:pt x="49" y="44"/>
                  <a:pt x="49" y="44"/>
                </a:cubicBezTo>
                <a:cubicBezTo>
                  <a:pt x="48" y="43"/>
                  <a:pt x="46" y="42"/>
                  <a:pt x="45" y="42"/>
                </a:cubicBezTo>
                <a:cubicBezTo>
                  <a:pt x="43" y="42"/>
                  <a:pt x="42" y="43"/>
                  <a:pt x="41" y="44"/>
                </a:cubicBezTo>
                <a:cubicBezTo>
                  <a:pt x="41" y="44"/>
                  <a:pt x="41" y="44"/>
                  <a:pt x="41" y="44"/>
                </a:cubicBezTo>
                <a:cubicBezTo>
                  <a:pt x="40" y="45"/>
                  <a:pt x="39" y="46"/>
                  <a:pt x="39" y="48"/>
                </a:cubicBezTo>
                <a:cubicBezTo>
                  <a:pt x="39" y="51"/>
                  <a:pt x="41" y="53"/>
                  <a:pt x="45" y="53"/>
                </a:cubicBezTo>
                <a:cubicBezTo>
                  <a:pt x="48" y="53"/>
                  <a:pt x="50" y="51"/>
                  <a:pt x="50" y="48"/>
                </a:cubicBezTo>
                <a:cubicBezTo>
                  <a:pt x="50" y="46"/>
                  <a:pt x="50" y="45"/>
                  <a:pt x="49" y="44"/>
                </a:cubicBezTo>
                <a:cubicBezTo>
                  <a:pt x="49" y="44"/>
                  <a:pt x="49" y="44"/>
                  <a:pt x="49" y="44"/>
                </a:cubicBezTo>
                <a:close/>
                <a:moveTo>
                  <a:pt x="21" y="22"/>
                </a:moveTo>
                <a:cubicBezTo>
                  <a:pt x="21" y="22"/>
                  <a:pt x="21" y="22"/>
                  <a:pt x="21" y="22"/>
                </a:cubicBezTo>
                <a:cubicBezTo>
                  <a:pt x="19" y="21"/>
                  <a:pt x="17" y="20"/>
                  <a:pt x="14" y="20"/>
                </a:cubicBezTo>
                <a:cubicBezTo>
                  <a:pt x="9" y="20"/>
                  <a:pt x="5" y="24"/>
                  <a:pt x="5" y="29"/>
                </a:cubicBezTo>
                <a:cubicBezTo>
                  <a:pt x="5" y="34"/>
                  <a:pt x="9" y="38"/>
                  <a:pt x="14" y="38"/>
                </a:cubicBezTo>
                <a:cubicBezTo>
                  <a:pt x="17" y="38"/>
                  <a:pt x="19" y="37"/>
                  <a:pt x="21" y="36"/>
                </a:cubicBezTo>
                <a:cubicBezTo>
                  <a:pt x="21" y="35"/>
                  <a:pt x="21" y="35"/>
                  <a:pt x="21" y="35"/>
                </a:cubicBezTo>
                <a:cubicBezTo>
                  <a:pt x="22" y="34"/>
                  <a:pt x="23" y="31"/>
                  <a:pt x="23" y="29"/>
                </a:cubicBezTo>
                <a:cubicBezTo>
                  <a:pt x="23" y="26"/>
                  <a:pt x="22" y="24"/>
                  <a:pt x="21" y="22"/>
                </a:cubicBezTo>
                <a:cubicBezTo>
                  <a:pt x="21" y="22"/>
                  <a:pt x="21" y="22"/>
                  <a:pt x="21" y="22"/>
                </a:cubicBezTo>
                <a:close/>
                <a:moveTo>
                  <a:pt x="45" y="4"/>
                </a:moveTo>
                <a:cubicBezTo>
                  <a:pt x="45" y="4"/>
                  <a:pt x="45" y="4"/>
                  <a:pt x="45" y="4"/>
                </a:cubicBezTo>
                <a:cubicBezTo>
                  <a:pt x="41" y="4"/>
                  <a:pt x="39" y="7"/>
                  <a:pt x="39" y="10"/>
                </a:cubicBezTo>
                <a:cubicBezTo>
                  <a:pt x="39" y="11"/>
                  <a:pt x="39" y="12"/>
                  <a:pt x="40" y="13"/>
                </a:cubicBezTo>
                <a:cubicBezTo>
                  <a:pt x="40" y="13"/>
                  <a:pt x="40" y="13"/>
                  <a:pt x="40" y="13"/>
                </a:cubicBezTo>
                <a:cubicBezTo>
                  <a:pt x="40" y="13"/>
                  <a:pt x="40" y="13"/>
                  <a:pt x="40" y="13"/>
                </a:cubicBezTo>
                <a:cubicBezTo>
                  <a:pt x="40" y="13"/>
                  <a:pt x="40" y="14"/>
                  <a:pt x="40" y="14"/>
                </a:cubicBezTo>
                <a:cubicBezTo>
                  <a:pt x="41" y="14"/>
                  <a:pt x="41" y="14"/>
                  <a:pt x="41" y="14"/>
                </a:cubicBezTo>
                <a:cubicBezTo>
                  <a:pt x="42" y="15"/>
                  <a:pt x="43" y="16"/>
                  <a:pt x="45" y="16"/>
                </a:cubicBezTo>
                <a:cubicBezTo>
                  <a:pt x="48" y="16"/>
                  <a:pt x="50" y="13"/>
                  <a:pt x="50" y="10"/>
                </a:cubicBezTo>
                <a:cubicBezTo>
                  <a:pt x="50" y="7"/>
                  <a:pt x="48" y="4"/>
                  <a:pt x="45" y="4"/>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8" name="Freeform 72"/>
          <p:cNvSpPr>
            <a:spLocks noEditPoints="1"/>
          </p:cNvSpPr>
          <p:nvPr/>
        </p:nvSpPr>
        <p:spPr bwMode="auto">
          <a:xfrm>
            <a:off x="4125913" y="2122488"/>
            <a:ext cx="539750" cy="566737"/>
          </a:xfrm>
          <a:custGeom>
            <a:avLst/>
            <a:gdLst>
              <a:gd name="T0" fmla="*/ 123 w 144"/>
              <a:gd name="T1" fmla="*/ 21 h 151"/>
              <a:gd name="T2" fmla="*/ 127 w 144"/>
              <a:gd name="T3" fmla="*/ 119 h 151"/>
              <a:gd name="T4" fmla="*/ 133 w 144"/>
              <a:gd name="T5" fmla="*/ 76 h 151"/>
              <a:gd name="T6" fmla="*/ 108 w 144"/>
              <a:gd name="T7" fmla="*/ 101 h 151"/>
              <a:gd name="T8" fmla="*/ 105 w 144"/>
              <a:gd name="T9" fmla="*/ 76 h 151"/>
              <a:gd name="T10" fmla="*/ 42 w 144"/>
              <a:gd name="T11" fmla="*/ 100 h 151"/>
              <a:gd name="T12" fmla="*/ 32 w 144"/>
              <a:gd name="T13" fmla="*/ 76 h 151"/>
              <a:gd name="T14" fmla="*/ 25 w 144"/>
              <a:gd name="T15" fmla="*/ 112 h 151"/>
              <a:gd name="T16" fmla="*/ 0 w 144"/>
              <a:gd name="T17" fmla="*/ 72 h 151"/>
              <a:gd name="T18" fmla="*/ 72 w 144"/>
              <a:gd name="T19" fmla="*/ 0 h 151"/>
              <a:gd name="T20" fmla="*/ 94 w 144"/>
              <a:gd name="T21" fmla="*/ 131 h 151"/>
              <a:gd name="T22" fmla="*/ 89 w 144"/>
              <a:gd name="T23" fmla="*/ 151 h 151"/>
              <a:gd name="T24" fmla="*/ 56 w 144"/>
              <a:gd name="T25" fmla="*/ 151 h 151"/>
              <a:gd name="T26" fmla="*/ 50 w 144"/>
              <a:gd name="T27" fmla="*/ 146 h 151"/>
              <a:gd name="T28" fmla="*/ 33 w 144"/>
              <a:gd name="T29" fmla="*/ 131 h 151"/>
              <a:gd name="T30" fmla="*/ 29 w 144"/>
              <a:gd name="T31" fmla="*/ 121 h 151"/>
              <a:gd name="T32" fmla="*/ 76 w 144"/>
              <a:gd name="T33" fmla="*/ 82 h 151"/>
              <a:gd name="T34" fmla="*/ 115 w 144"/>
              <a:gd name="T35" fmla="*/ 121 h 151"/>
              <a:gd name="T36" fmla="*/ 111 w 144"/>
              <a:gd name="T37" fmla="*/ 131 h 151"/>
              <a:gd name="T38" fmla="*/ 94 w 144"/>
              <a:gd name="T39" fmla="*/ 131 h 151"/>
              <a:gd name="T40" fmla="*/ 83 w 144"/>
              <a:gd name="T41" fmla="*/ 140 h 151"/>
              <a:gd name="T42" fmla="*/ 83 w 144"/>
              <a:gd name="T43" fmla="*/ 125 h 151"/>
              <a:gd name="T44" fmla="*/ 97 w 144"/>
              <a:gd name="T45" fmla="*/ 120 h 151"/>
              <a:gd name="T46" fmla="*/ 47 w 144"/>
              <a:gd name="T47" fmla="*/ 120 h 151"/>
              <a:gd name="T48" fmla="*/ 56 w 144"/>
              <a:gd name="T49" fmla="*/ 120 h 151"/>
              <a:gd name="T50" fmla="*/ 61 w 144"/>
              <a:gd name="T51" fmla="*/ 140 h 151"/>
              <a:gd name="T52" fmla="*/ 115 w 144"/>
              <a:gd name="T53" fmla="*/ 29 h 151"/>
              <a:gd name="T54" fmla="*/ 114 w 144"/>
              <a:gd name="T55" fmla="*/ 27 h 151"/>
              <a:gd name="T56" fmla="*/ 112 w 144"/>
              <a:gd name="T57" fmla="*/ 69 h 151"/>
              <a:gd name="T58" fmla="*/ 115 w 144"/>
              <a:gd name="T59" fmla="*/ 29 h 151"/>
              <a:gd name="T60" fmla="*/ 108 w 144"/>
              <a:gd name="T61" fmla="*/ 23 h 151"/>
              <a:gd name="T62" fmla="*/ 101 w 144"/>
              <a:gd name="T63" fmla="*/ 23 h 151"/>
              <a:gd name="T64" fmla="*/ 108 w 144"/>
              <a:gd name="T65" fmla="*/ 23 h 151"/>
              <a:gd name="T66" fmla="*/ 82 w 144"/>
              <a:gd name="T67" fmla="*/ 12 h 151"/>
              <a:gd name="T68" fmla="*/ 75 w 144"/>
              <a:gd name="T69" fmla="*/ 34 h 151"/>
              <a:gd name="T70" fmla="*/ 97 w 144"/>
              <a:gd name="T71" fmla="*/ 30 h 151"/>
              <a:gd name="T72" fmla="*/ 82 w 144"/>
              <a:gd name="T73" fmla="*/ 12 h 151"/>
              <a:gd name="T74" fmla="*/ 69 w 144"/>
              <a:gd name="T75" fmla="*/ 11 h 151"/>
              <a:gd name="T76" fmla="*/ 49 w 144"/>
              <a:gd name="T77" fmla="*/ 27 h 151"/>
              <a:gd name="T78" fmla="*/ 50 w 144"/>
              <a:gd name="T79" fmla="*/ 31 h 151"/>
              <a:gd name="T80" fmla="*/ 69 w 144"/>
              <a:gd name="T81" fmla="*/ 11 h 151"/>
              <a:gd name="T82" fmla="*/ 48 w 144"/>
              <a:gd name="T83" fmla="*/ 16 h 151"/>
              <a:gd name="T84" fmla="*/ 41 w 144"/>
              <a:gd name="T85" fmla="*/ 27 h 151"/>
              <a:gd name="T86" fmla="*/ 48 w 144"/>
              <a:gd name="T87" fmla="*/ 16 h 151"/>
              <a:gd name="T88" fmla="*/ 30 w 144"/>
              <a:gd name="T89" fmla="*/ 27 h 151"/>
              <a:gd name="T90" fmla="*/ 11 w 144"/>
              <a:gd name="T91" fmla="*/ 69 h 151"/>
              <a:gd name="T92" fmla="*/ 39 w 144"/>
              <a:gd name="T93" fmla="*/ 33 h 151"/>
              <a:gd name="T94" fmla="*/ 99 w 144"/>
              <a:gd name="T95" fmla="*/ 36 h 151"/>
              <a:gd name="T96" fmla="*/ 96 w 144"/>
              <a:gd name="T97" fmla="*/ 37 h 151"/>
              <a:gd name="T98" fmla="*/ 75 w 144"/>
              <a:gd name="T99" fmla="*/ 69 h 151"/>
              <a:gd name="T100" fmla="*/ 99 w 144"/>
              <a:gd name="T101" fmla="*/ 36 h 151"/>
              <a:gd name="T102" fmla="*/ 69 w 144"/>
              <a:gd name="T103" fmla="*/ 41 h 151"/>
              <a:gd name="T104" fmla="*/ 45 w 144"/>
              <a:gd name="T105" fmla="*/ 36 h 151"/>
              <a:gd name="T106" fmla="*/ 69 w 144"/>
              <a:gd name="T107" fmla="*/ 69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44" h="151">
                <a:moveTo>
                  <a:pt x="72" y="0"/>
                </a:moveTo>
                <a:cubicBezTo>
                  <a:pt x="92" y="0"/>
                  <a:pt x="110" y="8"/>
                  <a:pt x="123" y="21"/>
                </a:cubicBezTo>
                <a:cubicBezTo>
                  <a:pt x="136" y="34"/>
                  <a:pt x="144" y="52"/>
                  <a:pt x="144" y="72"/>
                </a:cubicBezTo>
                <a:cubicBezTo>
                  <a:pt x="144" y="90"/>
                  <a:pt x="138" y="106"/>
                  <a:pt x="127" y="119"/>
                </a:cubicBezTo>
                <a:cubicBezTo>
                  <a:pt x="123" y="124"/>
                  <a:pt x="114" y="117"/>
                  <a:pt x="119" y="112"/>
                </a:cubicBezTo>
                <a:cubicBezTo>
                  <a:pt x="127" y="102"/>
                  <a:pt x="132" y="89"/>
                  <a:pt x="133" y="76"/>
                </a:cubicBezTo>
                <a:cubicBezTo>
                  <a:pt x="112" y="76"/>
                  <a:pt x="112" y="76"/>
                  <a:pt x="112" y="76"/>
                </a:cubicBezTo>
                <a:cubicBezTo>
                  <a:pt x="112" y="85"/>
                  <a:pt x="111" y="93"/>
                  <a:pt x="108" y="101"/>
                </a:cubicBezTo>
                <a:cubicBezTo>
                  <a:pt x="107" y="106"/>
                  <a:pt x="101" y="104"/>
                  <a:pt x="102" y="100"/>
                </a:cubicBezTo>
                <a:cubicBezTo>
                  <a:pt x="104" y="93"/>
                  <a:pt x="105" y="84"/>
                  <a:pt x="105" y="76"/>
                </a:cubicBezTo>
                <a:cubicBezTo>
                  <a:pt x="78" y="76"/>
                  <a:pt x="66" y="76"/>
                  <a:pt x="39" y="76"/>
                </a:cubicBezTo>
                <a:cubicBezTo>
                  <a:pt x="39" y="84"/>
                  <a:pt x="40" y="93"/>
                  <a:pt x="42" y="100"/>
                </a:cubicBezTo>
                <a:cubicBezTo>
                  <a:pt x="43" y="105"/>
                  <a:pt x="37" y="106"/>
                  <a:pt x="35" y="101"/>
                </a:cubicBezTo>
                <a:cubicBezTo>
                  <a:pt x="33" y="93"/>
                  <a:pt x="32" y="84"/>
                  <a:pt x="32" y="76"/>
                </a:cubicBezTo>
                <a:cubicBezTo>
                  <a:pt x="11" y="76"/>
                  <a:pt x="11" y="76"/>
                  <a:pt x="11" y="76"/>
                </a:cubicBezTo>
                <a:cubicBezTo>
                  <a:pt x="12" y="89"/>
                  <a:pt x="17" y="102"/>
                  <a:pt x="25" y="112"/>
                </a:cubicBezTo>
                <a:cubicBezTo>
                  <a:pt x="30" y="117"/>
                  <a:pt x="21" y="124"/>
                  <a:pt x="17" y="119"/>
                </a:cubicBezTo>
                <a:cubicBezTo>
                  <a:pt x="6" y="106"/>
                  <a:pt x="0" y="90"/>
                  <a:pt x="0" y="72"/>
                </a:cubicBezTo>
                <a:cubicBezTo>
                  <a:pt x="0" y="52"/>
                  <a:pt x="8" y="34"/>
                  <a:pt x="21" y="21"/>
                </a:cubicBezTo>
                <a:cubicBezTo>
                  <a:pt x="34" y="8"/>
                  <a:pt x="52" y="0"/>
                  <a:pt x="72" y="0"/>
                </a:cubicBezTo>
                <a:close/>
                <a:moveTo>
                  <a:pt x="94" y="131"/>
                </a:moveTo>
                <a:cubicBezTo>
                  <a:pt x="94" y="131"/>
                  <a:pt x="94" y="131"/>
                  <a:pt x="94" y="131"/>
                </a:cubicBezTo>
                <a:cubicBezTo>
                  <a:pt x="94" y="146"/>
                  <a:pt x="94" y="146"/>
                  <a:pt x="94" y="146"/>
                </a:cubicBezTo>
                <a:cubicBezTo>
                  <a:pt x="94" y="149"/>
                  <a:pt x="92" y="151"/>
                  <a:pt x="89" y="151"/>
                </a:cubicBezTo>
                <a:cubicBezTo>
                  <a:pt x="88" y="151"/>
                  <a:pt x="88" y="151"/>
                  <a:pt x="88" y="151"/>
                </a:cubicBezTo>
                <a:cubicBezTo>
                  <a:pt x="56" y="151"/>
                  <a:pt x="56" y="151"/>
                  <a:pt x="56" y="151"/>
                </a:cubicBezTo>
                <a:cubicBezTo>
                  <a:pt x="52" y="151"/>
                  <a:pt x="50" y="149"/>
                  <a:pt x="50" y="146"/>
                </a:cubicBezTo>
                <a:cubicBezTo>
                  <a:pt x="50" y="146"/>
                  <a:pt x="50" y="146"/>
                  <a:pt x="50" y="146"/>
                </a:cubicBezTo>
                <a:cubicBezTo>
                  <a:pt x="50" y="131"/>
                  <a:pt x="50" y="131"/>
                  <a:pt x="50" y="131"/>
                </a:cubicBezTo>
                <a:cubicBezTo>
                  <a:pt x="33" y="131"/>
                  <a:pt x="33" y="131"/>
                  <a:pt x="33" y="131"/>
                </a:cubicBezTo>
                <a:cubicBezTo>
                  <a:pt x="30" y="131"/>
                  <a:pt x="28" y="128"/>
                  <a:pt x="28" y="125"/>
                </a:cubicBezTo>
                <a:cubicBezTo>
                  <a:pt x="28" y="124"/>
                  <a:pt x="28" y="122"/>
                  <a:pt x="29" y="121"/>
                </a:cubicBezTo>
                <a:cubicBezTo>
                  <a:pt x="68" y="82"/>
                  <a:pt x="68" y="82"/>
                  <a:pt x="68" y="82"/>
                </a:cubicBezTo>
                <a:cubicBezTo>
                  <a:pt x="70" y="80"/>
                  <a:pt x="74" y="80"/>
                  <a:pt x="76" y="82"/>
                </a:cubicBezTo>
                <a:cubicBezTo>
                  <a:pt x="76" y="83"/>
                  <a:pt x="76" y="83"/>
                  <a:pt x="76" y="83"/>
                </a:cubicBezTo>
                <a:cubicBezTo>
                  <a:pt x="115" y="121"/>
                  <a:pt x="115" y="121"/>
                  <a:pt x="115" y="121"/>
                </a:cubicBezTo>
                <a:cubicBezTo>
                  <a:pt x="117" y="123"/>
                  <a:pt x="117" y="127"/>
                  <a:pt x="115" y="129"/>
                </a:cubicBezTo>
                <a:cubicBezTo>
                  <a:pt x="114" y="130"/>
                  <a:pt x="112" y="131"/>
                  <a:pt x="111" y="131"/>
                </a:cubicBezTo>
                <a:cubicBezTo>
                  <a:pt x="111" y="131"/>
                  <a:pt x="111" y="131"/>
                  <a:pt x="111" y="131"/>
                </a:cubicBezTo>
                <a:cubicBezTo>
                  <a:pt x="94" y="131"/>
                  <a:pt x="94" y="131"/>
                  <a:pt x="94" y="131"/>
                </a:cubicBezTo>
                <a:close/>
                <a:moveTo>
                  <a:pt x="83" y="140"/>
                </a:moveTo>
                <a:cubicBezTo>
                  <a:pt x="83" y="140"/>
                  <a:pt x="83" y="140"/>
                  <a:pt x="83" y="140"/>
                </a:cubicBezTo>
                <a:cubicBezTo>
                  <a:pt x="83" y="125"/>
                  <a:pt x="83" y="125"/>
                  <a:pt x="83" y="125"/>
                </a:cubicBezTo>
                <a:cubicBezTo>
                  <a:pt x="83" y="125"/>
                  <a:pt x="83" y="125"/>
                  <a:pt x="83" y="125"/>
                </a:cubicBezTo>
                <a:cubicBezTo>
                  <a:pt x="83" y="122"/>
                  <a:pt x="85" y="120"/>
                  <a:pt x="89" y="120"/>
                </a:cubicBezTo>
                <a:cubicBezTo>
                  <a:pt x="97" y="120"/>
                  <a:pt x="97" y="120"/>
                  <a:pt x="97" y="120"/>
                </a:cubicBezTo>
                <a:cubicBezTo>
                  <a:pt x="72" y="94"/>
                  <a:pt x="72" y="94"/>
                  <a:pt x="72" y="94"/>
                </a:cubicBezTo>
                <a:cubicBezTo>
                  <a:pt x="47" y="120"/>
                  <a:pt x="47" y="120"/>
                  <a:pt x="47" y="120"/>
                </a:cubicBezTo>
                <a:cubicBezTo>
                  <a:pt x="55" y="120"/>
                  <a:pt x="55" y="120"/>
                  <a:pt x="55" y="120"/>
                </a:cubicBezTo>
                <a:cubicBezTo>
                  <a:pt x="56" y="120"/>
                  <a:pt x="56" y="120"/>
                  <a:pt x="56" y="120"/>
                </a:cubicBezTo>
                <a:cubicBezTo>
                  <a:pt x="59" y="120"/>
                  <a:pt x="61" y="122"/>
                  <a:pt x="61" y="125"/>
                </a:cubicBezTo>
                <a:cubicBezTo>
                  <a:pt x="61" y="140"/>
                  <a:pt x="61" y="140"/>
                  <a:pt x="61" y="140"/>
                </a:cubicBezTo>
                <a:cubicBezTo>
                  <a:pt x="83" y="140"/>
                  <a:pt x="83" y="140"/>
                  <a:pt x="83" y="140"/>
                </a:cubicBezTo>
                <a:close/>
                <a:moveTo>
                  <a:pt x="115" y="29"/>
                </a:moveTo>
                <a:cubicBezTo>
                  <a:pt x="115" y="29"/>
                  <a:pt x="115" y="29"/>
                  <a:pt x="115" y="29"/>
                </a:cubicBezTo>
                <a:cubicBezTo>
                  <a:pt x="115" y="28"/>
                  <a:pt x="114" y="28"/>
                  <a:pt x="114" y="27"/>
                </a:cubicBezTo>
                <a:cubicBezTo>
                  <a:pt x="111" y="29"/>
                  <a:pt x="108" y="31"/>
                  <a:pt x="105" y="33"/>
                </a:cubicBezTo>
                <a:cubicBezTo>
                  <a:pt x="109" y="43"/>
                  <a:pt x="112" y="56"/>
                  <a:pt x="112" y="69"/>
                </a:cubicBezTo>
                <a:cubicBezTo>
                  <a:pt x="133" y="69"/>
                  <a:pt x="133" y="69"/>
                  <a:pt x="133" y="69"/>
                </a:cubicBezTo>
                <a:cubicBezTo>
                  <a:pt x="132" y="53"/>
                  <a:pt x="126" y="39"/>
                  <a:pt x="115" y="29"/>
                </a:cubicBezTo>
                <a:close/>
                <a:moveTo>
                  <a:pt x="108" y="23"/>
                </a:moveTo>
                <a:cubicBezTo>
                  <a:pt x="108" y="23"/>
                  <a:pt x="108" y="23"/>
                  <a:pt x="108" y="23"/>
                </a:cubicBezTo>
                <a:cubicBezTo>
                  <a:pt x="105" y="20"/>
                  <a:pt x="100" y="18"/>
                  <a:pt x="96" y="16"/>
                </a:cubicBezTo>
                <a:cubicBezTo>
                  <a:pt x="98" y="18"/>
                  <a:pt x="99" y="21"/>
                  <a:pt x="101" y="23"/>
                </a:cubicBezTo>
                <a:cubicBezTo>
                  <a:pt x="101" y="24"/>
                  <a:pt x="102" y="26"/>
                  <a:pt x="103" y="27"/>
                </a:cubicBezTo>
                <a:cubicBezTo>
                  <a:pt x="105" y="26"/>
                  <a:pt x="107" y="24"/>
                  <a:pt x="108" y="23"/>
                </a:cubicBezTo>
                <a:close/>
                <a:moveTo>
                  <a:pt x="82" y="12"/>
                </a:moveTo>
                <a:cubicBezTo>
                  <a:pt x="82" y="12"/>
                  <a:pt x="82" y="12"/>
                  <a:pt x="82" y="12"/>
                </a:cubicBezTo>
                <a:cubicBezTo>
                  <a:pt x="80" y="11"/>
                  <a:pt x="78" y="11"/>
                  <a:pt x="75" y="11"/>
                </a:cubicBezTo>
                <a:cubicBezTo>
                  <a:pt x="75" y="34"/>
                  <a:pt x="75" y="34"/>
                  <a:pt x="75" y="34"/>
                </a:cubicBezTo>
                <a:cubicBezTo>
                  <a:pt x="82" y="34"/>
                  <a:pt x="88" y="33"/>
                  <a:pt x="94" y="31"/>
                </a:cubicBezTo>
                <a:cubicBezTo>
                  <a:pt x="95" y="30"/>
                  <a:pt x="96" y="30"/>
                  <a:pt x="97" y="30"/>
                </a:cubicBezTo>
                <a:cubicBezTo>
                  <a:pt x="96" y="29"/>
                  <a:pt x="96" y="28"/>
                  <a:pt x="95" y="27"/>
                </a:cubicBezTo>
                <a:cubicBezTo>
                  <a:pt x="91" y="20"/>
                  <a:pt x="87" y="15"/>
                  <a:pt x="82" y="12"/>
                </a:cubicBezTo>
                <a:close/>
                <a:moveTo>
                  <a:pt x="69" y="11"/>
                </a:moveTo>
                <a:cubicBezTo>
                  <a:pt x="69" y="11"/>
                  <a:pt x="69" y="11"/>
                  <a:pt x="69" y="11"/>
                </a:cubicBezTo>
                <a:cubicBezTo>
                  <a:pt x="66" y="11"/>
                  <a:pt x="64" y="11"/>
                  <a:pt x="62" y="12"/>
                </a:cubicBezTo>
                <a:cubicBezTo>
                  <a:pt x="57" y="15"/>
                  <a:pt x="53" y="20"/>
                  <a:pt x="49" y="27"/>
                </a:cubicBezTo>
                <a:cubicBezTo>
                  <a:pt x="48" y="28"/>
                  <a:pt x="48" y="29"/>
                  <a:pt x="47" y="30"/>
                </a:cubicBezTo>
                <a:cubicBezTo>
                  <a:pt x="48" y="30"/>
                  <a:pt x="49" y="30"/>
                  <a:pt x="50" y="31"/>
                </a:cubicBezTo>
                <a:cubicBezTo>
                  <a:pt x="56" y="33"/>
                  <a:pt x="62" y="34"/>
                  <a:pt x="69" y="34"/>
                </a:cubicBezTo>
                <a:cubicBezTo>
                  <a:pt x="69" y="11"/>
                  <a:pt x="69" y="11"/>
                  <a:pt x="69" y="11"/>
                </a:cubicBezTo>
                <a:close/>
                <a:moveTo>
                  <a:pt x="48" y="16"/>
                </a:moveTo>
                <a:cubicBezTo>
                  <a:pt x="48" y="16"/>
                  <a:pt x="48" y="16"/>
                  <a:pt x="48" y="16"/>
                </a:cubicBezTo>
                <a:cubicBezTo>
                  <a:pt x="44" y="18"/>
                  <a:pt x="39" y="20"/>
                  <a:pt x="36" y="23"/>
                </a:cubicBezTo>
                <a:cubicBezTo>
                  <a:pt x="37" y="24"/>
                  <a:pt x="39" y="26"/>
                  <a:pt x="41" y="27"/>
                </a:cubicBezTo>
                <a:cubicBezTo>
                  <a:pt x="42" y="26"/>
                  <a:pt x="43" y="24"/>
                  <a:pt x="43" y="23"/>
                </a:cubicBezTo>
                <a:cubicBezTo>
                  <a:pt x="45" y="21"/>
                  <a:pt x="46" y="18"/>
                  <a:pt x="48" y="16"/>
                </a:cubicBezTo>
                <a:close/>
                <a:moveTo>
                  <a:pt x="30" y="27"/>
                </a:moveTo>
                <a:cubicBezTo>
                  <a:pt x="30" y="27"/>
                  <a:pt x="30" y="27"/>
                  <a:pt x="30" y="27"/>
                </a:cubicBezTo>
                <a:cubicBezTo>
                  <a:pt x="30" y="28"/>
                  <a:pt x="29" y="28"/>
                  <a:pt x="29" y="29"/>
                </a:cubicBezTo>
                <a:cubicBezTo>
                  <a:pt x="18" y="39"/>
                  <a:pt x="12" y="53"/>
                  <a:pt x="11" y="69"/>
                </a:cubicBezTo>
                <a:cubicBezTo>
                  <a:pt x="32" y="69"/>
                  <a:pt x="32" y="69"/>
                  <a:pt x="32" y="69"/>
                </a:cubicBezTo>
                <a:cubicBezTo>
                  <a:pt x="32" y="56"/>
                  <a:pt x="35" y="43"/>
                  <a:pt x="39" y="33"/>
                </a:cubicBezTo>
                <a:cubicBezTo>
                  <a:pt x="36" y="31"/>
                  <a:pt x="33" y="29"/>
                  <a:pt x="30" y="27"/>
                </a:cubicBezTo>
                <a:close/>
                <a:moveTo>
                  <a:pt x="99" y="36"/>
                </a:moveTo>
                <a:cubicBezTo>
                  <a:pt x="99" y="36"/>
                  <a:pt x="99" y="36"/>
                  <a:pt x="99" y="36"/>
                </a:cubicBezTo>
                <a:cubicBezTo>
                  <a:pt x="98" y="36"/>
                  <a:pt x="97" y="37"/>
                  <a:pt x="96" y="37"/>
                </a:cubicBezTo>
                <a:cubicBezTo>
                  <a:pt x="90" y="39"/>
                  <a:pt x="83" y="41"/>
                  <a:pt x="75" y="41"/>
                </a:cubicBezTo>
                <a:cubicBezTo>
                  <a:pt x="75" y="69"/>
                  <a:pt x="75" y="69"/>
                  <a:pt x="75" y="69"/>
                </a:cubicBezTo>
                <a:cubicBezTo>
                  <a:pt x="105" y="69"/>
                  <a:pt x="105" y="69"/>
                  <a:pt x="105" y="69"/>
                </a:cubicBezTo>
                <a:cubicBezTo>
                  <a:pt x="105" y="57"/>
                  <a:pt x="103" y="45"/>
                  <a:pt x="99" y="36"/>
                </a:cubicBezTo>
                <a:close/>
                <a:moveTo>
                  <a:pt x="69" y="41"/>
                </a:moveTo>
                <a:cubicBezTo>
                  <a:pt x="69" y="41"/>
                  <a:pt x="69" y="41"/>
                  <a:pt x="69" y="41"/>
                </a:cubicBezTo>
                <a:cubicBezTo>
                  <a:pt x="61" y="41"/>
                  <a:pt x="54" y="39"/>
                  <a:pt x="48" y="37"/>
                </a:cubicBezTo>
                <a:cubicBezTo>
                  <a:pt x="47" y="37"/>
                  <a:pt x="46" y="36"/>
                  <a:pt x="45" y="36"/>
                </a:cubicBezTo>
                <a:cubicBezTo>
                  <a:pt x="41" y="45"/>
                  <a:pt x="39" y="57"/>
                  <a:pt x="39" y="69"/>
                </a:cubicBezTo>
                <a:cubicBezTo>
                  <a:pt x="69" y="69"/>
                  <a:pt x="69" y="69"/>
                  <a:pt x="69" y="69"/>
                </a:cubicBezTo>
                <a:cubicBezTo>
                  <a:pt x="69" y="41"/>
                  <a:pt x="69" y="41"/>
                  <a:pt x="69" y="41"/>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89" name="Freeform 73"/>
          <p:cNvSpPr>
            <a:spLocks noEditPoints="1"/>
          </p:cNvSpPr>
          <p:nvPr/>
        </p:nvSpPr>
        <p:spPr bwMode="auto">
          <a:xfrm>
            <a:off x="2903538" y="3000375"/>
            <a:ext cx="220662" cy="217488"/>
          </a:xfrm>
          <a:custGeom>
            <a:avLst/>
            <a:gdLst>
              <a:gd name="T0" fmla="*/ 56 w 59"/>
              <a:gd name="T1" fmla="*/ 7 h 58"/>
              <a:gd name="T2" fmla="*/ 59 w 59"/>
              <a:gd name="T3" fmla="*/ 14 h 58"/>
              <a:gd name="T4" fmla="*/ 56 w 59"/>
              <a:gd name="T5" fmla="*/ 21 h 58"/>
              <a:gd name="T6" fmla="*/ 47 w 59"/>
              <a:gd name="T7" fmla="*/ 30 h 58"/>
              <a:gd name="T8" fmla="*/ 40 w 59"/>
              <a:gd name="T9" fmla="*/ 33 h 58"/>
              <a:gd name="T10" fmla="*/ 33 w 59"/>
              <a:gd name="T11" fmla="*/ 29 h 58"/>
              <a:gd name="T12" fmla="*/ 30 w 59"/>
              <a:gd name="T13" fmla="*/ 32 h 58"/>
              <a:gd name="T14" fmla="*/ 33 w 59"/>
              <a:gd name="T15" fmla="*/ 40 h 58"/>
              <a:gd name="T16" fmla="*/ 30 w 59"/>
              <a:gd name="T17" fmla="*/ 47 h 58"/>
              <a:gd name="T18" fmla="*/ 15 w 59"/>
              <a:gd name="T19" fmla="*/ 58 h 58"/>
              <a:gd name="T20" fmla="*/ 3 w 59"/>
              <a:gd name="T21" fmla="*/ 51 h 58"/>
              <a:gd name="T22" fmla="*/ 0 w 59"/>
              <a:gd name="T23" fmla="*/ 44 h 58"/>
              <a:gd name="T24" fmla="*/ 3 w 59"/>
              <a:gd name="T25" fmla="*/ 37 h 58"/>
              <a:gd name="T26" fmla="*/ 3 w 59"/>
              <a:gd name="T27" fmla="*/ 37 h 58"/>
              <a:gd name="T28" fmla="*/ 19 w 59"/>
              <a:gd name="T29" fmla="*/ 25 h 58"/>
              <a:gd name="T30" fmla="*/ 26 w 59"/>
              <a:gd name="T31" fmla="*/ 28 h 58"/>
              <a:gd name="T32" fmla="*/ 27 w 59"/>
              <a:gd name="T33" fmla="*/ 29 h 58"/>
              <a:gd name="T34" fmla="*/ 29 w 59"/>
              <a:gd name="T35" fmla="*/ 26 h 58"/>
              <a:gd name="T36" fmla="*/ 26 w 59"/>
              <a:gd name="T37" fmla="*/ 18 h 58"/>
              <a:gd name="T38" fmla="*/ 29 w 59"/>
              <a:gd name="T39" fmla="*/ 11 h 58"/>
              <a:gd name="T40" fmla="*/ 37 w 59"/>
              <a:gd name="T41" fmla="*/ 3 h 58"/>
              <a:gd name="T42" fmla="*/ 52 w 59"/>
              <a:gd name="T43" fmla="*/ 3 h 58"/>
              <a:gd name="T44" fmla="*/ 53 w 59"/>
              <a:gd name="T45" fmla="*/ 10 h 58"/>
              <a:gd name="T46" fmla="*/ 49 w 59"/>
              <a:gd name="T47" fmla="*/ 6 h 58"/>
              <a:gd name="T48" fmla="*/ 45 w 59"/>
              <a:gd name="T49" fmla="*/ 4 h 58"/>
              <a:gd name="T50" fmla="*/ 40 w 59"/>
              <a:gd name="T51" fmla="*/ 6 h 58"/>
              <a:gd name="T52" fmla="*/ 30 w 59"/>
              <a:gd name="T53" fmla="*/ 18 h 58"/>
              <a:gd name="T54" fmla="*/ 32 w 59"/>
              <a:gd name="T55" fmla="*/ 23 h 58"/>
              <a:gd name="T56" fmla="*/ 33 w 59"/>
              <a:gd name="T57" fmla="*/ 23 h 58"/>
              <a:gd name="T58" fmla="*/ 40 w 59"/>
              <a:gd name="T59" fmla="*/ 19 h 58"/>
              <a:gd name="T60" fmla="*/ 36 w 59"/>
              <a:gd name="T61" fmla="*/ 26 h 58"/>
              <a:gd name="T62" fmla="*/ 36 w 59"/>
              <a:gd name="T63" fmla="*/ 26 h 58"/>
              <a:gd name="T64" fmla="*/ 44 w 59"/>
              <a:gd name="T65" fmla="*/ 26 h 58"/>
              <a:gd name="T66" fmla="*/ 53 w 59"/>
              <a:gd name="T67" fmla="*/ 18 h 58"/>
              <a:gd name="T68" fmla="*/ 54 w 59"/>
              <a:gd name="T69" fmla="*/ 14 h 58"/>
              <a:gd name="T70" fmla="*/ 53 w 59"/>
              <a:gd name="T71" fmla="*/ 10 h 58"/>
              <a:gd name="T72" fmla="*/ 27 w 59"/>
              <a:gd name="T73" fmla="*/ 35 h 58"/>
              <a:gd name="T74" fmla="*/ 23 w 59"/>
              <a:gd name="T75" fmla="*/ 39 h 58"/>
              <a:gd name="T76" fmla="*/ 19 w 59"/>
              <a:gd name="T77" fmla="*/ 36 h 58"/>
              <a:gd name="T78" fmla="*/ 23 w 59"/>
              <a:gd name="T79" fmla="*/ 32 h 58"/>
              <a:gd name="T80" fmla="*/ 23 w 59"/>
              <a:gd name="T81" fmla="*/ 32 h 58"/>
              <a:gd name="T82" fmla="*/ 15 w 59"/>
              <a:gd name="T83" fmla="*/ 32 h 58"/>
              <a:gd name="T84" fmla="*/ 7 w 59"/>
              <a:gd name="T85" fmla="*/ 40 h 58"/>
              <a:gd name="T86" fmla="*/ 5 w 59"/>
              <a:gd name="T87" fmla="*/ 44 h 58"/>
              <a:gd name="T88" fmla="*/ 10 w 59"/>
              <a:gd name="T89" fmla="*/ 52 h 58"/>
              <a:gd name="T90" fmla="*/ 19 w 59"/>
              <a:gd name="T91" fmla="*/ 52 h 58"/>
              <a:gd name="T92" fmla="*/ 27 w 59"/>
              <a:gd name="T93" fmla="*/ 44 h 58"/>
              <a:gd name="T94" fmla="*/ 29 w 59"/>
              <a:gd name="T95" fmla="*/ 4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59" h="58">
                <a:moveTo>
                  <a:pt x="52" y="3"/>
                </a:moveTo>
                <a:cubicBezTo>
                  <a:pt x="56" y="7"/>
                  <a:pt x="56" y="7"/>
                  <a:pt x="56" y="7"/>
                </a:cubicBezTo>
                <a:cubicBezTo>
                  <a:pt x="56" y="7"/>
                  <a:pt x="56" y="7"/>
                  <a:pt x="56" y="7"/>
                </a:cubicBezTo>
                <a:cubicBezTo>
                  <a:pt x="58" y="9"/>
                  <a:pt x="59" y="11"/>
                  <a:pt x="59" y="14"/>
                </a:cubicBezTo>
                <a:cubicBezTo>
                  <a:pt x="59" y="14"/>
                  <a:pt x="59" y="14"/>
                  <a:pt x="59" y="14"/>
                </a:cubicBezTo>
                <a:cubicBezTo>
                  <a:pt x="59" y="17"/>
                  <a:pt x="58" y="19"/>
                  <a:pt x="56" y="21"/>
                </a:cubicBezTo>
                <a:cubicBezTo>
                  <a:pt x="56" y="21"/>
                  <a:pt x="56" y="21"/>
                  <a:pt x="56" y="21"/>
                </a:cubicBezTo>
                <a:cubicBezTo>
                  <a:pt x="47" y="30"/>
                  <a:pt x="47" y="30"/>
                  <a:pt x="47" y="30"/>
                </a:cubicBezTo>
                <a:cubicBezTo>
                  <a:pt x="47" y="30"/>
                  <a:pt x="47" y="30"/>
                  <a:pt x="47" y="30"/>
                </a:cubicBezTo>
                <a:cubicBezTo>
                  <a:pt x="45" y="32"/>
                  <a:pt x="43" y="33"/>
                  <a:pt x="40" y="33"/>
                </a:cubicBezTo>
                <a:cubicBezTo>
                  <a:pt x="38" y="33"/>
                  <a:pt x="35" y="32"/>
                  <a:pt x="33" y="30"/>
                </a:cubicBezTo>
                <a:cubicBezTo>
                  <a:pt x="33" y="29"/>
                  <a:pt x="33" y="29"/>
                  <a:pt x="33" y="29"/>
                </a:cubicBezTo>
                <a:cubicBezTo>
                  <a:pt x="33" y="29"/>
                  <a:pt x="33" y="29"/>
                  <a:pt x="33" y="29"/>
                </a:cubicBezTo>
                <a:cubicBezTo>
                  <a:pt x="30" y="32"/>
                  <a:pt x="30" y="32"/>
                  <a:pt x="30" y="32"/>
                </a:cubicBezTo>
                <a:cubicBezTo>
                  <a:pt x="30" y="32"/>
                  <a:pt x="30" y="32"/>
                  <a:pt x="30" y="32"/>
                </a:cubicBezTo>
                <a:cubicBezTo>
                  <a:pt x="32" y="34"/>
                  <a:pt x="33" y="37"/>
                  <a:pt x="33" y="40"/>
                </a:cubicBezTo>
                <a:cubicBezTo>
                  <a:pt x="33" y="42"/>
                  <a:pt x="32" y="45"/>
                  <a:pt x="30" y="47"/>
                </a:cubicBezTo>
                <a:cubicBezTo>
                  <a:pt x="30" y="47"/>
                  <a:pt x="30" y="47"/>
                  <a:pt x="30" y="47"/>
                </a:cubicBezTo>
                <a:cubicBezTo>
                  <a:pt x="22" y="55"/>
                  <a:pt x="22" y="55"/>
                  <a:pt x="22" y="55"/>
                </a:cubicBezTo>
                <a:cubicBezTo>
                  <a:pt x="20" y="57"/>
                  <a:pt x="17" y="58"/>
                  <a:pt x="15" y="58"/>
                </a:cubicBezTo>
                <a:cubicBezTo>
                  <a:pt x="12" y="58"/>
                  <a:pt x="9" y="57"/>
                  <a:pt x="7" y="55"/>
                </a:cubicBezTo>
                <a:cubicBezTo>
                  <a:pt x="3" y="51"/>
                  <a:pt x="3" y="51"/>
                  <a:pt x="3" y="51"/>
                </a:cubicBezTo>
                <a:cubicBezTo>
                  <a:pt x="3" y="51"/>
                  <a:pt x="3" y="51"/>
                  <a:pt x="3" y="51"/>
                </a:cubicBezTo>
                <a:cubicBezTo>
                  <a:pt x="1" y="49"/>
                  <a:pt x="0" y="47"/>
                  <a:pt x="0" y="44"/>
                </a:cubicBezTo>
                <a:cubicBezTo>
                  <a:pt x="0" y="41"/>
                  <a:pt x="1" y="39"/>
                  <a:pt x="3" y="37"/>
                </a:cubicBezTo>
                <a:cubicBezTo>
                  <a:pt x="3" y="37"/>
                  <a:pt x="3" y="37"/>
                  <a:pt x="3" y="37"/>
                </a:cubicBezTo>
                <a:cubicBezTo>
                  <a:pt x="3" y="37"/>
                  <a:pt x="3" y="37"/>
                  <a:pt x="3" y="37"/>
                </a:cubicBezTo>
                <a:cubicBezTo>
                  <a:pt x="3" y="37"/>
                  <a:pt x="3" y="37"/>
                  <a:pt x="3" y="37"/>
                </a:cubicBezTo>
                <a:cubicBezTo>
                  <a:pt x="12" y="28"/>
                  <a:pt x="12" y="28"/>
                  <a:pt x="12" y="28"/>
                </a:cubicBezTo>
                <a:cubicBezTo>
                  <a:pt x="14" y="26"/>
                  <a:pt x="16" y="25"/>
                  <a:pt x="19" y="25"/>
                </a:cubicBezTo>
                <a:cubicBezTo>
                  <a:pt x="22" y="25"/>
                  <a:pt x="24" y="26"/>
                  <a:pt x="26" y="28"/>
                </a:cubicBezTo>
                <a:cubicBezTo>
                  <a:pt x="26" y="28"/>
                  <a:pt x="26" y="28"/>
                  <a:pt x="26" y="28"/>
                </a:cubicBezTo>
                <a:cubicBezTo>
                  <a:pt x="26" y="28"/>
                  <a:pt x="26" y="28"/>
                  <a:pt x="26" y="28"/>
                </a:cubicBezTo>
                <a:cubicBezTo>
                  <a:pt x="27" y="29"/>
                  <a:pt x="27" y="29"/>
                  <a:pt x="27" y="29"/>
                </a:cubicBezTo>
                <a:cubicBezTo>
                  <a:pt x="29" y="26"/>
                  <a:pt x="29" y="26"/>
                  <a:pt x="29" y="26"/>
                </a:cubicBezTo>
                <a:cubicBezTo>
                  <a:pt x="29" y="26"/>
                  <a:pt x="29" y="26"/>
                  <a:pt x="29" y="26"/>
                </a:cubicBezTo>
                <a:cubicBezTo>
                  <a:pt x="27" y="24"/>
                  <a:pt x="26" y="21"/>
                  <a:pt x="26" y="18"/>
                </a:cubicBezTo>
                <a:cubicBezTo>
                  <a:pt x="26" y="18"/>
                  <a:pt x="26" y="18"/>
                  <a:pt x="26" y="18"/>
                </a:cubicBezTo>
                <a:cubicBezTo>
                  <a:pt x="26" y="16"/>
                  <a:pt x="27" y="13"/>
                  <a:pt x="29" y="11"/>
                </a:cubicBezTo>
                <a:cubicBezTo>
                  <a:pt x="29" y="11"/>
                  <a:pt x="29" y="11"/>
                  <a:pt x="29" y="11"/>
                </a:cubicBezTo>
                <a:cubicBezTo>
                  <a:pt x="29" y="11"/>
                  <a:pt x="29" y="11"/>
                  <a:pt x="29" y="11"/>
                </a:cubicBezTo>
                <a:cubicBezTo>
                  <a:pt x="37" y="3"/>
                  <a:pt x="37" y="3"/>
                  <a:pt x="37" y="3"/>
                </a:cubicBezTo>
                <a:cubicBezTo>
                  <a:pt x="39" y="1"/>
                  <a:pt x="42" y="0"/>
                  <a:pt x="45" y="0"/>
                </a:cubicBezTo>
                <a:cubicBezTo>
                  <a:pt x="47" y="0"/>
                  <a:pt x="50" y="1"/>
                  <a:pt x="52" y="3"/>
                </a:cubicBezTo>
                <a:cubicBezTo>
                  <a:pt x="52" y="3"/>
                  <a:pt x="52" y="3"/>
                  <a:pt x="52" y="3"/>
                </a:cubicBezTo>
                <a:close/>
                <a:moveTo>
                  <a:pt x="53" y="10"/>
                </a:moveTo>
                <a:cubicBezTo>
                  <a:pt x="53" y="10"/>
                  <a:pt x="53" y="10"/>
                  <a:pt x="53" y="10"/>
                </a:cubicBezTo>
                <a:cubicBezTo>
                  <a:pt x="49" y="6"/>
                  <a:pt x="49" y="6"/>
                  <a:pt x="49" y="6"/>
                </a:cubicBezTo>
                <a:cubicBezTo>
                  <a:pt x="49" y="6"/>
                  <a:pt x="49" y="6"/>
                  <a:pt x="49" y="6"/>
                </a:cubicBezTo>
                <a:cubicBezTo>
                  <a:pt x="48" y="5"/>
                  <a:pt x="46" y="4"/>
                  <a:pt x="45" y="4"/>
                </a:cubicBezTo>
                <a:cubicBezTo>
                  <a:pt x="43" y="4"/>
                  <a:pt x="42" y="5"/>
                  <a:pt x="40" y="6"/>
                </a:cubicBezTo>
                <a:cubicBezTo>
                  <a:pt x="40" y="6"/>
                  <a:pt x="40" y="6"/>
                  <a:pt x="40" y="6"/>
                </a:cubicBezTo>
                <a:cubicBezTo>
                  <a:pt x="32" y="14"/>
                  <a:pt x="32" y="14"/>
                  <a:pt x="32" y="14"/>
                </a:cubicBezTo>
                <a:cubicBezTo>
                  <a:pt x="31" y="15"/>
                  <a:pt x="30" y="17"/>
                  <a:pt x="30" y="18"/>
                </a:cubicBezTo>
                <a:cubicBezTo>
                  <a:pt x="30" y="18"/>
                  <a:pt x="30" y="18"/>
                  <a:pt x="30" y="18"/>
                </a:cubicBezTo>
                <a:cubicBezTo>
                  <a:pt x="30" y="20"/>
                  <a:pt x="31" y="21"/>
                  <a:pt x="32" y="23"/>
                </a:cubicBezTo>
                <a:cubicBezTo>
                  <a:pt x="32" y="23"/>
                  <a:pt x="32" y="23"/>
                  <a:pt x="32" y="23"/>
                </a:cubicBezTo>
                <a:cubicBezTo>
                  <a:pt x="33" y="23"/>
                  <a:pt x="33" y="23"/>
                  <a:pt x="33" y="23"/>
                </a:cubicBezTo>
                <a:cubicBezTo>
                  <a:pt x="36" y="19"/>
                  <a:pt x="36" y="19"/>
                  <a:pt x="36" y="19"/>
                </a:cubicBezTo>
                <a:cubicBezTo>
                  <a:pt x="37" y="18"/>
                  <a:pt x="39" y="18"/>
                  <a:pt x="40" y="19"/>
                </a:cubicBezTo>
                <a:cubicBezTo>
                  <a:pt x="40" y="20"/>
                  <a:pt x="40" y="21"/>
                  <a:pt x="40" y="22"/>
                </a:cubicBezTo>
                <a:cubicBezTo>
                  <a:pt x="36" y="26"/>
                  <a:pt x="36" y="26"/>
                  <a:pt x="36" y="26"/>
                </a:cubicBezTo>
                <a:cubicBezTo>
                  <a:pt x="36" y="26"/>
                  <a:pt x="36" y="26"/>
                  <a:pt x="36" y="26"/>
                </a:cubicBezTo>
                <a:cubicBezTo>
                  <a:pt x="36" y="26"/>
                  <a:pt x="36" y="26"/>
                  <a:pt x="36" y="26"/>
                </a:cubicBezTo>
                <a:cubicBezTo>
                  <a:pt x="37" y="27"/>
                  <a:pt x="39" y="28"/>
                  <a:pt x="40" y="28"/>
                </a:cubicBezTo>
                <a:cubicBezTo>
                  <a:pt x="42" y="28"/>
                  <a:pt x="43" y="27"/>
                  <a:pt x="44" y="26"/>
                </a:cubicBezTo>
                <a:cubicBezTo>
                  <a:pt x="52" y="18"/>
                  <a:pt x="52" y="18"/>
                  <a:pt x="52" y="18"/>
                </a:cubicBezTo>
                <a:cubicBezTo>
                  <a:pt x="53" y="18"/>
                  <a:pt x="53" y="18"/>
                  <a:pt x="53" y="18"/>
                </a:cubicBezTo>
                <a:cubicBezTo>
                  <a:pt x="54" y="17"/>
                  <a:pt x="54" y="15"/>
                  <a:pt x="54" y="14"/>
                </a:cubicBezTo>
                <a:cubicBezTo>
                  <a:pt x="54" y="14"/>
                  <a:pt x="54" y="14"/>
                  <a:pt x="54" y="14"/>
                </a:cubicBezTo>
                <a:cubicBezTo>
                  <a:pt x="54" y="12"/>
                  <a:pt x="54" y="11"/>
                  <a:pt x="53" y="10"/>
                </a:cubicBezTo>
                <a:cubicBezTo>
                  <a:pt x="53" y="10"/>
                  <a:pt x="53" y="10"/>
                  <a:pt x="53" y="10"/>
                </a:cubicBezTo>
                <a:close/>
                <a:moveTo>
                  <a:pt x="27" y="35"/>
                </a:moveTo>
                <a:cubicBezTo>
                  <a:pt x="27" y="35"/>
                  <a:pt x="27" y="35"/>
                  <a:pt x="27" y="35"/>
                </a:cubicBezTo>
                <a:cubicBezTo>
                  <a:pt x="27" y="35"/>
                  <a:pt x="27" y="35"/>
                  <a:pt x="27" y="35"/>
                </a:cubicBezTo>
                <a:cubicBezTo>
                  <a:pt x="23" y="39"/>
                  <a:pt x="23" y="39"/>
                  <a:pt x="23" y="39"/>
                </a:cubicBezTo>
                <a:cubicBezTo>
                  <a:pt x="22" y="40"/>
                  <a:pt x="20" y="40"/>
                  <a:pt x="19" y="39"/>
                </a:cubicBezTo>
                <a:cubicBezTo>
                  <a:pt x="19" y="38"/>
                  <a:pt x="19" y="37"/>
                  <a:pt x="19" y="36"/>
                </a:cubicBezTo>
                <a:cubicBezTo>
                  <a:pt x="23" y="32"/>
                  <a:pt x="23" y="32"/>
                  <a:pt x="23" y="32"/>
                </a:cubicBezTo>
                <a:cubicBezTo>
                  <a:pt x="23" y="32"/>
                  <a:pt x="23" y="32"/>
                  <a:pt x="23" y="32"/>
                </a:cubicBezTo>
                <a:cubicBezTo>
                  <a:pt x="23" y="32"/>
                  <a:pt x="23" y="32"/>
                  <a:pt x="23" y="32"/>
                </a:cubicBezTo>
                <a:cubicBezTo>
                  <a:pt x="23" y="32"/>
                  <a:pt x="23" y="32"/>
                  <a:pt x="23" y="32"/>
                </a:cubicBezTo>
                <a:cubicBezTo>
                  <a:pt x="22" y="30"/>
                  <a:pt x="20" y="30"/>
                  <a:pt x="19" y="30"/>
                </a:cubicBezTo>
                <a:cubicBezTo>
                  <a:pt x="17" y="30"/>
                  <a:pt x="16" y="30"/>
                  <a:pt x="15" y="32"/>
                </a:cubicBezTo>
                <a:cubicBezTo>
                  <a:pt x="15" y="32"/>
                  <a:pt x="15" y="32"/>
                  <a:pt x="15" y="32"/>
                </a:cubicBezTo>
                <a:cubicBezTo>
                  <a:pt x="7" y="40"/>
                  <a:pt x="7" y="40"/>
                  <a:pt x="7" y="40"/>
                </a:cubicBezTo>
                <a:cubicBezTo>
                  <a:pt x="7" y="40"/>
                  <a:pt x="7" y="40"/>
                  <a:pt x="7" y="40"/>
                </a:cubicBezTo>
                <a:cubicBezTo>
                  <a:pt x="5" y="41"/>
                  <a:pt x="5" y="42"/>
                  <a:pt x="5" y="44"/>
                </a:cubicBezTo>
                <a:cubicBezTo>
                  <a:pt x="5" y="45"/>
                  <a:pt x="5" y="47"/>
                  <a:pt x="7" y="48"/>
                </a:cubicBezTo>
                <a:cubicBezTo>
                  <a:pt x="10" y="52"/>
                  <a:pt x="10" y="52"/>
                  <a:pt x="10" y="52"/>
                </a:cubicBezTo>
                <a:cubicBezTo>
                  <a:pt x="12" y="53"/>
                  <a:pt x="13" y="54"/>
                  <a:pt x="15" y="54"/>
                </a:cubicBezTo>
                <a:cubicBezTo>
                  <a:pt x="16" y="54"/>
                  <a:pt x="18" y="53"/>
                  <a:pt x="19" y="52"/>
                </a:cubicBezTo>
                <a:cubicBezTo>
                  <a:pt x="19" y="52"/>
                  <a:pt x="19" y="52"/>
                  <a:pt x="19" y="52"/>
                </a:cubicBezTo>
                <a:cubicBezTo>
                  <a:pt x="27" y="44"/>
                  <a:pt x="27" y="44"/>
                  <a:pt x="27" y="44"/>
                </a:cubicBezTo>
                <a:cubicBezTo>
                  <a:pt x="27" y="44"/>
                  <a:pt x="27" y="44"/>
                  <a:pt x="27" y="44"/>
                </a:cubicBezTo>
                <a:cubicBezTo>
                  <a:pt x="28" y="43"/>
                  <a:pt x="29" y="41"/>
                  <a:pt x="29" y="40"/>
                </a:cubicBezTo>
                <a:cubicBezTo>
                  <a:pt x="29" y="38"/>
                  <a:pt x="28" y="37"/>
                  <a:pt x="27"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0" name="Freeform 74"/>
          <p:cNvSpPr>
            <a:spLocks noEditPoints="1"/>
          </p:cNvSpPr>
          <p:nvPr/>
        </p:nvSpPr>
        <p:spPr bwMode="auto">
          <a:xfrm>
            <a:off x="5178425" y="1530350"/>
            <a:ext cx="346075" cy="349250"/>
          </a:xfrm>
          <a:custGeom>
            <a:avLst/>
            <a:gdLst>
              <a:gd name="T0" fmla="*/ 76 w 92"/>
              <a:gd name="T1" fmla="*/ 1 h 93"/>
              <a:gd name="T2" fmla="*/ 80 w 92"/>
              <a:gd name="T3" fmla="*/ 2 h 93"/>
              <a:gd name="T4" fmla="*/ 80 w 92"/>
              <a:gd name="T5" fmla="*/ 2 h 93"/>
              <a:gd name="T6" fmla="*/ 91 w 92"/>
              <a:gd name="T7" fmla="*/ 13 h 93"/>
              <a:gd name="T8" fmla="*/ 91 w 92"/>
              <a:gd name="T9" fmla="*/ 13 h 93"/>
              <a:gd name="T10" fmla="*/ 92 w 92"/>
              <a:gd name="T11" fmla="*/ 16 h 93"/>
              <a:gd name="T12" fmla="*/ 78 w 92"/>
              <a:gd name="T13" fmla="*/ 29 h 93"/>
              <a:gd name="T14" fmla="*/ 68 w 92"/>
              <a:gd name="T15" fmla="*/ 30 h 93"/>
              <a:gd name="T16" fmla="*/ 65 w 92"/>
              <a:gd name="T17" fmla="*/ 68 h 93"/>
              <a:gd name="T18" fmla="*/ 45 w 92"/>
              <a:gd name="T19" fmla="*/ 76 h 93"/>
              <a:gd name="T20" fmla="*/ 17 w 92"/>
              <a:gd name="T21" fmla="*/ 48 h 93"/>
              <a:gd name="T22" fmla="*/ 45 w 92"/>
              <a:gd name="T23" fmla="*/ 19 h 93"/>
              <a:gd name="T24" fmla="*/ 66 w 92"/>
              <a:gd name="T25" fmla="*/ 22 h 93"/>
              <a:gd name="T26" fmla="*/ 65 w 92"/>
              <a:gd name="T27" fmla="*/ 13 h 93"/>
              <a:gd name="T28" fmla="*/ 82 w 92"/>
              <a:gd name="T29" fmla="*/ 37 h 93"/>
              <a:gd name="T30" fmla="*/ 89 w 92"/>
              <a:gd name="T31" fmla="*/ 34 h 93"/>
              <a:gd name="T32" fmla="*/ 91 w 92"/>
              <a:gd name="T33" fmla="*/ 48 h 93"/>
              <a:gd name="T34" fmla="*/ 45 w 92"/>
              <a:gd name="T35" fmla="*/ 93 h 93"/>
              <a:gd name="T36" fmla="*/ 0 w 92"/>
              <a:gd name="T37" fmla="*/ 48 h 93"/>
              <a:gd name="T38" fmla="*/ 45 w 92"/>
              <a:gd name="T39" fmla="*/ 2 h 93"/>
              <a:gd name="T40" fmla="*/ 58 w 92"/>
              <a:gd name="T41" fmla="*/ 4 h 93"/>
              <a:gd name="T42" fmla="*/ 56 w 92"/>
              <a:gd name="T43" fmla="*/ 11 h 93"/>
              <a:gd name="T44" fmla="*/ 45 w 92"/>
              <a:gd name="T45" fmla="*/ 9 h 93"/>
              <a:gd name="T46" fmla="*/ 7 w 92"/>
              <a:gd name="T47" fmla="*/ 48 h 93"/>
              <a:gd name="T48" fmla="*/ 45 w 92"/>
              <a:gd name="T49" fmla="*/ 86 h 93"/>
              <a:gd name="T50" fmla="*/ 83 w 92"/>
              <a:gd name="T51" fmla="*/ 48 h 93"/>
              <a:gd name="T52" fmla="*/ 82 w 92"/>
              <a:gd name="T53" fmla="*/ 37 h 93"/>
              <a:gd name="T54" fmla="*/ 45 w 92"/>
              <a:gd name="T55" fmla="*/ 35 h 93"/>
              <a:gd name="T56" fmla="*/ 59 w 92"/>
              <a:gd name="T57" fmla="*/ 28 h 93"/>
              <a:gd name="T58" fmla="*/ 28 w 92"/>
              <a:gd name="T59" fmla="*/ 31 h 93"/>
              <a:gd name="T60" fmla="*/ 28 w 92"/>
              <a:gd name="T61" fmla="*/ 31 h 93"/>
              <a:gd name="T62" fmla="*/ 28 w 92"/>
              <a:gd name="T63" fmla="*/ 65 h 93"/>
              <a:gd name="T64" fmla="*/ 62 w 92"/>
              <a:gd name="T65" fmla="*/ 65 h 93"/>
              <a:gd name="T66" fmla="*/ 69 w 92"/>
              <a:gd name="T67" fmla="*/ 48 h 93"/>
              <a:gd name="T68" fmla="*/ 57 w 92"/>
              <a:gd name="T69" fmla="*/ 41 h 93"/>
              <a:gd name="T70" fmla="*/ 54 w 92"/>
              <a:gd name="T71" fmla="*/ 57 h 93"/>
              <a:gd name="T72" fmla="*/ 45 w 92"/>
              <a:gd name="T73" fmla="*/ 61 h 93"/>
              <a:gd name="T74" fmla="*/ 36 w 92"/>
              <a:gd name="T75" fmla="*/ 57 h 93"/>
              <a:gd name="T76" fmla="*/ 36 w 92"/>
              <a:gd name="T77" fmla="*/ 38 h 93"/>
              <a:gd name="T78" fmla="*/ 45 w 92"/>
              <a:gd name="T79" fmla="*/ 35 h 93"/>
              <a:gd name="T80" fmla="*/ 48 w 92"/>
              <a:gd name="T81" fmla="*/ 39 h 93"/>
              <a:gd name="T82" fmla="*/ 39 w 92"/>
              <a:gd name="T83" fmla="*/ 42 h 93"/>
              <a:gd name="T84" fmla="*/ 36 w 92"/>
              <a:gd name="T85" fmla="*/ 48 h 93"/>
              <a:gd name="T86" fmla="*/ 45 w 92"/>
              <a:gd name="T87" fmla="*/ 56 h 93"/>
              <a:gd name="T88" fmla="*/ 51 w 92"/>
              <a:gd name="T89" fmla="*/ 54 h 93"/>
              <a:gd name="T90" fmla="*/ 53 w 92"/>
              <a:gd name="T91" fmla="*/ 45 h 93"/>
              <a:gd name="T92" fmla="*/ 43 w 92"/>
              <a:gd name="T93" fmla="*/ 50 h 93"/>
              <a:gd name="T94" fmla="*/ 48 w 92"/>
              <a:gd name="T95" fmla="*/ 39 h 93"/>
              <a:gd name="T96" fmla="*/ 77 w 92"/>
              <a:gd name="T97" fmla="*/ 7 h 93"/>
              <a:gd name="T98" fmla="*/ 70 w 92"/>
              <a:gd name="T99" fmla="*/ 20 h 93"/>
              <a:gd name="T100" fmla="*/ 77 w 92"/>
              <a:gd name="T101" fmla="*/ 7 h 93"/>
              <a:gd name="T102" fmla="*/ 81 w 92"/>
              <a:gd name="T103" fmla="*/ 15 h 93"/>
              <a:gd name="T104" fmla="*/ 78 w 92"/>
              <a:gd name="T105" fmla="*/ 24 h 93"/>
              <a:gd name="T106" fmla="*/ 81 w 92"/>
              <a:gd name="T107" fmla="*/ 15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92" h="93">
                <a:moveTo>
                  <a:pt x="65" y="13"/>
                </a:moveTo>
                <a:cubicBezTo>
                  <a:pt x="76" y="1"/>
                  <a:pt x="76" y="1"/>
                  <a:pt x="76" y="1"/>
                </a:cubicBezTo>
                <a:cubicBezTo>
                  <a:pt x="77" y="0"/>
                  <a:pt x="79" y="0"/>
                  <a:pt x="80" y="1"/>
                </a:cubicBezTo>
                <a:cubicBezTo>
                  <a:pt x="80" y="2"/>
                  <a:pt x="80" y="2"/>
                  <a:pt x="80" y="2"/>
                </a:cubicBezTo>
                <a:cubicBezTo>
                  <a:pt x="80" y="2"/>
                  <a:pt x="80" y="2"/>
                  <a:pt x="80" y="2"/>
                </a:cubicBezTo>
                <a:cubicBezTo>
                  <a:pt x="80" y="2"/>
                  <a:pt x="80" y="2"/>
                  <a:pt x="80" y="2"/>
                </a:cubicBezTo>
                <a:cubicBezTo>
                  <a:pt x="82" y="10"/>
                  <a:pt x="82" y="10"/>
                  <a:pt x="82" y="10"/>
                </a:cubicBezTo>
                <a:cubicBezTo>
                  <a:pt x="91" y="13"/>
                  <a:pt x="91" y="13"/>
                  <a:pt x="91" y="13"/>
                </a:cubicBezTo>
                <a:cubicBezTo>
                  <a:pt x="91" y="13"/>
                  <a:pt x="91" y="13"/>
                  <a:pt x="91" y="13"/>
                </a:cubicBezTo>
                <a:cubicBezTo>
                  <a:pt x="91" y="13"/>
                  <a:pt x="91" y="13"/>
                  <a:pt x="91" y="13"/>
                </a:cubicBezTo>
                <a:cubicBezTo>
                  <a:pt x="91" y="13"/>
                  <a:pt x="91" y="13"/>
                  <a:pt x="92" y="13"/>
                </a:cubicBezTo>
                <a:cubicBezTo>
                  <a:pt x="92" y="14"/>
                  <a:pt x="92" y="15"/>
                  <a:pt x="92" y="16"/>
                </a:cubicBezTo>
                <a:cubicBezTo>
                  <a:pt x="80" y="28"/>
                  <a:pt x="80" y="28"/>
                  <a:pt x="80" y="28"/>
                </a:cubicBezTo>
                <a:cubicBezTo>
                  <a:pt x="79" y="29"/>
                  <a:pt x="78" y="29"/>
                  <a:pt x="78" y="29"/>
                </a:cubicBezTo>
                <a:cubicBezTo>
                  <a:pt x="71" y="27"/>
                  <a:pt x="71" y="27"/>
                  <a:pt x="71" y="27"/>
                </a:cubicBezTo>
                <a:cubicBezTo>
                  <a:pt x="68" y="30"/>
                  <a:pt x="68" y="30"/>
                  <a:pt x="68" y="30"/>
                </a:cubicBezTo>
                <a:cubicBezTo>
                  <a:pt x="71" y="35"/>
                  <a:pt x="73" y="41"/>
                  <a:pt x="73" y="48"/>
                </a:cubicBezTo>
                <a:cubicBezTo>
                  <a:pt x="73" y="55"/>
                  <a:pt x="70" y="63"/>
                  <a:pt x="65" y="68"/>
                </a:cubicBezTo>
                <a:cubicBezTo>
                  <a:pt x="65" y="68"/>
                  <a:pt x="65" y="68"/>
                  <a:pt x="65" y="68"/>
                </a:cubicBezTo>
                <a:cubicBezTo>
                  <a:pt x="60" y="73"/>
                  <a:pt x="53" y="76"/>
                  <a:pt x="45" y="76"/>
                </a:cubicBezTo>
                <a:cubicBezTo>
                  <a:pt x="37" y="76"/>
                  <a:pt x="30" y="73"/>
                  <a:pt x="25" y="68"/>
                </a:cubicBezTo>
                <a:cubicBezTo>
                  <a:pt x="20" y="63"/>
                  <a:pt x="17" y="55"/>
                  <a:pt x="17" y="48"/>
                </a:cubicBezTo>
                <a:cubicBezTo>
                  <a:pt x="17" y="40"/>
                  <a:pt x="20" y="33"/>
                  <a:pt x="25" y="28"/>
                </a:cubicBezTo>
                <a:cubicBezTo>
                  <a:pt x="30" y="23"/>
                  <a:pt x="37" y="19"/>
                  <a:pt x="45" y="19"/>
                </a:cubicBezTo>
                <a:cubicBezTo>
                  <a:pt x="52" y="19"/>
                  <a:pt x="58" y="22"/>
                  <a:pt x="62" y="25"/>
                </a:cubicBezTo>
                <a:cubicBezTo>
                  <a:pt x="66" y="22"/>
                  <a:pt x="66" y="22"/>
                  <a:pt x="66" y="22"/>
                </a:cubicBezTo>
                <a:cubicBezTo>
                  <a:pt x="64" y="15"/>
                  <a:pt x="64" y="15"/>
                  <a:pt x="64" y="15"/>
                </a:cubicBezTo>
                <a:cubicBezTo>
                  <a:pt x="64" y="14"/>
                  <a:pt x="64" y="14"/>
                  <a:pt x="65" y="13"/>
                </a:cubicBezTo>
                <a:close/>
                <a:moveTo>
                  <a:pt x="82" y="37"/>
                </a:moveTo>
                <a:cubicBezTo>
                  <a:pt x="82" y="37"/>
                  <a:pt x="82" y="37"/>
                  <a:pt x="82" y="37"/>
                </a:cubicBezTo>
                <a:cubicBezTo>
                  <a:pt x="81" y="35"/>
                  <a:pt x="82" y="33"/>
                  <a:pt x="84" y="32"/>
                </a:cubicBezTo>
                <a:cubicBezTo>
                  <a:pt x="86" y="31"/>
                  <a:pt x="88" y="33"/>
                  <a:pt x="89" y="34"/>
                </a:cubicBezTo>
                <a:cubicBezTo>
                  <a:pt x="89" y="37"/>
                  <a:pt x="90" y="39"/>
                  <a:pt x="90" y="41"/>
                </a:cubicBezTo>
                <a:cubicBezTo>
                  <a:pt x="91" y="43"/>
                  <a:pt x="91" y="45"/>
                  <a:pt x="91" y="48"/>
                </a:cubicBezTo>
                <a:cubicBezTo>
                  <a:pt x="91" y="60"/>
                  <a:pt x="86" y="72"/>
                  <a:pt x="77" y="80"/>
                </a:cubicBezTo>
                <a:cubicBezTo>
                  <a:pt x="69" y="88"/>
                  <a:pt x="58" y="93"/>
                  <a:pt x="45" y="93"/>
                </a:cubicBezTo>
                <a:cubicBezTo>
                  <a:pt x="33" y="93"/>
                  <a:pt x="21" y="88"/>
                  <a:pt x="13" y="80"/>
                </a:cubicBezTo>
                <a:cubicBezTo>
                  <a:pt x="5" y="72"/>
                  <a:pt x="0" y="60"/>
                  <a:pt x="0" y="48"/>
                </a:cubicBezTo>
                <a:cubicBezTo>
                  <a:pt x="0" y="35"/>
                  <a:pt x="5" y="24"/>
                  <a:pt x="13" y="15"/>
                </a:cubicBezTo>
                <a:cubicBezTo>
                  <a:pt x="21" y="7"/>
                  <a:pt x="33" y="2"/>
                  <a:pt x="45" y="2"/>
                </a:cubicBezTo>
                <a:cubicBezTo>
                  <a:pt x="47" y="2"/>
                  <a:pt x="50" y="2"/>
                  <a:pt x="52" y="3"/>
                </a:cubicBezTo>
                <a:cubicBezTo>
                  <a:pt x="54" y="3"/>
                  <a:pt x="56" y="3"/>
                  <a:pt x="58" y="4"/>
                </a:cubicBezTo>
                <a:cubicBezTo>
                  <a:pt x="60" y="5"/>
                  <a:pt x="61" y="7"/>
                  <a:pt x="61" y="9"/>
                </a:cubicBezTo>
                <a:cubicBezTo>
                  <a:pt x="60" y="10"/>
                  <a:pt x="58" y="12"/>
                  <a:pt x="56" y="11"/>
                </a:cubicBezTo>
                <a:cubicBezTo>
                  <a:pt x="54" y="10"/>
                  <a:pt x="53" y="10"/>
                  <a:pt x="51" y="10"/>
                </a:cubicBezTo>
                <a:cubicBezTo>
                  <a:pt x="49" y="9"/>
                  <a:pt x="47" y="9"/>
                  <a:pt x="45" y="9"/>
                </a:cubicBezTo>
                <a:cubicBezTo>
                  <a:pt x="35" y="9"/>
                  <a:pt x="25" y="14"/>
                  <a:pt x="18" y="21"/>
                </a:cubicBezTo>
                <a:cubicBezTo>
                  <a:pt x="11" y="27"/>
                  <a:pt x="7" y="37"/>
                  <a:pt x="7" y="48"/>
                </a:cubicBezTo>
                <a:cubicBezTo>
                  <a:pt x="7" y="58"/>
                  <a:pt x="11" y="68"/>
                  <a:pt x="18" y="75"/>
                </a:cubicBezTo>
                <a:cubicBezTo>
                  <a:pt x="25" y="82"/>
                  <a:pt x="35" y="86"/>
                  <a:pt x="45" y="86"/>
                </a:cubicBezTo>
                <a:cubicBezTo>
                  <a:pt x="56" y="86"/>
                  <a:pt x="65" y="82"/>
                  <a:pt x="72" y="75"/>
                </a:cubicBezTo>
                <a:cubicBezTo>
                  <a:pt x="79" y="68"/>
                  <a:pt x="83" y="58"/>
                  <a:pt x="83" y="48"/>
                </a:cubicBezTo>
                <a:cubicBezTo>
                  <a:pt x="83" y="46"/>
                  <a:pt x="83" y="44"/>
                  <a:pt x="83" y="42"/>
                </a:cubicBezTo>
                <a:cubicBezTo>
                  <a:pt x="83" y="40"/>
                  <a:pt x="82" y="38"/>
                  <a:pt x="82" y="37"/>
                </a:cubicBezTo>
                <a:close/>
                <a:moveTo>
                  <a:pt x="45" y="35"/>
                </a:moveTo>
                <a:cubicBezTo>
                  <a:pt x="45" y="35"/>
                  <a:pt x="45" y="35"/>
                  <a:pt x="45" y="35"/>
                </a:cubicBezTo>
                <a:cubicBezTo>
                  <a:pt x="47" y="35"/>
                  <a:pt x="50" y="35"/>
                  <a:pt x="51" y="36"/>
                </a:cubicBezTo>
                <a:cubicBezTo>
                  <a:pt x="59" y="28"/>
                  <a:pt x="59" y="28"/>
                  <a:pt x="59" y="28"/>
                </a:cubicBezTo>
                <a:cubicBezTo>
                  <a:pt x="55" y="25"/>
                  <a:pt x="50" y="24"/>
                  <a:pt x="45" y="24"/>
                </a:cubicBezTo>
                <a:cubicBezTo>
                  <a:pt x="39" y="24"/>
                  <a:pt x="33" y="26"/>
                  <a:pt x="28" y="31"/>
                </a:cubicBezTo>
                <a:cubicBezTo>
                  <a:pt x="28" y="31"/>
                  <a:pt x="28" y="31"/>
                  <a:pt x="28" y="31"/>
                </a:cubicBezTo>
                <a:cubicBezTo>
                  <a:pt x="28" y="31"/>
                  <a:pt x="28" y="31"/>
                  <a:pt x="28" y="31"/>
                </a:cubicBezTo>
                <a:cubicBezTo>
                  <a:pt x="24" y="35"/>
                  <a:pt x="21" y="41"/>
                  <a:pt x="21" y="48"/>
                </a:cubicBezTo>
                <a:cubicBezTo>
                  <a:pt x="21" y="54"/>
                  <a:pt x="24" y="60"/>
                  <a:pt x="28" y="65"/>
                </a:cubicBezTo>
                <a:cubicBezTo>
                  <a:pt x="33" y="69"/>
                  <a:pt x="39" y="72"/>
                  <a:pt x="45" y="72"/>
                </a:cubicBezTo>
                <a:cubicBezTo>
                  <a:pt x="52" y="72"/>
                  <a:pt x="58" y="69"/>
                  <a:pt x="62" y="65"/>
                </a:cubicBezTo>
                <a:cubicBezTo>
                  <a:pt x="62" y="65"/>
                  <a:pt x="62" y="65"/>
                  <a:pt x="62" y="65"/>
                </a:cubicBezTo>
                <a:cubicBezTo>
                  <a:pt x="66" y="60"/>
                  <a:pt x="69" y="54"/>
                  <a:pt x="69" y="48"/>
                </a:cubicBezTo>
                <a:cubicBezTo>
                  <a:pt x="69" y="42"/>
                  <a:pt x="67" y="37"/>
                  <a:pt x="65" y="33"/>
                </a:cubicBezTo>
                <a:cubicBezTo>
                  <a:pt x="57" y="41"/>
                  <a:pt x="57" y="41"/>
                  <a:pt x="57" y="41"/>
                </a:cubicBezTo>
                <a:cubicBezTo>
                  <a:pt x="58" y="43"/>
                  <a:pt x="58" y="45"/>
                  <a:pt x="58" y="48"/>
                </a:cubicBezTo>
                <a:cubicBezTo>
                  <a:pt x="58" y="51"/>
                  <a:pt x="57" y="54"/>
                  <a:pt x="54" y="57"/>
                </a:cubicBezTo>
                <a:cubicBezTo>
                  <a:pt x="54" y="57"/>
                  <a:pt x="54" y="57"/>
                  <a:pt x="54" y="57"/>
                </a:cubicBezTo>
                <a:cubicBezTo>
                  <a:pt x="52" y="59"/>
                  <a:pt x="49" y="61"/>
                  <a:pt x="45" y="61"/>
                </a:cubicBezTo>
                <a:cubicBezTo>
                  <a:pt x="42" y="61"/>
                  <a:pt x="38" y="59"/>
                  <a:pt x="36" y="57"/>
                </a:cubicBezTo>
                <a:cubicBezTo>
                  <a:pt x="36" y="57"/>
                  <a:pt x="36" y="57"/>
                  <a:pt x="36" y="57"/>
                </a:cubicBezTo>
                <a:cubicBezTo>
                  <a:pt x="34" y="54"/>
                  <a:pt x="32" y="51"/>
                  <a:pt x="32" y="48"/>
                </a:cubicBezTo>
                <a:cubicBezTo>
                  <a:pt x="32" y="44"/>
                  <a:pt x="34" y="41"/>
                  <a:pt x="36" y="38"/>
                </a:cubicBezTo>
                <a:cubicBezTo>
                  <a:pt x="36" y="38"/>
                  <a:pt x="36" y="38"/>
                  <a:pt x="36" y="38"/>
                </a:cubicBezTo>
                <a:cubicBezTo>
                  <a:pt x="38" y="36"/>
                  <a:pt x="42" y="35"/>
                  <a:pt x="45" y="35"/>
                </a:cubicBezTo>
                <a:close/>
                <a:moveTo>
                  <a:pt x="48" y="39"/>
                </a:moveTo>
                <a:cubicBezTo>
                  <a:pt x="48" y="39"/>
                  <a:pt x="48" y="39"/>
                  <a:pt x="48" y="39"/>
                </a:cubicBezTo>
                <a:cubicBezTo>
                  <a:pt x="47" y="39"/>
                  <a:pt x="46" y="39"/>
                  <a:pt x="45" y="39"/>
                </a:cubicBezTo>
                <a:cubicBezTo>
                  <a:pt x="43" y="39"/>
                  <a:pt x="41" y="40"/>
                  <a:pt x="39" y="42"/>
                </a:cubicBezTo>
                <a:cubicBezTo>
                  <a:pt x="39" y="42"/>
                  <a:pt x="39" y="42"/>
                  <a:pt x="39" y="42"/>
                </a:cubicBezTo>
                <a:cubicBezTo>
                  <a:pt x="37" y="43"/>
                  <a:pt x="36" y="45"/>
                  <a:pt x="36" y="48"/>
                </a:cubicBezTo>
                <a:cubicBezTo>
                  <a:pt x="36" y="50"/>
                  <a:pt x="37" y="52"/>
                  <a:pt x="39" y="54"/>
                </a:cubicBezTo>
                <a:cubicBezTo>
                  <a:pt x="41" y="55"/>
                  <a:pt x="43" y="56"/>
                  <a:pt x="45" y="56"/>
                </a:cubicBezTo>
                <a:cubicBezTo>
                  <a:pt x="48" y="56"/>
                  <a:pt x="50" y="55"/>
                  <a:pt x="51" y="54"/>
                </a:cubicBezTo>
                <a:cubicBezTo>
                  <a:pt x="51" y="54"/>
                  <a:pt x="51" y="54"/>
                  <a:pt x="51" y="54"/>
                </a:cubicBezTo>
                <a:cubicBezTo>
                  <a:pt x="53" y="52"/>
                  <a:pt x="54" y="50"/>
                  <a:pt x="54" y="48"/>
                </a:cubicBezTo>
                <a:cubicBezTo>
                  <a:pt x="54" y="47"/>
                  <a:pt x="54" y="46"/>
                  <a:pt x="53" y="45"/>
                </a:cubicBezTo>
                <a:cubicBezTo>
                  <a:pt x="48" y="50"/>
                  <a:pt x="48" y="50"/>
                  <a:pt x="48" y="50"/>
                </a:cubicBezTo>
                <a:cubicBezTo>
                  <a:pt x="46" y="52"/>
                  <a:pt x="44" y="52"/>
                  <a:pt x="43" y="50"/>
                </a:cubicBezTo>
                <a:cubicBezTo>
                  <a:pt x="41" y="49"/>
                  <a:pt x="41" y="46"/>
                  <a:pt x="43" y="45"/>
                </a:cubicBezTo>
                <a:cubicBezTo>
                  <a:pt x="48" y="39"/>
                  <a:pt x="48" y="39"/>
                  <a:pt x="48" y="39"/>
                </a:cubicBezTo>
                <a:close/>
                <a:moveTo>
                  <a:pt x="77" y="7"/>
                </a:moveTo>
                <a:cubicBezTo>
                  <a:pt x="77" y="7"/>
                  <a:pt x="77" y="7"/>
                  <a:pt x="77" y="7"/>
                </a:cubicBezTo>
                <a:cubicBezTo>
                  <a:pt x="69" y="15"/>
                  <a:pt x="69" y="15"/>
                  <a:pt x="69" y="15"/>
                </a:cubicBezTo>
                <a:cubicBezTo>
                  <a:pt x="70" y="20"/>
                  <a:pt x="70" y="20"/>
                  <a:pt x="70" y="20"/>
                </a:cubicBezTo>
                <a:cubicBezTo>
                  <a:pt x="78" y="12"/>
                  <a:pt x="78" y="12"/>
                  <a:pt x="78" y="12"/>
                </a:cubicBezTo>
                <a:cubicBezTo>
                  <a:pt x="77" y="7"/>
                  <a:pt x="77" y="7"/>
                  <a:pt x="77" y="7"/>
                </a:cubicBezTo>
                <a:close/>
                <a:moveTo>
                  <a:pt x="81" y="15"/>
                </a:moveTo>
                <a:cubicBezTo>
                  <a:pt x="81" y="15"/>
                  <a:pt x="81" y="15"/>
                  <a:pt x="81" y="15"/>
                </a:cubicBezTo>
                <a:cubicBezTo>
                  <a:pt x="73" y="23"/>
                  <a:pt x="73" y="23"/>
                  <a:pt x="73" y="23"/>
                </a:cubicBezTo>
                <a:cubicBezTo>
                  <a:pt x="78" y="24"/>
                  <a:pt x="78" y="24"/>
                  <a:pt x="78" y="24"/>
                </a:cubicBezTo>
                <a:cubicBezTo>
                  <a:pt x="86" y="16"/>
                  <a:pt x="86" y="16"/>
                  <a:pt x="86" y="16"/>
                </a:cubicBezTo>
                <a:cubicBezTo>
                  <a:pt x="81" y="15"/>
                  <a:pt x="81" y="15"/>
                  <a:pt x="81" y="15"/>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1" name="Freeform 75"/>
          <p:cNvSpPr>
            <a:spLocks noEditPoints="1"/>
          </p:cNvSpPr>
          <p:nvPr/>
        </p:nvSpPr>
        <p:spPr bwMode="auto">
          <a:xfrm>
            <a:off x="5202238" y="2476500"/>
            <a:ext cx="204787" cy="209550"/>
          </a:xfrm>
          <a:custGeom>
            <a:avLst/>
            <a:gdLst>
              <a:gd name="T0" fmla="*/ 26 w 55"/>
              <a:gd name="T1" fmla="*/ 39 h 56"/>
              <a:gd name="T2" fmla="*/ 25 w 55"/>
              <a:gd name="T3" fmla="*/ 37 h 56"/>
              <a:gd name="T4" fmla="*/ 22 w 55"/>
              <a:gd name="T5" fmla="*/ 37 h 56"/>
              <a:gd name="T6" fmla="*/ 25 w 55"/>
              <a:gd name="T7" fmla="*/ 52 h 56"/>
              <a:gd name="T8" fmla="*/ 17 w 55"/>
              <a:gd name="T9" fmla="*/ 55 h 56"/>
              <a:gd name="T10" fmla="*/ 8 w 55"/>
              <a:gd name="T11" fmla="*/ 37 h 56"/>
              <a:gd name="T12" fmla="*/ 0 w 55"/>
              <a:gd name="T13" fmla="*/ 26 h 56"/>
              <a:gd name="T14" fmla="*/ 3 w 55"/>
              <a:gd name="T15" fmla="*/ 18 h 56"/>
              <a:gd name="T16" fmla="*/ 11 w 55"/>
              <a:gd name="T17" fmla="*/ 15 h 56"/>
              <a:gd name="T18" fmla="*/ 25 w 55"/>
              <a:gd name="T19" fmla="*/ 15 h 56"/>
              <a:gd name="T20" fmla="*/ 44 w 55"/>
              <a:gd name="T21" fmla="*/ 1 h 56"/>
              <a:gd name="T22" fmla="*/ 48 w 55"/>
              <a:gd name="T23" fmla="*/ 2 h 56"/>
              <a:gd name="T24" fmla="*/ 48 w 55"/>
              <a:gd name="T25" fmla="*/ 18 h 56"/>
              <a:gd name="T26" fmla="*/ 52 w 55"/>
              <a:gd name="T27" fmla="*/ 20 h 56"/>
              <a:gd name="T28" fmla="*/ 52 w 55"/>
              <a:gd name="T29" fmla="*/ 32 h 56"/>
              <a:gd name="T30" fmla="*/ 48 w 55"/>
              <a:gd name="T31" fmla="*/ 50 h 56"/>
              <a:gd name="T32" fmla="*/ 44 w 55"/>
              <a:gd name="T33" fmla="*/ 52 h 56"/>
              <a:gd name="T34" fmla="*/ 27 w 55"/>
              <a:gd name="T35" fmla="*/ 33 h 56"/>
              <a:gd name="T36" fmla="*/ 11 w 55"/>
              <a:gd name="T37" fmla="*/ 19 h 56"/>
              <a:gd name="T38" fmla="*/ 4 w 55"/>
              <a:gd name="T39" fmla="*/ 26 h 56"/>
              <a:gd name="T40" fmla="*/ 10 w 55"/>
              <a:gd name="T41" fmla="*/ 33 h 56"/>
              <a:gd name="T42" fmla="*/ 18 w 55"/>
              <a:gd name="T43" fmla="*/ 50 h 56"/>
              <a:gd name="T44" fmla="*/ 22 w 55"/>
              <a:gd name="T45" fmla="*/ 49 h 56"/>
              <a:gd name="T46" fmla="*/ 17 w 55"/>
              <a:gd name="T47" fmla="*/ 35 h 56"/>
              <a:gd name="T48" fmla="*/ 27 w 55"/>
              <a:gd name="T49" fmla="*/ 33 h 56"/>
              <a:gd name="T50" fmla="*/ 29 w 55"/>
              <a:gd name="T51" fmla="*/ 17 h 56"/>
              <a:gd name="T52" fmla="*/ 29 w 55"/>
              <a:gd name="T53" fmla="*/ 35 h 56"/>
              <a:gd name="T54" fmla="*/ 29 w 55"/>
              <a:gd name="T55" fmla="*/ 35 h 56"/>
              <a:gd name="T56" fmla="*/ 43 w 55"/>
              <a:gd name="T57" fmla="*/ 46 h 56"/>
              <a:gd name="T58" fmla="*/ 29 w 55"/>
              <a:gd name="T59" fmla="*/ 16 h 56"/>
              <a:gd name="T60" fmla="*/ 29 w 55"/>
              <a:gd name="T61" fmla="*/ 17 h 56"/>
              <a:gd name="T62" fmla="*/ 48 w 55"/>
              <a:gd name="T63" fmla="*/ 20 h 56"/>
              <a:gd name="T64" fmla="*/ 48 w 55"/>
              <a:gd name="T65" fmla="*/ 32 h 56"/>
              <a:gd name="T66" fmla="*/ 52 w 55"/>
              <a:gd name="T67" fmla="*/ 26 h 56"/>
              <a:gd name="T68" fmla="*/ 50 w 55"/>
              <a:gd name="T69" fmla="*/ 2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5" h="56">
                <a:moveTo>
                  <a:pt x="44" y="52"/>
                </a:moveTo>
                <a:cubicBezTo>
                  <a:pt x="26" y="39"/>
                  <a:pt x="26" y="39"/>
                  <a:pt x="26" y="39"/>
                </a:cubicBezTo>
                <a:cubicBezTo>
                  <a:pt x="25" y="39"/>
                  <a:pt x="25" y="38"/>
                  <a:pt x="25" y="37"/>
                </a:cubicBezTo>
                <a:cubicBezTo>
                  <a:pt x="25" y="37"/>
                  <a:pt x="25" y="37"/>
                  <a:pt x="25" y="37"/>
                </a:cubicBezTo>
                <a:cubicBezTo>
                  <a:pt x="25" y="37"/>
                  <a:pt x="25" y="37"/>
                  <a:pt x="25" y="37"/>
                </a:cubicBezTo>
                <a:cubicBezTo>
                  <a:pt x="22" y="37"/>
                  <a:pt x="22" y="37"/>
                  <a:pt x="22" y="37"/>
                </a:cubicBezTo>
                <a:cubicBezTo>
                  <a:pt x="27" y="50"/>
                  <a:pt x="27" y="50"/>
                  <a:pt x="27" y="50"/>
                </a:cubicBezTo>
                <a:cubicBezTo>
                  <a:pt x="27" y="51"/>
                  <a:pt x="27" y="52"/>
                  <a:pt x="25" y="52"/>
                </a:cubicBezTo>
                <a:cubicBezTo>
                  <a:pt x="21" y="54"/>
                  <a:pt x="21" y="54"/>
                  <a:pt x="21" y="54"/>
                </a:cubicBezTo>
                <a:cubicBezTo>
                  <a:pt x="17" y="55"/>
                  <a:pt x="17" y="55"/>
                  <a:pt x="17" y="55"/>
                </a:cubicBezTo>
                <a:cubicBezTo>
                  <a:pt x="16" y="56"/>
                  <a:pt x="15" y="55"/>
                  <a:pt x="14" y="54"/>
                </a:cubicBezTo>
                <a:cubicBezTo>
                  <a:pt x="8" y="37"/>
                  <a:pt x="8" y="37"/>
                  <a:pt x="8" y="37"/>
                </a:cubicBezTo>
                <a:cubicBezTo>
                  <a:pt x="6" y="36"/>
                  <a:pt x="4" y="35"/>
                  <a:pt x="3" y="34"/>
                </a:cubicBezTo>
                <a:cubicBezTo>
                  <a:pt x="1" y="32"/>
                  <a:pt x="0" y="29"/>
                  <a:pt x="0" y="26"/>
                </a:cubicBezTo>
                <a:cubicBezTo>
                  <a:pt x="0" y="23"/>
                  <a:pt x="1" y="20"/>
                  <a:pt x="3" y="18"/>
                </a:cubicBezTo>
                <a:cubicBezTo>
                  <a:pt x="3" y="18"/>
                  <a:pt x="3" y="18"/>
                  <a:pt x="3" y="18"/>
                </a:cubicBezTo>
                <a:cubicBezTo>
                  <a:pt x="3" y="18"/>
                  <a:pt x="3" y="18"/>
                  <a:pt x="3" y="18"/>
                </a:cubicBezTo>
                <a:cubicBezTo>
                  <a:pt x="5" y="16"/>
                  <a:pt x="8" y="15"/>
                  <a:pt x="11" y="15"/>
                </a:cubicBezTo>
                <a:cubicBezTo>
                  <a:pt x="25" y="15"/>
                  <a:pt x="25" y="15"/>
                  <a:pt x="25" y="15"/>
                </a:cubicBezTo>
                <a:cubicBezTo>
                  <a:pt x="25" y="15"/>
                  <a:pt x="25" y="15"/>
                  <a:pt x="25" y="15"/>
                </a:cubicBezTo>
                <a:cubicBezTo>
                  <a:pt x="25" y="14"/>
                  <a:pt x="25" y="13"/>
                  <a:pt x="26" y="13"/>
                </a:cubicBezTo>
                <a:cubicBezTo>
                  <a:pt x="44" y="1"/>
                  <a:pt x="44" y="1"/>
                  <a:pt x="44" y="1"/>
                </a:cubicBezTo>
                <a:cubicBezTo>
                  <a:pt x="46" y="0"/>
                  <a:pt x="47" y="0"/>
                  <a:pt x="48" y="1"/>
                </a:cubicBezTo>
                <a:cubicBezTo>
                  <a:pt x="48" y="2"/>
                  <a:pt x="48" y="2"/>
                  <a:pt x="48" y="2"/>
                </a:cubicBezTo>
                <a:cubicBezTo>
                  <a:pt x="48" y="2"/>
                  <a:pt x="48" y="2"/>
                  <a:pt x="48" y="2"/>
                </a:cubicBezTo>
                <a:cubicBezTo>
                  <a:pt x="48" y="18"/>
                  <a:pt x="48" y="18"/>
                  <a:pt x="48" y="18"/>
                </a:cubicBezTo>
                <a:cubicBezTo>
                  <a:pt x="49" y="18"/>
                  <a:pt x="51" y="19"/>
                  <a:pt x="52" y="20"/>
                </a:cubicBezTo>
                <a:cubicBezTo>
                  <a:pt x="52" y="20"/>
                  <a:pt x="52" y="20"/>
                  <a:pt x="52" y="20"/>
                </a:cubicBezTo>
                <a:cubicBezTo>
                  <a:pt x="54" y="21"/>
                  <a:pt x="55" y="24"/>
                  <a:pt x="55" y="26"/>
                </a:cubicBezTo>
                <a:cubicBezTo>
                  <a:pt x="55" y="29"/>
                  <a:pt x="54" y="31"/>
                  <a:pt x="52" y="32"/>
                </a:cubicBezTo>
                <a:cubicBezTo>
                  <a:pt x="51" y="34"/>
                  <a:pt x="49" y="34"/>
                  <a:pt x="48" y="35"/>
                </a:cubicBezTo>
                <a:cubicBezTo>
                  <a:pt x="48" y="50"/>
                  <a:pt x="48" y="50"/>
                  <a:pt x="48" y="50"/>
                </a:cubicBezTo>
                <a:cubicBezTo>
                  <a:pt x="48" y="51"/>
                  <a:pt x="47" y="52"/>
                  <a:pt x="46" y="52"/>
                </a:cubicBezTo>
                <a:cubicBezTo>
                  <a:pt x="45" y="52"/>
                  <a:pt x="45" y="52"/>
                  <a:pt x="44" y="52"/>
                </a:cubicBezTo>
                <a:close/>
                <a:moveTo>
                  <a:pt x="27" y="33"/>
                </a:moveTo>
                <a:cubicBezTo>
                  <a:pt x="27" y="33"/>
                  <a:pt x="27" y="33"/>
                  <a:pt x="27" y="33"/>
                </a:cubicBezTo>
                <a:cubicBezTo>
                  <a:pt x="27" y="19"/>
                  <a:pt x="27" y="19"/>
                  <a:pt x="27" y="19"/>
                </a:cubicBezTo>
                <a:cubicBezTo>
                  <a:pt x="11" y="19"/>
                  <a:pt x="11" y="19"/>
                  <a:pt x="11" y="19"/>
                </a:cubicBezTo>
                <a:cubicBezTo>
                  <a:pt x="9" y="19"/>
                  <a:pt x="7" y="20"/>
                  <a:pt x="6" y="21"/>
                </a:cubicBezTo>
                <a:cubicBezTo>
                  <a:pt x="5" y="23"/>
                  <a:pt x="4" y="24"/>
                  <a:pt x="4" y="26"/>
                </a:cubicBezTo>
                <a:cubicBezTo>
                  <a:pt x="4" y="28"/>
                  <a:pt x="5" y="29"/>
                  <a:pt x="6" y="31"/>
                </a:cubicBezTo>
                <a:cubicBezTo>
                  <a:pt x="7" y="32"/>
                  <a:pt x="9" y="33"/>
                  <a:pt x="10" y="33"/>
                </a:cubicBezTo>
                <a:cubicBezTo>
                  <a:pt x="11" y="33"/>
                  <a:pt x="12" y="34"/>
                  <a:pt x="12" y="34"/>
                </a:cubicBezTo>
                <a:cubicBezTo>
                  <a:pt x="18" y="50"/>
                  <a:pt x="18" y="50"/>
                  <a:pt x="18" y="50"/>
                </a:cubicBezTo>
                <a:cubicBezTo>
                  <a:pt x="20" y="50"/>
                  <a:pt x="20" y="50"/>
                  <a:pt x="20" y="50"/>
                </a:cubicBezTo>
                <a:cubicBezTo>
                  <a:pt x="22" y="49"/>
                  <a:pt x="22" y="49"/>
                  <a:pt x="22" y="49"/>
                </a:cubicBezTo>
                <a:cubicBezTo>
                  <a:pt x="17" y="36"/>
                  <a:pt x="17" y="36"/>
                  <a:pt x="17" y="36"/>
                </a:cubicBezTo>
                <a:cubicBezTo>
                  <a:pt x="17" y="36"/>
                  <a:pt x="17" y="35"/>
                  <a:pt x="17" y="35"/>
                </a:cubicBezTo>
                <a:cubicBezTo>
                  <a:pt x="17" y="34"/>
                  <a:pt x="18" y="33"/>
                  <a:pt x="19" y="33"/>
                </a:cubicBezTo>
                <a:cubicBezTo>
                  <a:pt x="27" y="33"/>
                  <a:pt x="27" y="33"/>
                  <a:pt x="27" y="33"/>
                </a:cubicBezTo>
                <a:close/>
                <a:moveTo>
                  <a:pt x="29" y="17"/>
                </a:moveTo>
                <a:cubicBezTo>
                  <a:pt x="29" y="17"/>
                  <a:pt x="29" y="17"/>
                  <a:pt x="29" y="17"/>
                </a:cubicBezTo>
                <a:cubicBezTo>
                  <a:pt x="29" y="35"/>
                  <a:pt x="29" y="35"/>
                  <a:pt x="29" y="35"/>
                </a:cubicBezTo>
                <a:cubicBezTo>
                  <a:pt x="29" y="35"/>
                  <a:pt x="29" y="35"/>
                  <a:pt x="29" y="35"/>
                </a:cubicBezTo>
                <a:cubicBezTo>
                  <a:pt x="29" y="35"/>
                  <a:pt x="29" y="35"/>
                  <a:pt x="29" y="35"/>
                </a:cubicBezTo>
                <a:cubicBezTo>
                  <a:pt x="29" y="35"/>
                  <a:pt x="29" y="35"/>
                  <a:pt x="29" y="35"/>
                </a:cubicBezTo>
                <a:cubicBezTo>
                  <a:pt x="29" y="36"/>
                  <a:pt x="29" y="36"/>
                  <a:pt x="29" y="36"/>
                </a:cubicBezTo>
                <a:cubicBezTo>
                  <a:pt x="43" y="46"/>
                  <a:pt x="43" y="46"/>
                  <a:pt x="43" y="46"/>
                </a:cubicBezTo>
                <a:cubicBezTo>
                  <a:pt x="43" y="7"/>
                  <a:pt x="43" y="7"/>
                  <a:pt x="43" y="7"/>
                </a:cubicBezTo>
                <a:cubicBezTo>
                  <a:pt x="29" y="16"/>
                  <a:pt x="29" y="16"/>
                  <a:pt x="29" y="16"/>
                </a:cubicBezTo>
                <a:cubicBezTo>
                  <a:pt x="29" y="17"/>
                  <a:pt x="29" y="17"/>
                  <a:pt x="29" y="17"/>
                </a:cubicBezTo>
                <a:cubicBezTo>
                  <a:pt x="29" y="17"/>
                  <a:pt x="29" y="17"/>
                  <a:pt x="29" y="17"/>
                </a:cubicBezTo>
                <a:cubicBezTo>
                  <a:pt x="29" y="17"/>
                  <a:pt x="29" y="17"/>
                  <a:pt x="29" y="17"/>
                </a:cubicBezTo>
                <a:close/>
                <a:moveTo>
                  <a:pt x="48" y="20"/>
                </a:moveTo>
                <a:cubicBezTo>
                  <a:pt x="48" y="20"/>
                  <a:pt x="48" y="20"/>
                  <a:pt x="48" y="20"/>
                </a:cubicBezTo>
                <a:cubicBezTo>
                  <a:pt x="48" y="32"/>
                  <a:pt x="48" y="32"/>
                  <a:pt x="48" y="32"/>
                </a:cubicBezTo>
                <a:cubicBezTo>
                  <a:pt x="49" y="32"/>
                  <a:pt x="49" y="31"/>
                  <a:pt x="50" y="31"/>
                </a:cubicBezTo>
                <a:cubicBezTo>
                  <a:pt x="51" y="29"/>
                  <a:pt x="52" y="28"/>
                  <a:pt x="52" y="26"/>
                </a:cubicBezTo>
                <a:cubicBezTo>
                  <a:pt x="52" y="24"/>
                  <a:pt x="51" y="23"/>
                  <a:pt x="50" y="22"/>
                </a:cubicBezTo>
                <a:cubicBezTo>
                  <a:pt x="50" y="22"/>
                  <a:pt x="50" y="22"/>
                  <a:pt x="50" y="22"/>
                </a:cubicBezTo>
                <a:cubicBezTo>
                  <a:pt x="49" y="21"/>
                  <a:pt x="49" y="21"/>
                  <a:pt x="48" y="2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2" name="Freeform 76"/>
          <p:cNvSpPr>
            <a:spLocks noEditPoints="1"/>
          </p:cNvSpPr>
          <p:nvPr/>
        </p:nvSpPr>
        <p:spPr bwMode="auto">
          <a:xfrm>
            <a:off x="5613400" y="2986088"/>
            <a:ext cx="241300" cy="247650"/>
          </a:xfrm>
          <a:custGeom>
            <a:avLst/>
            <a:gdLst>
              <a:gd name="T0" fmla="*/ 42 w 64"/>
              <a:gd name="T1" fmla="*/ 61 h 66"/>
              <a:gd name="T2" fmla="*/ 32 w 64"/>
              <a:gd name="T3" fmla="*/ 66 h 66"/>
              <a:gd name="T4" fmla="*/ 22 w 64"/>
              <a:gd name="T5" fmla="*/ 61 h 66"/>
              <a:gd name="T6" fmla="*/ 17 w 64"/>
              <a:gd name="T7" fmla="*/ 48 h 66"/>
              <a:gd name="T8" fmla="*/ 32 w 64"/>
              <a:gd name="T9" fmla="*/ 10 h 66"/>
              <a:gd name="T10" fmla="*/ 47 w 64"/>
              <a:gd name="T11" fmla="*/ 48 h 66"/>
              <a:gd name="T12" fmla="*/ 32 w 64"/>
              <a:gd name="T13" fmla="*/ 30 h 66"/>
              <a:gd name="T14" fmla="*/ 39 w 64"/>
              <a:gd name="T15" fmla="*/ 29 h 66"/>
              <a:gd name="T16" fmla="*/ 40 w 64"/>
              <a:gd name="T17" fmla="*/ 33 h 66"/>
              <a:gd name="T18" fmla="*/ 35 w 64"/>
              <a:gd name="T19" fmla="*/ 32 h 66"/>
              <a:gd name="T20" fmla="*/ 29 w 64"/>
              <a:gd name="T21" fmla="*/ 32 h 66"/>
              <a:gd name="T22" fmla="*/ 24 w 64"/>
              <a:gd name="T23" fmla="*/ 33 h 66"/>
              <a:gd name="T24" fmla="*/ 25 w 64"/>
              <a:gd name="T25" fmla="*/ 29 h 66"/>
              <a:gd name="T26" fmla="*/ 32 w 64"/>
              <a:gd name="T27" fmla="*/ 30 h 66"/>
              <a:gd name="T28" fmla="*/ 32 w 64"/>
              <a:gd name="T29" fmla="*/ 8 h 66"/>
              <a:gd name="T30" fmla="*/ 32 w 64"/>
              <a:gd name="T31" fmla="*/ 0 h 66"/>
              <a:gd name="T32" fmla="*/ 46 w 64"/>
              <a:gd name="T33" fmla="*/ 11 h 66"/>
              <a:gd name="T34" fmla="*/ 43 w 64"/>
              <a:gd name="T35" fmla="*/ 9 h 66"/>
              <a:gd name="T36" fmla="*/ 49 w 64"/>
              <a:gd name="T37" fmla="*/ 7 h 66"/>
              <a:gd name="T38" fmla="*/ 55 w 64"/>
              <a:gd name="T39" fmla="*/ 21 h 66"/>
              <a:gd name="T40" fmla="*/ 58 w 64"/>
              <a:gd name="T41" fmla="*/ 16 h 66"/>
              <a:gd name="T42" fmla="*/ 55 w 64"/>
              <a:gd name="T43" fmla="*/ 21 h 66"/>
              <a:gd name="T44" fmla="*/ 56 w 64"/>
              <a:gd name="T45" fmla="*/ 32 h 66"/>
              <a:gd name="T46" fmla="*/ 64 w 64"/>
              <a:gd name="T47" fmla="*/ 32 h 66"/>
              <a:gd name="T48" fmla="*/ 53 w 64"/>
              <a:gd name="T49" fmla="*/ 46 h 66"/>
              <a:gd name="T50" fmla="*/ 55 w 64"/>
              <a:gd name="T51" fmla="*/ 44 h 66"/>
              <a:gd name="T52" fmla="*/ 58 w 64"/>
              <a:gd name="T53" fmla="*/ 49 h 66"/>
              <a:gd name="T54" fmla="*/ 9 w 64"/>
              <a:gd name="T55" fmla="*/ 44 h 66"/>
              <a:gd name="T56" fmla="*/ 6 w 64"/>
              <a:gd name="T57" fmla="*/ 49 h 66"/>
              <a:gd name="T58" fmla="*/ 9 w 64"/>
              <a:gd name="T59" fmla="*/ 44 h 66"/>
              <a:gd name="T60" fmla="*/ 8 w 64"/>
              <a:gd name="T61" fmla="*/ 32 h 66"/>
              <a:gd name="T62" fmla="*/ 0 w 64"/>
              <a:gd name="T63" fmla="*/ 32 h 66"/>
              <a:gd name="T64" fmla="*/ 11 w 64"/>
              <a:gd name="T65" fmla="*/ 18 h 66"/>
              <a:gd name="T66" fmla="*/ 9 w 64"/>
              <a:gd name="T67" fmla="*/ 21 h 66"/>
              <a:gd name="T68" fmla="*/ 6 w 64"/>
              <a:gd name="T69" fmla="*/ 16 h 66"/>
              <a:gd name="T70" fmla="*/ 21 w 64"/>
              <a:gd name="T71" fmla="*/ 9 h 66"/>
              <a:gd name="T72" fmla="*/ 15 w 64"/>
              <a:gd name="T73" fmla="*/ 7 h 66"/>
              <a:gd name="T74" fmla="*/ 21 w 64"/>
              <a:gd name="T75" fmla="*/ 9 h 66"/>
              <a:gd name="T76" fmla="*/ 41 w 64"/>
              <a:gd name="T77" fmla="*/ 46 h 66"/>
              <a:gd name="T78" fmla="*/ 44 w 64"/>
              <a:gd name="T79" fmla="*/ 21 h 66"/>
              <a:gd name="T80" fmla="*/ 15 w 64"/>
              <a:gd name="T81" fmla="*/ 32 h 66"/>
              <a:gd name="T82" fmla="*/ 23 w 64"/>
              <a:gd name="T83" fmla="*/ 47 h 66"/>
              <a:gd name="T84" fmla="*/ 25 w 64"/>
              <a:gd name="T85" fmla="*/ 53 h 66"/>
              <a:gd name="T86" fmla="*/ 27 w 64"/>
              <a:gd name="T87" fmla="*/ 56 h 66"/>
              <a:gd name="T88" fmla="*/ 31 w 64"/>
              <a:gd name="T89" fmla="*/ 60 h 66"/>
              <a:gd name="T90" fmla="*/ 33 w 64"/>
              <a:gd name="T91" fmla="*/ 60 h 66"/>
              <a:gd name="T92" fmla="*/ 34 w 64"/>
              <a:gd name="T93" fmla="*/ 58 h 66"/>
              <a:gd name="T94" fmla="*/ 39 w 64"/>
              <a:gd name="T95" fmla="*/ 53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4" h="66">
                <a:moveTo>
                  <a:pt x="45" y="50"/>
                </a:moveTo>
                <a:cubicBezTo>
                  <a:pt x="45" y="58"/>
                  <a:pt x="45" y="58"/>
                  <a:pt x="45" y="58"/>
                </a:cubicBezTo>
                <a:cubicBezTo>
                  <a:pt x="45" y="60"/>
                  <a:pt x="43" y="61"/>
                  <a:pt x="42" y="61"/>
                </a:cubicBezTo>
                <a:cubicBezTo>
                  <a:pt x="39" y="61"/>
                  <a:pt x="39" y="61"/>
                  <a:pt x="39" y="61"/>
                </a:cubicBezTo>
                <a:cubicBezTo>
                  <a:pt x="38" y="62"/>
                  <a:pt x="38" y="63"/>
                  <a:pt x="37" y="64"/>
                </a:cubicBezTo>
                <a:cubicBezTo>
                  <a:pt x="36" y="65"/>
                  <a:pt x="34" y="66"/>
                  <a:pt x="32" y="66"/>
                </a:cubicBezTo>
                <a:cubicBezTo>
                  <a:pt x="30" y="66"/>
                  <a:pt x="28" y="65"/>
                  <a:pt x="27" y="64"/>
                </a:cubicBezTo>
                <a:cubicBezTo>
                  <a:pt x="26" y="63"/>
                  <a:pt x="26" y="62"/>
                  <a:pt x="25" y="61"/>
                </a:cubicBezTo>
                <a:cubicBezTo>
                  <a:pt x="22" y="61"/>
                  <a:pt x="22" y="61"/>
                  <a:pt x="22" y="61"/>
                </a:cubicBezTo>
                <a:cubicBezTo>
                  <a:pt x="21" y="61"/>
                  <a:pt x="19" y="60"/>
                  <a:pt x="19" y="58"/>
                </a:cubicBezTo>
                <a:cubicBezTo>
                  <a:pt x="19" y="50"/>
                  <a:pt x="19" y="50"/>
                  <a:pt x="19" y="50"/>
                </a:cubicBezTo>
                <a:cubicBezTo>
                  <a:pt x="18" y="49"/>
                  <a:pt x="17" y="49"/>
                  <a:pt x="17" y="48"/>
                </a:cubicBezTo>
                <a:cubicBezTo>
                  <a:pt x="12" y="44"/>
                  <a:pt x="10" y="38"/>
                  <a:pt x="10" y="32"/>
                </a:cubicBezTo>
                <a:cubicBezTo>
                  <a:pt x="10" y="26"/>
                  <a:pt x="12" y="21"/>
                  <a:pt x="17" y="17"/>
                </a:cubicBezTo>
                <a:cubicBezTo>
                  <a:pt x="21" y="13"/>
                  <a:pt x="26" y="10"/>
                  <a:pt x="32" y="10"/>
                </a:cubicBezTo>
                <a:cubicBezTo>
                  <a:pt x="38" y="10"/>
                  <a:pt x="43" y="13"/>
                  <a:pt x="47" y="17"/>
                </a:cubicBezTo>
                <a:cubicBezTo>
                  <a:pt x="52" y="21"/>
                  <a:pt x="54" y="26"/>
                  <a:pt x="54" y="32"/>
                </a:cubicBezTo>
                <a:cubicBezTo>
                  <a:pt x="54" y="38"/>
                  <a:pt x="52" y="44"/>
                  <a:pt x="47" y="48"/>
                </a:cubicBezTo>
                <a:cubicBezTo>
                  <a:pt x="47" y="49"/>
                  <a:pt x="46" y="49"/>
                  <a:pt x="45" y="50"/>
                </a:cubicBezTo>
                <a:close/>
                <a:moveTo>
                  <a:pt x="32" y="30"/>
                </a:moveTo>
                <a:cubicBezTo>
                  <a:pt x="32" y="30"/>
                  <a:pt x="32" y="30"/>
                  <a:pt x="32" y="30"/>
                </a:cubicBezTo>
                <a:cubicBezTo>
                  <a:pt x="32" y="29"/>
                  <a:pt x="33" y="29"/>
                  <a:pt x="33" y="29"/>
                </a:cubicBezTo>
                <a:cubicBezTo>
                  <a:pt x="34" y="29"/>
                  <a:pt x="35" y="28"/>
                  <a:pt x="36" y="28"/>
                </a:cubicBezTo>
                <a:cubicBezTo>
                  <a:pt x="37" y="28"/>
                  <a:pt x="38" y="29"/>
                  <a:pt x="39" y="29"/>
                </a:cubicBezTo>
                <a:cubicBezTo>
                  <a:pt x="40" y="29"/>
                  <a:pt x="41" y="30"/>
                  <a:pt x="42" y="31"/>
                </a:cubicBezTo>
                <a:cubicBezTo>
                  <a:pt x="42" y="31"/>
                  <a:pt x="42" y="32"/>
                  <a:pt x="42" y="33"/>
                </a:cubicBezTo>
                <a:cubicBezTo>
                  <a:pt x="41" y="33"/>
                  <a:pt x="40" y="33"/>
                  <a:pt x="40" y="33"/>
                </a:cubicBezTo>
                <a:cubicBezTo>
                  <a:pt x="39" y="32"/>
                  <a:pt x="39" y="32"/>
                  <a:pt x="38" y="32"/>
                </a:cubicBezTo>
                <a:cubicBezTo>
                  <a:pt x="38" y="32"/>
                  <a:pt x="37" y="32"/>
                  <a:pt x="36" y="32"/>
                </a:cubicBezTo>
                <a:cubicBezTo>
                  <a:pt x="36" y="32"/>
                  <a:pt x="35" y="32"/>
                  <a:pt x="35" y="32"/>
                </a:cubicBezTo>
                <a:cubicBezTo>
                  <a:pt x="34" y="32"/>
                  <a:pt x="34" y="32"/>
                  <a:pt x="33" y="33"/>
                </a:cubicBezTo>
                <a:cubicBezTo>
                  <a:pt x="32" y="33"/>
                  <a:pt x="31" y="33"/>
                  <a:pt x="31" y="33"/>
                </a:cubicBezTo>
                <a:cubicBezTo>
                  <a:pt x="30" y="32"/>
                  <a:pt x="30" y="32"/>
                  <a:pt x="29" y="32"/>
                </a:cubicBezTo>
                <a:cubicBezTo>
                  <a:pt x="29" y="32"/>
                  <a:pt x="28" y="32"/>
                  <a:pt x="28" y="32"/>
                </a:cubicBezTo>
                <a:cubicBezTo>
                  <a:pt x="27" y="32"/>
                  <a:pt x="26" y="32"/>
                  <a:pt x="26" y="32"/>
                </a:cubicBezTo>
                <a:cubicBezTo>
                  <a:pt x="25" y="32"/>
                  <a:pt x="25" y="32"/>
                  <a:pt x="24" y="33"/>
                </a:cubicBezTo>
                <a:cubicBezTo>
                  <a:pt x="24" y="33"/>
                  <a:pt x="23" y="33"/>
                  <a:pt x="22" y="33"/>
                </a:cubicBezTo>
                <a:cubicBezTo>
                  <a:pt x="22" y="32"/>
                  <a:pt x="22" y="31"/>
                  <a:pt x="22" y="31"/>
                </a:cubicBezTo>
                <a:cubicBezTo>
                  <a:pt x="23" y="30"/>
                  <a:pt x="24" y="29"/>
                  <a:pt x="25" y="29"/>
                </a:cubicBezTo>
                <a:cubicBezTo>
                  <a:pt x="26" y="29"/>
                  <a:pt x="27" y="28"/>
                  <a:pt x="28" y="28"/>
                </a:cubicBezTo>
                <a:cubicBezTo>
                  <a:pt x="29" y="28"/>
                  <a:pt x="30" y="29"/>
                  <a:pt x="31" y="29"/>
                </a:cubicBezTo>
                <a:cubicBezTo>
                  <a:pt x="31" y="29"/>
                  <a:pt x="32" y="29"/>
                  <a:pt x="32" y="30"/>
                </a:cubicBezTo>
                <a:close/>
                <a:moveTo>
                  <a:pt x="34" y="7"/>
                </a:moveTo>
                <a:cubicBezTo>
                  <a:pt x="34" y="7"/>
                  <a:pt x="34" y="7"/>
                  <a:pt x="34" y="7"/>
                </a:cubicBezTo>
                <a:cubicBezTo>
                  <a:pt x="34" y="8"/>
                  <a:pt x="33" y="8"/>
                  <a:pt x="32" y="8"/>
                </a:cubicBezTo>
                <a:cubicBezTo>
                  <a:pt x="31" y="8"/>
                  <a:pt x="30" y="8"/>
                  <a:pt x="30" y="7"/>
                </a:cubicBezTo>
                <a:cubicBezTo>
                  <a:pt x="30" y="2"/>
                  <a:pt x="30" y="2"/>
                  <a:pt x="30" y="2"/>
                </a:cubicBezTo>
                <a:cubicBezTo>
                  <a:pt x="30" y="1"/>
                  <a:pt x="31" y="0"/>
                  <a:pt x="32" y="0"/>
                </a:cubicBezTo>
                <a:cubicBezTo>
                  <a:pt x="33" y="0"/>
                  <a:pt x="34" y="1"/>
                  <a:pt x="34" y="2"/>
                </a:cubicBezTo>
                <a:cubicBezTo>
                  <a:pt x="34" y="7"/>
                  <a:pt x="34" y="7"/>
                  <a:pt x="34" y="7"/>
                </a:cubicBezTo>
                <a:close/>
                <a:moveTo>
                  <a:pt x="46" y="11"/>
                </a:moveTo>
                <a:cubicBezTo>
                  <a:pt x="46" y="11"/>
                  <a:pt x="46" y="11"/>
                  <a:pt x="46" y="11"/>
                </a:cubicBezTo>
                <a:cubicBezTo>
                  <a:pt x="46" y="12"/>
                  <a:pt x="45" y="12"/>
                  <a:pt x="44" y="12"/>
                </a:cubicBezTo>
                <a:cubicBezTo>
                  <a:pt x="43" y="11"/>
                  <a:pt x="43" y="10"/>
                  <a:pt x="43" y="9"/>
                </a:cubicBezTo>
                <a:cubicBezTo>
                  <a:pt x="46" y="5"/>
                  <a:pt x="46" y="5"/>
                  <a:pt x="46" y="5"/>
                </a:cubicBezTo>
                <a:cubicBezTo>
                  <a:pt x="46" y="4"/>
                  <a:pt x="47" y="4"/>
                  <a:pt x="48" y="5"/>
                </a:cubicBezTo>
                <a:cubicBezTo>
                  <a:pt x="49" y="5"/>
                  <a:pt x="49" y="6"/>
                  <a:pt x="49" y="7"/>
                </a:cubicBezTo>
                <a:cubicBezTo>
                  <a:pt x="46" y="11"/>
                  <a:pt x="46" y="11"/>
                  <a:pt x="46" y="11"/>
                </a:cubicBezTo>
                <a:close/>
                <a:moveTo>
                  <a:pt x="55" y="21"/>
                </a:moveTo>
                <a:cubicBezTo>
                  <a:pt x="55" y="21"/>
                  <a:pt x="55" y="21"/>
                  <a:pt x="55" y="21"/>
                </a:cubicBezTo>
                <a:cubicBezTo>
                  <a:pt x="54" y="21"/>
                  <a:pt x="53" y="21"/>
                  <a:pt x="53" y="20"/>
                </a:cubicBezTo>
                <a:cubicBezTo>
                  <a:pt x="52" y="20"/>
                  <a:pt x="53" y="19"/>
                  <a:pt x="53" y="18"/>
                </a:cubicBezTo>
                <a:cubicBezTo>
                  <a:pt x="58" y="16"/>
                  <a:pt x="58" y="16"/>
                  <a:pt x="58" y="16"/>
                </a:cubicBezTo>
                <a:cubicBezTo>
                  <a:pt x="58" y="15"/>
                  <a:pt x="59" y="16"/>
                  <a:pt x="60" y="16"/>
                </a:cubicBezTo>
                <a:cubicBezTo>
                  <a:pt x="60" y="17"/>
                  <a:pt x="60" y="18"/>
                  <a:pt x="59" y="18"/>
                </a:cubicBezTo>
                <a:cubicBezTo>
                  <a:pt x="55" y="21"/>
                  <a:pt x="55" y="21"/>
                  <a:pt x="55" y="21"/>
                </a:cubicBezTo>
                <a:close/>
                <a:moveTo>
                  <a:pt x="57" y="34"/>
                </a:moveTo>
                <a:cubicBezTo>
                  <a:pt x="57" y="34"/>
                  <a:pt x="57" y="34"/>
                  <a:pt x="57" y="34"/>
                </a:cubicBezTo>
                <a:cubicBezTo>
                  <a:pt x="57" y="34"/>
                  <a:pt x="56" y="33"/>
                  <a:pt x="56" y="32"/>
                </a:cubicBezTo>
                <a:cubicBezTo>
                  <a:pt x="56" y="31"/>
                  <a:pt x="57" y="31"/>
                  <a:pt x="57" y="31"/>
                </a:cubicBezTo>
                <a:cubicBezTo>
                  <a:pt x="62" y="31"/>
                  <a:pt x="62" y="31"/>
                  <a:pt x="62" y="31"/>
                </a:cubicBezTo>
                <a:cubicBezTo>
                  <a:pt x="63" y="31"/>
                  <a:pt x="64" y="31"/>
                  <a:pt x="64" y="32"/>
                </a:cubicBezTo>
                <a:cubicBezTo>
                  <a:pt x="64" y="33"/>
                  <a:pt x="63" y="34"/>
                  <a:pt x="62" y="34"/>
                </a:cubicBezTo>
                <a:cubicBezTo>
                  <a:pt x="57" y="34"/>
                  <a:pt x="57" y="34"/>
                  <a:pt x="57" y="34"/>
                </a:cubicBezTo>
                <a:close/>
                <a:moveTo>
                  <a:pt x="53" y="46"/>
                </a:moveTo>
                <a:cubicBezTo>
                  <a:pt x="53" y="46"/>
                  <a:pt x="53" y="46"/>
                  <a:pt x="53" y="46"/>
                </a:cubicBezTo>
                <a:cubicBezTo>
                  <a:pt x="53" y="46"/>
                  <a:pt x="52" y="45"/>
                  <a:pt x="53" y="44"/>
                </a:cubicBezTo>
                <a:cubicBezTo>
                  <a:pt x="53" y="44"/>
                  <a:pt x="54" y="43"/>
                  <a:pt x="55" y="44"/>
                </a:cubicBezTo>
                <a:cubicBezTo>
                  <a:pt x="59" y="46"/>
                  <a:pt x="59" y="46"/>
                  <a:pt x="59" y="46"/>
                </a:cubicBezTo>
                <a:cubicBezTo>
                  <a:pt x="60" y="47"/>
                  <a:pt x="60" y="48"/>
                  <a:pt x="60" y="48"/>
                </a:cubicBezTo>
                <a:cubicBezTo>
                  <a:pt x="59" y="49"/>
                  <a:pt x="58" y="49"/>
                  <a:pt x="58" y="49"/>
                </a:cubicBezTo>
                <a:cubicBezTo>
                  <a:pt x="53" y="46"/>
                  <a:pt x="53" y="46"/>
                  <a:pt x="53" y="46"/>
                </a:cubicBezTo>
                <a:close/>
                <a:moveTo>
                  <a:pt x="9" y="44"/>
                </a:moveTo>
                <a:cubicBezTo>
                  <a:pt x="9" y="44"/>
                  <a:pt x="9" y="44"/>
                  <a:pt x="9" y="44"/>
                </a:cubicBezTo>
                <a:cubicBezTo>
                  <a:pt x="10" y="43"/>
                  <a:pt x="11" y="44"/>
                  <a:pt x="11" y="44"/>
                </a:cubicBezTo>
                <a:cubicBezTo>
                  <a:pt x="12" y="45"/>
                  <a:pt x="11" y="46"/>
                  <a:pt x="11" y="46"/>
                </a:cubicBezTo>
                <a:cubicBezTo>
                  <a:pt x="6" y="49"/>
                  <a:pt x="6" y="49"/>
                  <a:pt x="6" y="49"/>
                </a:cubicBezTo>
                <a:cubicBezTo>
                  <a:pt x="6" y="49"/>
                  <a:pt x="5" y="49"/>
                  <a:pt x="4" y="48"/>
                </a:cubicBezTo>
                <a:cubicBezTo>
                  <a:pt x="4" y="48"/>
                  <a:pt x="4" y="47"/>
                  <a:pt x="5" y="46"/>
                </a:cubicBezTo>
                <a:cubicBezTo>
                  <a:pt x="9" y="44"/>
                  <a:pt x="9" y="44"/>
                  <a:pt x="9" y="44"/>
                </a:cubicBezTo>
                <a:close/>
                <a:moveTo>
                  <a:pt x="7" y="31"/>
                </a:moveTo>
                <a:cubicBezTo>
                  <a:pt x="7" y="31"/>
                  <a:pt x="7" y="31"/>
                  <a:pt x="7" y="31"/>
                </a:cubicBezTo>
                <a:cubicBezTo>
                  <a:pt x="7" y="31"/>
                  <a:pt x="8" y="31"/>
                  <a:pt x="8" y="32"/>
                </a:cubicBezTo>
                <a:cubicBezTo>
                  <a:pt x="8" y="33"/>
                  <a:pt x="7" y="34"/>
                  <a:pt x="7" y="34"/>
                </a:cubicBezTo>
                <a:cubicBezTo>
                  <a:pt x="2" y="34"/>
                  <a:pt x="2" y="34"/>
                  <a:pt x="2" y="34"/>
                </a:cubicBezTo>
                <a:cubicBezTo>
                  <a:pt x="1" y="34"/>
                  <a:pt x="0" y="33"/>
                  <a:pt x="0" y="32"/>
                </a:cubicBezTo>
                <a:cubicBezTo>
                  <a:pt x="0" y="31"/>
                  <a:pt x="1" y="31"/>
                  <a:pt x="2" y="31"/>
                </a:cubicBezTo>
                <a:cubicBezTo>
                  <a:pt x="7" y="31"/>
                  <a:pt x="7" y="31"/>
                  <a:pt x="7" y="31"/>
                </a:cubicBezTo>
                <a:close/>
                <a:moveTo>
                  <a:pt x="11" y="18"/>
                </a:moveTo>
                <a:cubicBezTo>
                  <a:pt x="11" y="18"/>
                  <a:pt x="11" y="18"/>
                  <a:pt x="11" y="18"/>
                </a:cubicBezTo>
                <a:cubicBezTo>
                  <a:pt x="11" y="19"/>
                  <a:pt x="12" y="20"/>
                  <a:pt x="11" y="20"/>
                </a:cubicBezTo>
                <a:cubicBezTo>
                  <a:pt x="11" y="21"/>
                  <a:pt x="10" y="21"/>
                  <a:pt x="9" y="21"/>
                </a:cubicBezTo>
                <a:cubicBezTo>
                  <a:pt x="5" y="18"/>
                  <a:pt x="5" y="18"/>
                  <a:pt x="5" y="18"/>
                </a:cubicBezTo>
                <a:cubicBezTo>
                  <a:pt x="4" y="18"/>
                  <a:pt x="4" y="17"/>
                  <a:pt x="4" y="16"/>
                </a:cubicBezTo>
                <a:cubicBezTo>
                  <a:pt x="5" y="16"/>
                  <a:pt x="6" y="15"/>
                  <a:pt x="6" y="16"/>
                </a:cubicBezTo>
                <a:cubicBezTo>
                  <a:pt x="11" y="18"/>
                  <a:pt x="11" y="18"/>
                  <a:pt x="11" y="18"/>
                </a:cubicBezTo>
                <a:close/>
                <a:moveTo>
                  <a:pt x="21" y="9"/>
                </a:moveTo>
                <a:cubicBezTo>
                  <a:pt x="21" y="9"/>
                  <a:pt x="21" y="9"/>
                  <a:pt x="21" y="9"/>
                </a:cubicBezTo>
                <a:cubicBezTo>
                  <a:pt x="21" y="10"/>
                  <a:pt x="21" y="11"/>
                  <a:pt x="20" y="12"/>
                </a:cubicBezTo>
                <a:cubicBezTo>
                  <a:pt x="19" y="12"/>
                  <a:pt x="18" y="12"/>
                  <a:pt x="18" y="11"/>
                </a:cubicBezTo>
                <a:cubicBezTo>
                  <a:pt x="15" y="7"/>
                  <a:pt x="15" y="7"/>
                  <a:pt x="15" y="7"/>
                </a:cubicBezTo>
                <a:cubicBezTo>
                  <a:pt x="15" y="6"/>
                  <a:pt x="15" y="5"/>
                  <a:pt x="16" y="5"/>
                </a:cubicBezTo>
                <a:cubicBezTo>
                  <a:pt x="17" y="4"/>
                  <a:pt x="18" y="4"/>
                  <a:pt x="18" y="5"/>
                </a:cubicBezTo>
                <a:cubicBezTo>
                  <a:pt x="21" y="9"/>
                  <a:pt x="21" y="9"/>
                  <a:pt x="21" y="9"/>
                </a:cubicBezTo>
                <a:close/>
                <a:moveTo>
                  <a:pt x="41" y="47"/>
                </a:moveTo>
                <a:cubicBezTo>
                  <a:pt x="41" y="47"/>
                  <a:pt x="41" y="47"/>
                  <a:pt x="41" y="47"/>
                </a:cubicBezTo>
                <a:cubicBezTo>
                  <a:pt x="41" y="46"/>
                  <a:pt x="41" y="46"/>
                  <a:pt x="41" y="46"/>
                </a:cubicBezTo>
                <a:cubicBezTo>
                  <a:pt x="42" y="46"/>
                  <a:pt x="43" y="45"/>
                  <a:pt x="44" y="44"/>
                </a:cubicBezTo>
                <a:cubicBezTo>
                  <a:pt x="47" y="41"/>
                  <a:pt x="49" y="37"/>
                  <a:pt x="49" y="32"/>
                </a:cubicBezTo>
                <a:cubicBezTo>
                  <a:pt x="49" y="28"/>
                  <a:pt x="47" y="24"/>
                  <a:pt x="44" y="21"/>
                </a:cubicBezTo>
                <a:cubicBezTo>
                  <a:pt x="41" y="17"/>
                  <a:pt x="36" y="16"/>
                  <a:pt x="32" y="16"/>
                </a:cubicBezTo>
                <a:cubicBezTo>
                  <a:pt x="28" y="16"/>
                  <a:pt x="23" y="17"/>
                  <a:pt x="20" y="21"/>
                </a:cubicBezTo>
                <a:cubicBezTo>
                  <a:pt x="17" y="24"/>
                  <a:pt x="15" y="28"/>
                  <a:pt x="15" y="32"/>
                </a:cubicBezTo>
                <a:cubicBezTo>
                  <a:pt x="15" y="37"/>
                  <a:pt x="17" y="41"/>
                  <a:pt x="20" y="44"/>
                </a:cubicBezTo>
                <a:cubicBezTo>
                  <a:pt x="21" y="45"/>
                  <a:pt x="22" y="46"/>
                  <a:pt x="23" y="46"/>
                </a:cubicBezTo>
                <a:cubicBezTo>
                  <a:pt x="23" y="47"/>
                  <a:pt x="23" y="47"/>
                  <a:pt x="23" y="47"/>
                </a:cubicBezTo>
                <a:cubicBezTo>
                  <a:pt x="26" y="48"/>
                  <a:pt x="29" y="49"/>
                  <a:pt x="32" y="49"/>
                </a:cubicBezTo>
                <a:cubicBezTo>
                  <a:pt x="35" y="49"/>
                  <a:pt x="38" y="48"/>
                  <a:pt x="41" y="47"/>
                </a:cubicBezTo>
                <a:close/>
                <a:moveTo>
                  <a:pt x="25" y="53"/>
                </a:moveTo>
                <a:cubicBezTo>
                  <a:pt x="25" y="53"/>
                  <a:pt x="25" y="53"/>
                  <a:pt x="25" y="53"/>
                </a:cubicBezTo>
                <a:cubicBezTo>
                  <a:pt x="25" y="56"/>
                  <a:pt x="25" y="56"/>
                  <a:pt x="25" y="56"/>
                </a:cubicBezTo>
                <a:cubicBezTo>
                  <a:pt x="27" y="56"/>
                  <a:pt x="27" y="56"/>
                  <a:pt x="27" y="56"/>
                </a:cubicBezTo>
                <a:cubicBezTo>
                  <a:pt x="29" y="56"/>
                  <a:pt x="30" y="57"/>
                  <a:pt x="30" y="58"/>
                </a:cubicBezTo>
                <a:cubicBezTo>
                  <a:pt x="30" y="59"/>
                  <a:pt x="30" y="59"/>
                  <a:pt x="30" y="59"/>
                </a:cubicBezTo>
                <a:cubicBezTo>
                  <a:pt x="30" y="59"/>
                  <a:pt x="30" y="59"/>
                  <a:pt x="31" y="60"/>
                </a:cubicBezTo>
                <a:cubicBezTo>
                  <a:pt x="31" y="60"/>
                  <a:pt x="31" y="60"/>
                  <a:pt x="31" y="60"/>
                </a:cubicBezTo>
                <a:cubicBezTo>
                  <a:pt x="31" y="60"/>
                  <a:pt x="31" y="60"/>
                  <a:pt x="32" y="60"/>
                </a:cubicBezTo>
                <a:cubicBezTo>
                  <a:pt x="32" y="60"/>
                  <a:pt x="33" y="60"/>
                  <a:pt x="33" y="60"/>
                </a:cubicBezTo>
                <a:cubicBezTo>
                  <a:pt x="33" y="60"/>
                  <a:pt x="33" y="60"/>
                  <a:pt x="33" y="60"/>
                </a:cubicBezTo>
                <a:cubicBezTo>
                  <a:pt x="34" y="59"/>
                  <a:pt x="34" y="59"/>
                  <a:pt x="34" y="59"/>
                </a:cubicBezTo>
                <a:cubicBezTo>
                  <a:pt x="34" y="58"/>
                  <a:pt x="34" y="58"/>
                  <a:pt x="34" y="58"/>
                </a:cubicBezTo>
                <a:cubicBezTo>
                  <a:pt x="34" y="57"/>
                  <a:pt x="35" y="56"/>
                  <a:pt x="37" y="56"/>
                </a:cubicBezTo>
                <a:cubicBezTo>
                  <a:pt x="39" y="56"/>
                  <a:pt x="39" y="56"/>
                  <a:pt x="39" y="56"/>
                </a:cubicBezTo>
                <a:cubicBezTo>
                  <a:pt x="39" y="53"/>
                  <a:pt x="39" y="53"/>
                  <a:pt x="39" y="53"/>
                </a:cubicBezTo>
                <a:cubicBezTo>
                  <a:pt x="37" y="54"/>
                  <a:pt x="35" y="54"/>
                  <a:pt x="32" y="54"/>
                </a:cubicBezTo>
                <a:cubicBezTo>
                  <a:pt x="29" y="54"/>
                  <a:pt x="27" y="54"/>
                  <a:pt x="25"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3" name="Freeform 77"/>
          <p:cNvSpPr>
            <a:spLocks noEditPoints="1"/>
          </p:cNvSpPr>
          <p:nvPr/>
        </p:nvSpPr>
        <p:spPr bwMode="auto">
          <a:xfrm>
            <a:off x="3468688" y="3927475"/>
            <a:ext cx="255587" cy="258763"/>
          </a:xfrm>
          <a:custGeom>
            <a:avLst/>
            <a:gdLst>
              <a:gd name="T0" fmla="*/ 9 w 68"/>
              <a:gd name="T1" fmla="*/ 50 h 69"/>
              <a:gd name="T2" fmla="*/ 5 w 68"/>
              <a:gd name="T3" fmla="*/ 56 h 69"/>
              <a:gd name="T4" fmla="*/ 2 w 68"/>
              <a:gd name="T5" fmla="*/ 54 h 69"/>
              <a:gd name="T6" fmla="*/ 55 w 68"/>
              <a:gd name="T7" fmla="*/ 23 h 69"/>
              <a:gd name="T8" fmla="*/ 45 w 68"/>
              <a:gd name="T9" fmla="*/ 33 h 69"/>
              <a:gd name="T10" fmla="*/ 45 w 68"/>
              <a:gd name="T11" fmla="*/ 14 h 69"/>
              <a:gd name="T12" fmla="*/ 45 w 68"/>
              <a:gd name="T13" fmla="*/ 17 h 69"/>
              <a:gd name="T14" fmla="*/ 39 w 68"/>
              <a:gd name="T15" fmla="*/ 23 h 69"/>
              <a:gd name="T16" fmla="*/ 52 w 68"/>
              <a:gd name="T17" fmla="*/ 23 h 69"/>
              <a:gd name="T18" fmla="*/ 9 w 68"/>
              <a:gd name="T19" fmla="*/ 45 h 69"/>
              <a:gd name="T20" fmla="*/ 10 w 68"/>
              <a:gd name="T21" fmla="*/ 39 h 69"/>
              <a:gd name="T22" fmla="*/ 10 w 68"/>
              <a:gd name="T23" fmla="*/ 37 h 69"/>
              <a:gd name="T24" fmla="*/ 2 w 68"/>
              <a:gd name="T25" fmla="*/ 39 h 69"/>
              <a:gd name="T26" fmla="*/ 0 w 68"/>
              <a:gd name="T27" fmla="*/ 28 h 69"/>
              <a:gd name="T28" fmla="*/ 5 w 68"/>
              <a:gd name="T29" fmla="*/ 19 h 69"/>
              <a:gd name="T30" fmla="*/ 14 w 68"/>
              <a:gd name="T31" fmla="*/ 14 h 69"/>
              <a:gd name="T32" fmla="*/ 22 w 68"/>
              <a:gd name="T33" fmla="*/ 14 h 69"/>
              <a:gd name="T34" fmla="*/ 22 w 68"/>
              <a:gd name="T35" fmla="*/ 14 h 69"/>
              <a:gd name="T36" fmla="*/ 64 w 68"/>
              <a:gd name="T37" fmla="*/ 2 h 69"/>
              <a:gd name="T38" fmla="*/ 66 w 68"/>
              <a:gd name="T39" fmla="*/ 4 h 69"/>
              <a:gd name="T40" fmla="*/ 66 w 68"/>
              <a:gd name="T41" fmla="*/ 27 h 69"/>
              <a:gd name="T42" fmla="*/ 55 w 68"/>
              <a:gd name="T43" fmla="*/ 47 h 69"/>
              <a:gd name="T44" fmla="*/ 55 w 68"/>
              <a:gd name="T45" fmla="*/ 55 h 69"/>
              <a:gd name="T46" fmla="*/ 50 w 68"/>
              <a:gd name="T47" fmla="*/ 64 h 69"/>
              <a:gd name="T48" fmla="*/ 30 w 68"/>
              <a:gd name="T49" fmla="*/ 67 h 69"/>
              <a:gd name="T50" fmla="*/ 29 w 68"/>
              <a:gd name="T51" fmla="*/ 62 h 69"/>
              <a:gd name="T52" fmla="*/ 32 w 68"/>
              <a:gd name="T53" fmla="*/ 58 h 69"/>
              <a:gd name="T54" fmla="*/ 24 w 68"/>
              <a:gd name="T55" fmla="*/ 59 h 69"/>
              <a:gd name="T56" fmla="*/ 22 w 68"/>
              <a:gd name="T57" fmla="*/ 58 h 69"/>
              <a:gd name="T58" fmla="*/ 9 w 68"/>
              <a:gd name="T59" fmla="*/ 45 h 69"/>
              <a:gd name="T60" fmla="*/ 15 w 68"/>
              <a:gd name="T61" fmla="*/ 39 h 69"/>
              <a:gd name="T62" fmla="*/ 25 w 68"/>
              <a:gd name="T63" fmla="*/ 54 h 69"/>
              <a:gd name="T64" fmla="*/ 34 w 68"/>
              <a:gd name="T65" fmla="*/ 53 h 69"/>
              <a:gd name="T66" fmla="*/ 38 w 68"/>
              <a:gd name="T67" fmla="*/ 55 h 69"/>
              <a:gd name="T68" fmla="*/ 35 w 68"/>
              <a:gd name="T69" fmla="*/ 63 h 69"/>
              <a:gd name="T70" fmla="*/ 46 w 68"/>
              <a:gd name="T71" fmla="*/ 60 h 69"/>
              <a:gd name="T72" fmla="*/ 50 w 68"/>
              <a:gd name="T73" fmla="*/ 54 h 69"/>
              <a:gd name="T74" fmla="*/ 50 w 68"/>
              <a:gd name="T75" fmla="*/ 44 h 69"/>
              <a:gd name="T76" fmla="*/ 51 w 68"/>
              <a:gd name="T77" fmla="*/ 43 h 69"/>
              <a:gd name="T78" fmla="*/ 61 w 68"/>
              <a:gd name="T79" fmla="*/ 25 h 69"/>
              <a:gd name="T80" fmla="*/ 43 w 68"/>
              <a:gd name="T81" fmla="*/ 7 h 69"/>
              <a:gd name="T82" fmla="*/ 25 w 68"/>
              <a:gd name="T83" fmla="*/ 18 h 69"/>
              <a:gd name="T84" fmla="*/ 24 w 68"/>
              <a:gd name="T85" fmla="*/ 19 h 69"/>
              <a:gd name="T86" fmla="*/ 15 w 68"/>
              <a:gd name="T87" fmla="*/ 19 h 69"/>
              <a:gd name="T88" fmla="*/ 9 w 68"/>
              <a:gd name="T89" fmla="*/ 22 h 69"/>
              <a:gd name="T90" fmla="*/ 6 w 68"/>
              <a:gd name="T91" fmla="*/ 33 h 69"/>
              <a:gd name="T92" fmla="*/ 13 w 68"/>
              <a:gd name="T93" fmla="*/ 31 h 69"/>
              <a:gd name="T94" fmla="*/ 16 w 68"/>
              <a:gd name="T95" fmla="*/ 34 h 69"/>
              <a:gd name="T96" fmla="*/ 16 w 68"/>
              <a:gd name="T97" fmla="*/ 60 h 69"/>
              <a:gd name="T98" fmla="*/ 18 w 68"/>
              <a:gd name="T99" fmla="*/ 60 h 69"/>
              <a:gd name="T100" fmla="*/ 14 w 68"/>
              <a:gd name="T101" fmla="*/ 66 h 69"/>
              <a:gd name="T102" fmla="*/ 12 w 68"/>
              <a:gd name="T103" fmla="*/ 64 h 69"/>
              <a:gd name="T104" fmla="*/ 11 w 68"/>
              <a:gd name="T105" fmla="*/ 55 h 69"/>
              <a:gd name="T106" fmla="*/ 13 w 68"/>
              <a:gd name="T107" fmla="*/ 55 h 69"/>
              <a:gd name="T108" fmla="*/ 5 w 68"/>
              <a:gd name="T109" fmla="*/ 66 h 69"/>
              <a:gd name="T110" fmla="*/ 2 w 68"/>
              <a:gd name="T111" fmla="*/ 6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68" h="69">
                <a:moveTo>
                  <a:pt x="6" y="50"/>
                </a:moveTo>
                <a:cubicBezTo>
                  <a:pt x="7" y="50"/>
                  <a:pt x="8" y="50"/>
                  <a:pt x="9" y="50"/>
                </a:cubicBezTo>
                <a:cubicBezTo>
                  <a:pt x="9" y="51"/>
                  <a:pt x="9" y="52"/>
                  <a:pt x="9" y="53"/>
                </a:cubicBezTo>
                <a:cubicBezTo>
                  <a:pt x="5" y="56"/>
                  <a:pt x="5" y="56"/>
                  <a:pt x="5" y="56"/>
                </a:cubicBezTo>
                <a:cubicBezTo>
                  <a:pt x="4" y="57"/>
                  <a:pt x="3" y="57"/>
                  <a:pt x="2" y="56"/>
                </a:cubicBezTo>
                <a:cubicBezTo>
                  <a:pt x="2" y="56"/>
                  <a:pt x="2" y="55"/>
                  <a:pt x="2" y="54"/>
                </a:cubicBezTo>
                <a:cubicBezTo>
                  <a:pt x="6" y="50"/>
                  <a:pt x="6" y="50"/>
                  <a:pt x="6" y="50"/>
                </a:cubicBezTo>
                <a:close/>
                <a:moveTo>
                  <a:pt x="55" y="23"/>
                </a:moveTo>
                <a:cubicBezTo>
                  <a:pt x="55" y="23"/>
                  <a:pt x="55" y="23"/>
                  <a:pt x="55" y="23"/>
                </a:cubicBezTo>
                <a:cubicBezTo>
                  <a:pt x="55" y="29"/>
                  <a:pt x="51" y="33"/>
                  <a:pt x="45" y="33"/>
                </a:cubicBezTo>
                <a:cubicBezTo>
                  <a:pt x="40" y="33"/>
                  <a:pt x="35" y="29"/>
                  <a:pt x="35" y="23"/>
                </a:cubicBezTo>
                <a:cubicBezTo>
                  <a:pt x="35" y="18"/>
                  <a:pt x="40" y="14"/>
                  <a:pt x="45" y="14"/>
                </a:cubicBezTo>
                <a:cubicBezTo>
                  <a:pt x="51" y="14"/>
                  <a:pt x="55" y="18"/>
                  <a:pt x="55" y="23"/>
                </a:cubicBezTo>
                <a:close/>
                <a:moveTo>
                  <a:pt x="45" y="17"/>
                </a:moveTo>
                <a:cubicBezTo>
                  <a:pt x="45" y="17"/>
                  <a:pt x="45" y="17"/>
                  <a:pt x="45" y="17"/>
                </a:cubicBezTo>
                <a:cubicBezTo>
                  <a:pt x="42" y="17"/>
                  <a:pt x="39" y="20"/>
                  <a:pt x="39" y="23"/>
                </a:cubicBezTo>
                <a:cubicBezTo>
                  <a:pt x="39" y="27"/>
                  <a:pt x="42" y="30"/>
                  <a:pt x="45" y="30"/>
                </a:cubicBezTo>
                <a:cubicBezTo>
                  <a:pt x="49" y="30"/>
                  <a:pt x="52" y="27"/>
                  <a:pt x="52" y="23"/>
                </a:cubicBezTo>
                <a:cubicBezTo>
                  <a:pt x="52" y="20"/>
                  <a:pt x="49" y="17"/>
                  <a:pt x="45" y="17"/>
                </a:cubicBezTo>
                <a:close/>
                <a:moveTo>
                  <a:pt x="9" y="45"/>
                </a:moveTo>
                <a:cubicBezTo>
                  <a:pt x="9" y="45"/>
                  <a:pt x="9" y="45"/>
                  <a:pt x="9" y="45"/>
                </a:cubicBezTo>
                <a:cubicBezTo>
                  <a:pt x="9" y="43"/>
                  <a:pt x="10" y="41"/>
                  <a:pt x="10" y="39"/>
                </a:cubicBezTo>
                <a:cubicBezTo>
                  <a:pt x="10" y="38"/>
                  <a:pt x="10" y="37"/>
                  <a:pt x="10" y="37"/>
                </a:cubicBezTo>
                <a:cubicBezTo>
                  <a:pt x="10" y="37"/>
                  <a:pt x="10" y="37"/>
                  <a:pt x="10" y="37"/>
                </a:cubicBezTo>
                <a:cubicBezTo>
                  <a:pt x="8" y="37"/>
                  <a:pt x="7" y="38"/>
                  <a:pt x="6" y="39"/>
                </a:cubicBezTo>
                <a:cubicBezTo>
                  <a:pt x="5" y="40"/>
                  <a:pt x="3" y="40"/>
                  <a:pt x="2" y="39"/>
                </a:cubicBezTo>
                <a:cubicBezTo>
                  <a:pt x="2" y="39"/>
                  <a:pt x="2" y="39"/>
                  <a:pt x="2" y="38"/>
                </a:cubicBezTo>
                <a:cubicBezTo>
                  <a:pt x="0" y="35"/>
                  <a:pt x="0" y="31"/>
                  <a:pt x="0" y="28"/>
                </a:cubicBezTo>
                <a:cubicBezTo>
                  <a:pt x="1" y="25"/>
                  <a:pt x="2" y="21"/>
                  <a:pt x="5" y="19"/>
                </a:cubicBezTo>
                <a:cubicBezTo>
                  <a:pt x="5" y="19"/>
                  <a:pt x="5" y="19"/>
                  <a:pt x="5" y="19"/>
                </a:cubicBezTo>
                <a:cubicBezTo>
                  <a:pt x="5" y="19"/>
                  <a:pt x="5" y="19"/>
                  <a:pt x="5" y="19"/>
                </a:cubicBezTo>
                <a:cubicBezTo>
                  <a:pt x="8" y="16"/>
                  <a:pt x="11" y="15"/>
                  <a:pt x="14" y="14"/>
                </a:cubicBezTo>
                <a:cubicBezTo>
                  <a:pt x="16" y="13"/>
                  <a:pt x="19" y="13"/>
                  <a:pt x="22" y="14"/>
                </a:cubicBezTo>
                <a:cubicBezTo>
                  <a:pt x="22" y="14"/>
                  <a:pt x="22" y="14"/>
                  <a:pt x="22" y="14"/>
                </a:cubicBezTo>
                <a:cubicBezTo>
                  <a:pt x="22" y="14"/>
                  <a:pt x="22" y="14"/>
                  <a:pt x="22" y="14"/>
                </a:cubicBezTo>
                <a:cubicBezTo>
                  <a:pt x="22" y="14"/>
                  <a:pt x="22" y="14"/>
                  <a:pt x="22" y="14"/>
                </a:cubicBezTo>
                <a:cubicBezTo>
                  <a:pt x="28" y="8"/>
                  <a:pt x="35" y="4"/>
                  <a:pt x="42" y="2"/>
                </a:cubicBezTo>
                <a:cubicBezTo>
                  <a:pt x="49" y="0"/>
                  <a:pt x="57" y="0"/>
                  <a:pt x="64" y="2"/>
                </a:cubicBezTo>
                <a:cubicBezTo>
                  <a:pt x="65" y="3"/>
                  <a:pt x="66" y="3"/>
                  <a:pt x="66" y="4"/>
                </a:cubicBezTo>
                <a:cubicBezTo>
                  <a:pt x="66" y="4"/>
                  <a:pt x="66" y="4"/>
                  <a:pt x="66" y="4"/>
                </a:cubicBezTo>
                <a:cubicBezTo>
                  <a:pt x="66" y="4"/>
                  <a:pt x="66" y="4"/>
                  <a:pt x="66" y="4"/>
                </a:cubicBezTo>
                <a:cubicBezTo>
                  <a:pt x="68" y="12"/>
                  <a:pt x="68" y="19"/>
                  <a:pt x="66" y="27"/>
                </a:cubicBezTo>
                <a:cubicBezTo>
                  <a:pt x="64" y="34"/>
                  <a:pt x="61" y="41"/>
                  <a:pt x="55" y="46"/>
                </a:cubicBezTo>
                <a:cubicBezTo>
                  <a:pt x="55" y="47"/>
                  <a:pt x="55" y="47"/>
                  <a:pt x="55" y="47"/>
                </a:cubicBezTo>
                <a:cubicBezTo>
                  <a:pt x="54" y="47"/>
                  <a:pt x="54" y="47"/>
                  <a:pt x="54" y="47"/>
                </a:cubicBezTo>
                <a:cubicBezTo>
                  <a:pt x="55" y="49"/>
                  <a:pt x="55" y="52"/>
                  <a:pt x="55" y="55"/>
                </a:cubicBezTo>
                <a:cubicBezTo>
                  <a:pt x="54" y="58"/>
                  <a:pt x="52" y="61"/>
                  <a:pt x="50" y="63"/>
                </a:cubicBezTo>
                <a:cubicBezTo>
                  <a:pt x="50" y="64"/>
                  <a:pt x="50" y="64"/>
                  <a:pt x="50" y="64"/>
                </a:cubicBezTo>
                <a:cubicBezTo>
                  <a:pt x="47" y="66"/>
                  <a:pt x="44" y="68"/>
                  <a:pt x="41" y="68"/>
                </a:cubicBezTo>
                <a:cubicBezTo>
                  <a:pt x="37" y="69"/>
                  <a:pt x="33" y="68"/>
                  <a:pt x="30" y="67"/>
                </a:cubicBezTo>
                <a:cubicBezTo>
                  <a:pt x="29" y="66"/>
                  <a:pt x="28" y="64"/>
                  <a:pt x="29" y="63"/>
                </a:cubicBezTo>
                <a:cubicBezTo>
                  <a:pt x="29" y="63"/>
                  <a:pt x="29" y="63"/>
                  <a:pt x="29" y="62"/>
                </a:cubicBezTo>
                <a:cubicBezTo>
                  <a:pt x="30" y="61"/>
                  <a:pt x="31" y="60"/>
                  <a:pt x="32" y="59"/>
                </a:cubicBezTo>
                <a:cubicBezTo>
                  <a:pt x="32" y="58"/>
                  <a:pt x="32" y="58"/>
                  <a:pt x="32" y="58"/>
                </a:cubicBezTo>
                <a:cubicBezTo>
                  <a:pt x="31" y="59"/>
                  <a:pt x="30" y="59"/>
                  <a:pt x="30" y="59"/>
                </a:cubicBezTo>
                <a:cubicBezTo>
                  <a:pt x="28" y="59"/>
                  <a:pt x="26" y="59"/>
                  <a:pt x="24" y="59"/>
                </a:cubicBezTo>
                <a:cubicBezTo>
                  <a:pt x="23" y="59"/>
                  <a:pt x="22" y="59"/>
                  <a:pt x="22" y="58"/>
                </a:cubicBezTo>
                <a:cubicBezTo>
                  <a:pt x="22" y="58"/>
                  <a:pt x="22" y="58"/>
                  <a:pt x="22" y="58"/>
                </a:cubicBezTo>
                <a:cubicBezTo>
                  <a:pt x="10" y="47"/>
                  <a:pt x="10" y="47"/>
                  <a:pt x="10" y="47"/>
                </a:cubicBezTo>
                <a:cubicBezTo>
                  <a:pt x="10" y="46"/>
                  <a:pt x="9" y="46"/>
                  <a:pt x="9" y="45"/>
                </a:cubicBezTo>
                <a:close/>
                <a:moveTo>
                  <a:pt x="15" y="39"/>
                </a:moveTo>
                <a:cubicBezTo>
                  <a:pt x="15" y="39"/>
                  <a:pt x="15" y="39"/>
                  <a:pt x="15" y="39"/>
                </a:cubicBezTo>
                <a:cubicBezTo>
                  <a:pt x="15" y="41"/>
                  <a:pt x="15" y="42"/>
                  <a:pt x="15" y="44"/>
                </a:cubicBezTo>
                <a:cubicBezTo>
                  <a:pt x="25" y="54"/>
                  <a:pt x="25" y="54"/>
                  <a:pt x="25" y="54"/>
                </a:cubicBezTo>
                <a:cubicBezTo>
                  <a:pt x="26" y="54"/>
                  <a:pt x="28" y="54"/>
                  <a:pt x="29" y="54"/>
                </a:cubicBezTo>
                <a:cubicBezTo>
                  <a:pt x="31" y="53"/>
                  <a:pt x="33" y="53"/>
                  <a:pt x="34" y="53"/>
                </a:cubicBezTo>
                <a:cubicBezTo>
                  <a:pt x="35" y="52"/>
                  <a:pt x="35" y="52"/>
                  <a:pt x="35" y="52"/>
                </a:cubicBezTo>
                <a:cubicBezTo>
                  <a:pt x="37" y="52"/>
                  <a:pt x="38" y="54"/>
                  <a:pt x="38" y="55"/>
                </a:cubicBezTo>
                <a:cubicBezTo>
                  <a:pt x="38" y="57"/>
                  <a:pt x="37" y="59"/>
                  <a:pt x="36" y="61"/>
                </a:cubicBezTo>
                <a:cubicBezTo>
                  <a:pt x="36" y="62"/>
                  <a:pt x="36" y="62"/>
                  <a:pt x="35" y="63"/>
                </a:cubicBezTo>
                <a:cubicBezTo>
                  <a:pt x="37" y="63"/>
                  <a:pt x="38" y="63"/>
                  <a:pt x="40" y="63"/>
                </a:cubicBezTo>
                <a:cubicBezTo>
                  <a:pt x="42" y="63"/>
                  <a:pt x="44" y="62"/>
                  <a:pt x="46" y="60"/>
                </a:cubicBezTo>
                <a:cubicBezTo>
                  <a:pt x="46" y="60"/>
                  <a:pt x="46" y="60"/>
                  <a:pt x="46" y="60"/>
                </a:cubicBezTo>
                <a:cubicBezTo>
                  <a:pt x="48" y="58"/>
                  <a:pt x="49" y="56"/>
                  <a:pt x="50" y="54"/>
                </a:cubicBezTo>
                <a:cubicBezTo>
                  <a:pt x="50" y="52"/>
                  <a:pt x="50" y="49"/>
                  <a:pt x="49" y="47"/>
                </a:cubicBezTo>
                <a:cubicBezTo>
                  <a:pt x="49" y="46"/>
                  <a:pt x="49" y="45"/>
                  <a:pt x="50" y="44"/>
                </a:cubicBezTo>
                <a:cubicBezTo>
                  <a:pt x="51" y="43"/>
                  <a:pt x="51" y="43"/>
                  <a:pt x="51" y="43"/>
                </a:cubicBezTo>
                <a:cubicBezTo>
                  <a:pt x="51" y="43"/>
                  <a:pt x="51" y="43"/>
                  <a:pt x="51" y="43"/>
                </a:cubicBezTo>
                <a:cubicBezTo>
                  <a:pt x="51" y="43"/>
                  <a:pt x="51" y="43"/>
                  <a:pt x="51" y="43"/>
                </a:cubicBezTo>
                <a:cubicBezTo>
                  <a:pt x="56" y="38"/>
                  <a:pt x="60" y="32"/>
                  <a:pt x="61" y="25"/>
                </a:cubicBezTo>
                <a:cubicBezTo>
                  <a:pt x="63" y="19"/>
                  <a:pt x="63" y="13"/>
                  <a:pt x="62" y="7"/>
                </a:cubicBezTo>
                <a:cubicBezTo>
                  <a:pt x="56" y="6"/>
                  <a:pt x="49" y="6"/>
                  <a:pt x="43" y="7"/>
                </a:cubicBezTo>
                <a:cubicBezTo>
                  <a:pt x="37" y="9"/>
                  <a:pt x="31" y="12"/>
                  <a:pt x="26" y="17"/>
                </a:cubicBezTo>
                <a:cubicBezTo>
                  <a:pt x="25" y="18"/>
                  <a:pt x="25" y="18"/>
                  <a:pt x="25" y="18"/>
                </a:cubicBezTo>
                <a:cubicBezTo>
                  <a:pt x="25" y="18"/>
                  <a:pt x="25" y="18"/>
                  <a:pt x="25" y="18"/>
                </a:cubicBezTo>
                <a:cubicBezTo>
                  <a:pt x="24" y="19"/>
                  <a:pt x="24" y="19"/>
                  <a:pt x="24" y="19"/>
                </a:cubicBezTo>
                <a:cubicBezTo>
                  <a:pt x="24" y="20"/>
                  <a:pt x="23" y="20"/>
                  <a:pt x="22" y="20"/>
                </a:cubicBezTo>
                <a:cubicBezTo>
                  <a:pt x="19" y="19"/>
                  <a:pt x="17" y="19"/>
                  <a:pt x="15" y="19"/>
                </a:cubicBezTo>
                <a:cubicBezTo>
                  <a:pt x="13" y="19"/>
                  <a:pt x="11" y="21"/>
                  <a:pt x="9" y="22"/>
                </a:cubicBezTo>
                <a:cubicBezTo>
                  <a:pt x="9" y="22"/>
                  <a:pt x="9" y="22"/>
                  <a:pt x="9" y="22"/>
                </a:cubicBezTo>
                <a:cubicBezTo>
                  <a:pt x="7" y="24"/>
                  <a:pt x="6" y="26"/>
                  <a:pt x="5" y="29"/>
                </a:cubicBezTo>
                <a:cubicBezTo>
                  <a:pt x="5" y="30"/>
                  <a:pt x="5" y="32"/>
                  <a:pt x="6" y="33"/>
                </a:cubicBezTo>
                <a:cubicBezTo>
                  <a:pt x="6" y="33"/>
                  <a:pt x="7" y="32"/>
                  <a:pt x="8" y="32"/>
                </a:cubicBezTo>
                <a:cubicBezTo>
                  <a:pt x="9" y="31"/>
                  <a:pt x="11" y="31"/>
                  <a:pt x="13" y="31"/>
                </a:cubicBezTo>
                <a:cubicBezTo>
                  <a:pt x="14" y="31"/>
                  <a:pt x="14" y="31"/>
                  <a:pt x="14" y="31"/>
                </a:cubicBezTo>
                <a:cubicBezTo>
                  <a:pt x="16" y="31"/>
                  <a:pt x="16" y="33"/>
                  <a:pt x="16" y="34"/>
                </a:cubicBezTo>
                <a:cubicBezTo>
                  <a:pt x="16" y="36"/>
                  <a:pt x="15" y="38"/>
                  <a:pt x="15" y="39"/>
                </a:cubicBezTo>
                <a:close/>
                <a:moveTo>
                  <a:pt x="16" y="60"/>
                </a:moveTo>
                <a:cubicBezTo>
                  <a:pt x="16" y="60"/>
                  <a:pt x="16" y="60"/>
                  <a:pt x="16" y="60"/>
                </a:cubicBezTo>
                <a:cubicBezTo>
                  <a:pt x="17" y="59"/>
                  <a:pt x="18" y="59"/>
                  <a:pt x="18" y="60"/>
                </a:cubicBezTo>
                <a:cubicBezTo>
                  <a:pt x="19" y="61"/>
                  <a:pt x="19" y="62"/>
                  <a:pt x="18" y="62"/>
                </a:cubicBezTo>
                <a:cubicBezTo>
                  <a:pt x="14" y="66"/>
                  <a:pt x="14" y="66"/>
                  <a:pt x="14" y="66"/>
                </a:cubicBezTo>
                <a:cubicBezTo>
                  <a:pt x="14" y="67"/>
                  <a:pt x="13" y="67"/>
                  <a:pt x="12" y="66"/>
                </a:cubicBezTo>
                <a:cubicBezTo>
                  <a:pt x="11" y="65"/>
                  <a:pt x="11" y="64"/>
                  <a:pt x="12" y="64"/>
                </a:cubicBezTo>
                <a:cubicBezTo>
                  <a:pt x="16" y="60"/>
                  <a:pt x="16" y="60"/>
                  <a:pt x="16" y="60"/>
                </a:cubicBezTo>
                <a:close/>
                <a:moveTo>
                  <a:pt x="11" y="55"/>
                </a:moveTo>
                <a:cubicBezTo>
                  <a:pt x="11" y="55"/>
                  <a:pt x="11" y="55"/>
                  <a:pt x="11" y="55"/>
                </a:cubicBezTo>
                <a:cubicBezTo>
                  <a:pt x="12" y="55"/>
                  <a:pt x="13" y="55"/>
                  <a:pt x="13" y="55"/>
                </a:cubicBezTo>
                <a:cubicBezTo>
                  <a:pt x="14" y="56"/>
                  <a:pt x="14" y="57"/>
                  <a:pt x="13" y="57"/>
                </a:cubicBezTo>
                <a:cubicBezTo>
                  <a:pt x="5" y="66"/>
                  <a:pt x="5" y="66"/>
                  <a:pt x="5" y="66"/>
                </a:cubicBezTo>
                <a:cubicBezTo>
                  <a:pt x="4" y="67"/>
                  <a:pt x="3" y="67"/>
                  <a:pt x="2" y="66"/>
                </a:cubicBezTo>
                <a:cubicBezTo>
                  <a:pt x="2" y="66"/>
                  <a:pt x="2" y="65"/>
                  <a:pt x="2" y="64"/>
                </a:cubicBezTo>
                <a:cubicBezTo>
                  <a:pt x="11" y="55"/>
                  <a:pt x="11" y="55"/>
                  <a:pt x="11" y="5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4" name="Freeform 78"/>
          <p:cNvSpPr>
            <a:spLocks noEditPoints="1"/>
          </p:cNvSpPr>
          <p:nvPr/>
        </p:nvSpPr>
        <p:spPr bwMode="auto">
          <a:xfrm>
            <a:off x="5119688" y="3484563"/>
            <a:ext cx="317500" cy="344487"/>
          </a:xfrm>
          <a:custGeom>
            <a:avLst/>
            <a:gdLst>
              <a:gd name="T0" fmla="*/ 19 w 85"/>
              <a:gd name="T1" fmla="*/ 29 h 92"/>
              <a:gd name="T2" fmla="*/ 37 w 85"/>
              <a:gd name="T3" fmla="*/ 3 h 92"/>
              <a:gd name="T4" fmla="*/ 51 w 85"/>
              <a:gd name="T5" fmla="*/ 8 h 92"/>
              <a:gd name="T6" fmla="*/ 82 w 85"/>
              <a:gd name="T7" fmla="*/ 29 h 92"/>
              <a:gd name="T8" fmla="*/ 85 w 85"/>
              <a:gd name="T9" fmla="*/ 89 h 92"/>
              <a:gd name="T10" fmla="*/ 4 w 85"/>
              <a:gd name="T11" fmla="*/ 92 h 92"/>
              <a:gd name="T12" fmla="*/ 0 w 85"/>
              <a:gd name="T13" fmla="*/ 32 h 92"/>
              <a:gd name="T14" fmla="*/ 40 w 85"/>
              <a:gd name="T15" fmla="*/ 11 h 92"/>
              <a:gd name="T16" fmla="*/ 43 w 85"/>
              <a:gd name="T17" fmla="*/ 12 h 92"/>
              <a:gd name="T18" fmla="*/ 46 w 85"/>
              <a:gd name="T19" fmla="*/ 11 h 92"/>
              <a:gd name="T20" fmla="*/ 46 w 85"/>
              <a:gd name="T21" fmla="*/ 11 h 92"/>
              <a:gd name="T22" fmla="*/ 46 w 85"/>
              <a:gd name="T23" fmla="*/ 5 h 92"/>
              <a:gd name="T24" fmla="*/ 39 w 85"/>
              <a:gd name="T25" fmla="*/ 8 h 92"/>
              <a:gd name="T26" fmla="*/ 39 w 85"/>
              <a:gd name="T27" fmla="*/ 15 h 92"/>
              <a:gd name="T28" fmla="*/ 47 w 85"/>
              <a:gd name="T29" fmla="*/ 15 h 92"/>
              <a:gd name="T30" fmla="*/ 48 w 85"/>
              <a:gd name="T31" fmla="*/ 70 h 92"/>
              <a:gd name="T32" fmla="*/ 51 w 85"/>
              <a:gd name="T33" fmla="*/ 71 h 92"/>
              <a:gd name="T34" fmla="*/ 54 w 85"/>
              <a:gd name="T35" fmla="*/ 66 h 92"/>
              <a:gd name="T36" fmla="*/ 49 w 85"/>
              <a:gd name="T37" fmla="*/ 64 h 92"/>
              <a:gd name="T38" fmla="*/ 47 w 85"/>
              <a:gd name="T39" fmla="*/ 66 h 92"/>
              <a:gd name="T40" fmla="*/ 66 w 85"/>
              <a:gd name="T41" fmla="*/ 56 h 92"/>
              <a:gd name="T42" fmla="*/ 58 w 85"/>
              <a:gd name="T43" fmla="*/ 65 h 92"/>
              <a:gd name="T44" fmla="*/ 52 w 85"/>
              <a:gd name="T45" fmla="*/ 74 h 92"/>
              <a:gd name="T46" fmla="*/ 47 w 85"/>
              <a:gd name="T47" fmla="*/ 74 h 92"/>
              <a:gd name="T48" fmla="*/ 39 w 85"/>
              <a:gd name="T49" fmla="*/ 60 h 92"/>
              <a:gd name="T50" fmla="*/ 24 w 85"/>
              <a:gd name="T51" fmla="*/ 70 h 92"/>
              <a:gd name="T52" fmla="*/ 19 w 85"/>
              <a:gd name="T53" fmla="*/ 80 h 92"/>
              <a:gd name="T54" fmla="*/ 13 w 85"/>
              <a:gd name="T55" fmla="*/ 79 h 92"/>
              <a:gd name="T56" fmla="*/ 15 w 85"/>
              <a:gd name="T57" fmla="*/ 65 h 92"/>
              <a:gd name="T58" fmla="*/ 29 w 85"/>
              <a:gd name="T59" fmla="*/ 55 h 92"/>
              <a:gd name="T60" fmla="*/ 34 w 85"/>
              <a:gd name="T61" fmla="*/ 46 h 92"/>
              <a:gd name="T62" fmla="*/ 43 w 85"/>
              <a:gd name="T63" fmla="*/ 55 h 92"/>
              <a:gd name="T64" fmla="*/ 48 w 85"/>
              <a:gd name="T65" fmla="*/ 60 h 92"/>
              <a:gd name="T66" fmla="*/ 62 w 85"/>
              <a:gd name="T67" fmla="*/ 51 h 92"/>
              <a:gd name="T68" fmla="*/ 76 w 85"/>
              <a:gd name="T69" fmla="*/ 47 h 92"/>
              <a:gd name="T70" fmla="*/ 71 w 85"/>
              <a:gd name="T71" fmla="*/ 56 h 92"/>
              <a:gd name="T72" fmla="*/ 48 w 85"/>
              <a:gd name="T73" fmla="*/ 70 h 92"/>
              <a:gd name="T74" fmla="*/ 47 w 85"/>
              <a:gd name="T75" fmla="*/ 65 h 92"/>
              <a:gd name="T76" fmla="*/ 47 w 85"/>
              <a:gd name="T77" fmla="*/ 65 h 92"/>
              <a:gd name="T78" fmla="*/ 34 w 85"/>
              <a:gd name="T79" fmla="*/ 56 h 92"/>
              <a:gd name="T80" fmla="*/ 40 w 85"/>
              <a:gd name="T81" fmla="*/ 52 h 92"/>
              <a:gd name="T82" fmla="*/ 33 w 85"/>
              <a:gd name="T83" fmla="*/ 51 h 92"/>
              <a:gd name="T84" fmla="*/ 13 w 85"/>
              <a:gd name="T85" fmla="*/ 73 h 92"/>
              <a:gd name="T86" fmla="*/ 18 w 85"/>
              <a:gd name="T87" fmla="*/ 76 h 92"/>
              <a:gd name="T88" fmla="*/ 20 w 85"/>
              <a:gd name="T89" fmla="*/ 71 h 92"/>
              <a:gd name="T90" fmla="*/ 16 w 85"/>
              <a:gd name="T91" fmla="*/ 69 h 92"/>
              <a:gd name="T92" fmla="*/ 65 w 85"/>
              <a:gd name="T93" fmla="*/ 50 h 92"/>
              <a:gd name="T94" fmla="*/ 72 w 85"/>
              <a:gd name="T95" fmla="*/ 51 h 92"/>
              <a:gd name="T96" fmla="*/ 68 w 85"/>
              <a:gd name="T97" fmla="*/ 45 h 92"/>
              <a:gd name="T98" fmla="*/ 65 w 85"/>
              <a:gd name="T99" fmla="*/ 50 h 92"/>
              <a:gd name="T100" fmla="*/ 7 w 85"/>
              <a:gd name="T101" fmla="*/ 35 h 92"/>
              <a:gd name="T102" fmla="*/ 79 w 85"/>
              <a:gd name="T103" fmla="*/ 35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85" h="92">
                <a:moveTo>
                  <a:pt x="4" y="29"/>
                </a:moveTo>
                <a:cubicBezTo>
                  <a:pt x="4" y="29"/>
                  <a:pt x="4" y="29"/>
                  <a:pt x="4" y="29"/>
                </a:cubicBezTo>
                <a:cubicBezTo>
                  <a:pt x="19" y="29"/>
                  <a:pt x="19" y="29"/>
                  <a:pt x="19" y="29"/>
                </a:cubicBezTo>
                <a:cubicBezTo>
                  <a:pt x="36" y="12"/>
                  <a:pt x="36" y="12"/>
                  <a:pt x="36" y="12"/>
                </a:cubicBezTo>
                <a:cubicBezTo>
                  <a:pt x="35" y="11"/>
                  <a:pt x="35" y="10"/>
                  <a:pt x="35" y="8"/>
                </a:cubicBezTo>
                <a:cubicBezTo>
                  <a:pt x="35" y="6"/>
                  <a:pt x="36" y="4"/>
                  <a:pt x="37" y="3"/>
                </a:cubicBezTo>
                <a:cubicBezTo>
                  <a:pt x="39" y="1"/>
                  <a:pt x="41" y="0"/>
                  <a:pt x="43" y="0"/>
                </a:cubicBezTo>
                <a:cubicBezTo>
                  <a:pt x="45" y="0"/>
                  <a:pt x="47" y="1"/>
                  <a:pt x="48" y="3"/>
                </a:cubicBezTo>
                <a:cubicBezTo>
                  <a:pt x="50" y="4"/>
                  <a:pt x="51" y="6"/>
                  <a:pt x="51" y="8"/>
                </a:cubicBezTo>
                <a:cubicBezTo>
                  <a:pt x="51" y="10"/>
                  <a:pt x="50" y="11"/>
                  <a:pt x="50" y="12"/>
                </a:cubicBezTo>
                <a:cubicBezTo>
                  <a:pt x="66" y="29"/>
                  <a:pt x="66" y="29"/>
                  <a:pt x="66" y="29"/>
                </a:cubicBezTo>
                <a:cubicBezTo>
                  <a:pt x="82" y="29"/>
                  <a:pt x="82" y="29"/>
                  <a:pt x="82" y="29"/>
                </a:cubicBezTo>
                <a:cubicBezTo>
                  <a:pt x="84" y="29"/>
                  <a:pt x="85" y="30"/>
                  <a:pt x="85" y="32"/>
                </a:cubicBezTo>
                <a:cubicBezTo>
                  <a:pt x="85" y="32"/>
                  <a:pt x="85" y="32"/>
                  <a:pt x="85" y="32"/>
                </a:cubicBezTo>
                <a:cubicBezTo>
                  <a:pt x="85" y="89"/>
                  <a:pt x="85" y="89"/>
                  <a:pt x="85" y="89"/>
                </a:cubicBezTo>
                <a:cubicBezTo>
                  <a:pt x="85" y="91"/>
                  <a:pt x="84" y="92"/>
                  <a:pt x="82" y="92"/>
                </a:cubicBezTo>
                <a:cubicBezTo>
                  <a:pt x="82" y="92"/>
                  <a:pt x="82" y="92"/>
                  <a:pt x="82" y="92"/>
                </a:cubicBezTo>
                <a:cubicBezTo>
                  <a:pt x="4" y="92"/>
                  <a:pt x="4" y="92"/>
                  <a:pt x="4" y="92"/>
                </a:cubicBezTo>
                <a:cubicBezTo>
                  <a:pt x="2" y="92"/>
                  <a:pt x="0" y="91"/>
                  <a:pt x="0" y="89"/>
                </a:cubicBezTo>
                <a:cubicBezTo>
                  <a:pt x="0" y="89"/>
                  <a:pt x="0" y="89"/>
                  <a:pt x="0" y="89"/>
                </a:cubicBezTo>
                <a:cubicBezTo>
                  <a:pt x="0" y="32"/>
                  <a:pt x="0" y="32"/>
                  <a:pt x="0" y="32"/>
                </a:cubicBezTo>
                <a:cubicBezTo>
                  <a:pt x="0" y="30"/>
                  <a:pt x="2" y="29"/>
                  <a:pt x="4" y="29"/>
                </a:cubicBezTo>
                <a:close/>
                <a:moveTo>
                  <a:pt x="40" y="11"/>
                </a:moveTo>
                <a:cubicBezTo>
                  <a:pt x="40" y="11"/>
                  <a:pt x="40" y="11"/>
                  <a:pt x="40" y="11"/>
                </a:cubicBezTo>
                <a:cubicBezTo>
                  <a:pt x="40" y="11"/>
                  <a:pt x="40" y="11"/>
                  <a:pt x="40" y="11"/>
                </a:cubicBezTo>
                <a:cubicBezTo>
                  <a:pt x="40" y="11"/>
                  <a:pt x="40" y="11"/>
                  <a:pt x="40" y="11"/>
                </a:cubicBezTo>
                <a:cubicBezTo>
                  <a:pt x="41" y="12"/>
                  <a:pt x="42" y="12"/>
                  <a:pt x="43" y="12"/>
                </a:cubicBezTo>
                <a:cubicBezTo>
                  <a:pt x="44" y="12"/>
                  <a:pt x="45" y="12"/>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1"/>
                  <a:pt x="46" y="11"/>
                  <a:pt x="46" y="11"/>
                </a:cubicBezTo>
                <a:cubicBezTo>
                  <a:pt x="46" y="10"/>
                  <a:pt x="47" y="9"/>
                  <a:pt x="47" y="8"/>
                </a:cubicBezTo>
                <a:cubicBezTo>
                  <a:pt x="47" y="7"/>
                  <a:pt x="46" y="6"/>
                  <a:pt x="46" y="5"/>
                </a:cubicBezTo>
                <a:cubicBezTo>
                  <a:pt x="45" y="5"/>
                  <a:pt x="44" y="4"/>
                  <a:pt x="43" y="4"/>
                </a:cubicBezTo>
                <a:cubicBezTo>
                  <a:pt x="42" y="4"/>
                  <a:pt x="41" y="5"/>
                  <a:pt x="40" y="5"/>
                </a:cubicBezTo>
                <a:cubicBezTo>
                  <a:pt x="39" y="6"/>
                  <a:pt x="39" y="7"/>
                  <a:pt x="39" y="8"/>
                </a:cubicBezTo>
                <a:cubicBezTo>
                  <a:pt x="39" y="9"/>
                  <a:pt x="39" y="10"/>
                  <a:pt x="40" y="11"/>
                </a:cubicBezTo>
                <a:close/>
                <a:moveTo>
                  <a:pt x="39" y="15"/>
                </a:moveTo>
                <a:cubicBezTo>
                  <a:pt x="39" y="15"/>
                  <a:pt x="39" y="15"/>
                  <a:pt x="39" y="15"/>
                </a:cubicBezTo>
                <a:cubicBezTo>
                  <a:pt x="25" y="29"/>
                  <a:pt x="25" y="29"/>
                  <a:pt x="25" y="29"/>
                </a:cubicBezTo>
                <a:cubicBezTo>
                  <a:pt x="61" y="29"/>
                  <a:pt x="61" y="29"/>
                  <a:pt x="61" y="29"/>
                </a:cubicBezTo>
                <a:cubicBezTo>
                  <a:pt x="47" y="15"/>
                  <a:pt x="47" y="15"/>
                  <a:pt x="47" y="15"/>
                </a:cubicBezTo>
                <a:cubicBezTo>
                  <a:pt x="46" y="16"/>
                  <a:pt x="44" y="16"/>
                  <a:pt x="43" y="16"/>
                </a:cubicBezTo>
                <a:cubicBezTo>
                  <a:pt x="41" y="16"/>
                  <a:pt x="40" y="16"/>
                  <a:pt x="39" y="15"/>
                </a:cubicBezTo>
                <a:close/>
                <a:moveTo>
                  <a:pt x="48" y="70"/>
                </a:moveTo>
                <a:cubicBezTo>
                  <a:pt x="48" y="70"/>
                  <a:pt x="48" y="70"/>
                  <a:pt x="48" y="70"/>
                </a:cubicBezTo>
                <a:cubicBezTo>
                  <a:pt x="49" y="70"/>
                  <a:pt x="49" y="70"/>
                  <a:pt x="49" y="70"/>
                </a:cubicBezTo>
                <a:cubicBezTo>
                  <a:pt x="49" y="71"/>
                  <a:pt x="50" y="71"/>
                  <a:pt x="51" y="71"/>
                </a:cubicBezTo>
                <a:cubicBezTo>
                  <a:pt x="51" y="71"/>
                  <a:pt x="51" y="71"/>
                  <a:pt x="51" y="71"/>
                </a:cubicBezTo>
                <a:cubicBezTo>
                  <a:pt x="52" y="70"/>
                  <a:pt x="53" y="70"/>
                  <a:pt x="53" y="69"/>
                </a:cubicBezTo>
                <a:cubicBezTo>
                  <a:pt x="54" y="68"/>
                  <a:pt x="54" y="67"/>
                  <a:pt x="54" y="66"/>
                </a:cubicBezTo>
                <a:cubicBezTo>
                  <a:pt x="54" y="65"/>
                  <a:pt x="53" y="65"/>
                  <a:pt x="52" y="64"/>
                </a:cubicBezTo>
                <a:cubicBezTo>
                  <a:pt x="52" y="64"/>
                  <a:pt x="52" y="64"/>
                  <a:pt x="52" y="64"/>
                </a:cubicBezTo>
                <a:cubicBezTo>
                  <a:pt x="51" y="64"/>
                  <a:pt x="50" y="63"/>
                  <a:pt x="49" y="64"/>
                </a:cubicBezTo>
                <a:cubicBezTo>
                  <a:pt x="49" y="64"/>
                  <a:pt x="49" y="64"/>
                  <a:pt x="49" y="64"/>
                </a:cubicBezTo>
                <a:cubicBezTo>
                  <a:pt x="49" y="64"/>
                  <a:pt x="48" y="64"/>
                  <a:pt x="47" y="65"/>
                </a:cubicBezTo>
                <a:cubicBezTo>
                  <a:pt x="47" y="66"/>
                  <a:pt x="47" y="66"/>
                  <a:pt x="47" y="66"/>
                </a:cubicBezTo>
                <a:cubicBezTo>
                  <a:pt x="47" y="66"/>
                  <a:pt x="47" y="67"/>
                  <a:pt x="47" y="68"/>
                </a:cubicBezTo>
                <a:cubicBezTo>
                  <a:pt x="47" y="69"/>
                  <a:pt x="48" y="70"/>
                  <a:pt x="48" y="70"/>
                </a:cubicBezTo>
                <a:close/>
                <a:moveTo>
                  <a:pt x="66" y="56"/>
                </a:moveTo>
                <a:cubicBezTo>
                  <a:pt x="66" y="56"/>
                  <a:pt x="66" y="56"/>
                  <a:pt x="66" y="56"/>
                </a:cubicBezTo>
                <a:cubicBezTo>
                  <a:pt x="57" y="65"/>
                  <a:pt x="57" y="65"/>
                  <a:pt x="57" y="65"/>
                </a:cubicBezTo>
                <a:cubicBezTo>
                  <a:pt x="58" y="65"/>
                  <a:pt x="58" y="65"/>
                  <a:pt x="58" y="65"/>
                </a:cubicBezTo>
                <a:cubicBezTo>
                  <a:pt x="58" y="67"/>
                  <a:pt x="58" y="69"/>
                  <a:pt x="57" y="71"/>
                </a:cubicBezTo>
                <a:cubicBezTo>
                  <a:pt x="56" y="73"/>
                  <a:pt x="54" y="74"/>
                  <a:pt x="52" y="74"/>
                </a:cubicBezTo>
                <a:cubicBezTo>
                  <a:pt x="52" y="74"/>
                  <a:pt x="52" y="74"/>
                  <a:pt x="52" y="74"/>
                </a:cubicBezTo>
                <a:cubicBezTo>
                  <a:pt x="50" y="75"/>
                  <a:pt x="48" y="75"/>
                  <a:pt x="47" y="74"/>
                </a:cubicBezTo>
                <a:cubicBezTo>
                  <a:pt x="47" y="74"/>
                  <a:pt x="47" y="74"/>
                  <a:pt x="47" y="74"/>
                </a:cubicBezTo>
                <a:cubicBezTo>
                  <a:pt x="47" y="74"/>
                  <a:pt x="47" y="74"/>
                  <a:pt x="47" y="74"/>
                </a:cubicBezTo>
                <a:cubicBezTo>
                  <a:pt x="45" y="73"/>
                  <a:pt x="44" y="71"/>
                  <a:pt x="43" y="69"/>
                </a:cubicBezTo>
                <a:cubicBezTo>
                  <a:pt x="43" y="68"/>
                  <a:pt x="43" y="66"/>
                  <a:pt x="43" y="65"/>
                </a:cubicBezTo>
                <a:cubicBezTo>
                  <a:pt x="39" y="60"/>
                  <a:pt x="39" y="60"/>
                  <a:pt x="39" y="60"/>
                </a:cubicBezTo>
                <a:cubicBezTo>
                  <a:pt x="38" y="60"/>
                  <a:pt x="38" y="60"/>
                  <a:pt x="38" y="60"/>
                </a:cubicBezTo>
                <a:cubicBezTo>
                  <a:pt x="37" y="61"/>
                  <a:pt x="35" y="61"/>
                  <a:pt x="34" y="60"/>
                </a:cubicBezTo>
                <a:cubicBezTo>
                  <a:pt x="24" y="70"/>
                  <a:pt x="24" y="70"/>
                  <a:pt x="24" y="70"/>
                </a:cubicBezTo>
                <a:cubicBezTo>
                  <a:pt x="24" y="70"/>
                  <a:pt x="24" y="70"/>
                  <a:pt x="24" y="70"/>
                </a:cubicBezTo>
                <a:cubicBezTo>
                  <a:pt x="24" y="72"/>
                  <a:pt x="24" y="74"/>
                  <a:pt x="23" y="76"/>
                </a:cubicBezTo>
                <a:cubicBezTo>
                  <a:pt x="22" y="78"/>
                  <a:pt x="21" y="79"/>
                  <a:pt x="19" y="80"/>
                </a:cubicBezTo>
                <a:cubicBezTo>
                  <a:pt x="19" y="80"/>
                  <a:pt x="19" y="80"/>
                  <a:pt x="19" y="80"/>
                </a:cubicBezTo>
                <a:cubicBezTo>
                  <a:pt x="17" y="80"/>
                  <a:pt x="15" y="80"/>
                  <a:pt x="13" y="79"/>
                </a:cubicBezTo>
                <a:cubicBezTo>
                  <a:pt x="13" y="79"/>
                  <a:pt x="13" y="79"/>
                  <a:pt x="13" y="79"/>
                </a:cubicBezTo>
                <a:cubicBezTo>
                  <a:pt x="11" y="78"/>
                  <a:pt x="10" y="76"/>
                  <a:pt x="10" y="74"/>
                </a:cubicBezTo>
                <a:cubicBezTo>
                  <a:pt x="9" y="72"/>
                  <a:pt x="9" y="70"/>
                  <a:pt x="10" y="69"/>
                </a:cubicBezTo>
                <a:cubicBezTo>
                  <a:pt x="11" y="67"/>
                  <a:pt x="13" y="66"/>
                  <a:pt x="15" y="65"/>
                </a:cubicBezTo>
                <a:cubicBezTo>
                  <a:pt x="15" y="65"/>
                  <a:pt x="15" y="65"/>
                  <a:pt x="15" y="65"/>
                </a:cubicBezTo>
                <a:cubicBezTo>
                  <a:pt x="16" y="65"/>
                  <a:pt x="18" y="65"/>
                  <a:pt x="19" y="65"/>
                </a:cubicBezTo>
                <a:cubicBezTo>
                  <a:pt x="29" y="55"/>
                  <a:pt x="29" y="55"/>
                  <a:pt x="29" y="55"/>
                </a:cubicBezTo>
                <a:cubicBezTo>
                  <a:pt x="29" y="55"/>
                  <a:pt x="29" y="55"/>
                  <a:pt x="29" y="55"/>
                </a:cubicBezTo>
                <a:cubicBezTo>
                  <a:pt x="28" y="53"/>
                  <a:pt x="29" y="51"/>
                  <a:pt x="30" y="49"/>
                </a:cubicBezTo>
                <a:cubicBezTo>
                  <a:pt x="31" y="47"/>
                  <a:pt x="32" y="46"/>
                  <a:pt x="34" y="46"/>
                </a:cubicBezTo>
                <a:cubicBezTo>
                  <a:pt x="36" y="45"/>
                  <a:pt x="38" y="45"/>
                  <a:pt x="40" y="47"/>
                </a:cubicBezTo>
                <a:cubicBezTo>
                  <a:pt x="42" y="47"/>
                  <a:pt x="43" y="49"/>
                  <a:pt x="43" y="51"/>
                </a:cubicBezTo>
                <a:cubicBezTo>
                  <a:pt x="44" y="52"/>
                  <a:pt x="44" y="54"/>
                  <a:pt x="43" y="55"/>
                </a:cubicBezTo>
                <a:cubicBezTo>
                  <a:pt x="48" y="60"/>
                  <a:pt x="48" y="60"/>
                  <a:pt x="48" y="60"/>
                </a:cubicBezTo>
                <a:cubicBezTo>
                  <a:pt x="48" y="60"/>
                  <a:pt x="48" y="60"/>
                  <a:pt x="48" y="60"/>
                </a:cubicBezTo>
                <a:cubicBezTo>
                  <a:pt x="48" y="60"/>
                  <a:pt x="48" y="60"/>
                  <a:pt x="48" y="60"/>
                </a:cubicBezTo>
                <a:cubicBezTo>
                  <a:pt x="50" y="60"/>
                  <a:pt x="51" y="60"/>
                  <a:pt x="53" y="60"/>
                </a:cubicBezTo>
                <a:cubicBezTo>
                  <a:pt x="62" y="51"/>
                  <a:pt x="62" y="51"/>
                  <a:pt x="62" y="51"/>
                </a:cubicBezTo>
                <a:cubicBezTo>
                  <a:pt x="62" y="51"/>
                  <a:pt x="62" y="51"/>
                  <a:pt x="62" y="51"/>
                </a:cubicBezTo>
                <a:cubicBezTo>
                  <a:pt x="62" y="51"/>
                  <a:pt x="62" y="51"/>
                  <a:pt x="62" y="51"/>
                </a:cubicBezTo>
                <a:cubicBezTo>
                  <a:pt x="61" y="47"/>
                  <a:pt x="63" y="43"/>
                  <a:pt x="67" y="41"/>
                </a:cubicBezTo>
                <a:cubicBezTo>
                  <a:pt x="71" y="40"/>
                  <a:pt x="75" y="43"/>
                  <a:pt x="76" y="47"/>
                </a:cubicBezTo>
                <a:cubicBezTo>
                  <a:pt x="77" y="49"/>
                  <a:pt x="76" y="51"/>
                  <a:pt x="75" y="52"/>
                </a:cubicBezTo>
                <a:cubicBezTo>
                  <a:pt x="75" y="52"/>
                  <a:pt x="75" y="52"/>
                  <a:pt x="75" y="52"/>
                </a:cubicBezTo>
                <a:cubicBezTo>
                  <a:pt x="74" y="54"/>
                  <a:pt x="73" y="55"/>
                  <a:pt x="71" y="56"/>
                </a:cubicBezTo>
                <a:cubicBezTo>
                  <a:pt x="69" y="56"/>
                  <a:pt x="68" y="56"/>
                  <a:pt x="66" y="56"/>
                </a:cubicBezTo>
                <a:close/>
                <a:moveTo>
                  <a:pt x="48" y="70"/>
                </a:moveTo>
                <a:cubicBezTo>
                  <a:pt x="48" y="70"/>
                  <a:pt x="48" y="70"/>
                  <a:pt x="48" y="70"/>
                </a:cubicBezTo>
                <a:cubicBezTo>
                  <a:pt x="49" y="70"/>
                  <a:pt x="49" y="70"/>
                  <a:pt x="49" y="70"/>
                </a:cubicBezTo>
                <a:cubicBezTo>
                  <a:pt x="48" y="70"/>
                  <a:pt x="48" y="70"/>
                  <a:pt x="48" y="70"/>
                </a:cubicBezTo>
                <a:close/>
                <a:moveTo>
                  <a:pt x="47" y="65"/>
                </a:moveTo>
                <a:cubicBezTo>
                  <a:pt x="47" y="65"/>
                  <a:pt x="47" y="65"/>
                  <a:pt x="47" y="65"/>
                </a:cubicBezTo>
                <a:cubicBezTo>
                  <a:pt x="47" y="65"/>
                  <a:pt x="47" y="65"/>
                  <a:pt x="47" y="65"/>
                </a:cubicBezTo>
                <a:cubicBezTo>
                  <a:pt x="47" y="65"/>
                  <a:pt x="47" y="65"/>
                  <a:pt x="47" y="65"/>
                </a:cubicBezTo>
                <a:close/>
                <a:moveTo>
                  <a:pt x="33" y="54"/>
                </a:moveTo>
                <a:cubicBezTo>
                  <a:pt x="33" y="54"/>
                  <a:pt x="33" y="54"/>
                  <a:pt x="33" y="54"/>
                </a:cubicBezTo>
                <a:cubicBezTo>
                  <a:pt x="33" y="55"/>
                  <a:pt x="34" y="56"/>
                  <a:pt x="34" y="56"/>
                </a:cubicBezTo>
                <a:cubicBezTo>
                  <a:pt x="35" y="57"/>
                  <a:pt x="36" y="57"/>
                  <a:pt x="37" y="56"/>
                </a:cubicBezTo>
                <a:cubicBezTo>
                  <a:pt x="38" y="56"/>
                  <a:pt x="39" y="56"/>
                  <a:pt x="39" y="55"/>
                </a:cubicBezTo>
                <a:cubicBezTo>
                  <a:pt x="40" y="54"/>
                  <a:pt x="40" y="53"/>
                  <a:pt x="40" y="52"/>
                </a:cubicBezTo>
                <a:cubicBezTo>
                  <a:pt x="39" y="51"/>
                  <a:pt x="39" y="50"/>
                  <a:pt x="38" y="50"/>
                </a:cubicBezTo>
                <a:cubicBezTo>
                  <a:pt x="37" y="49"/>
                  <a:pt x="36" y="49"/>
                  <a:pt x="35" y="50"/>
                </a:cubicBezTo>
                <a:cubicBezTo>
                  <a:pt x="34" y="50"/>
                  <a:pt x="34" y="50"/>
                  <a:pt x="33" y="51"/>
                </a:cubicBezTo>
                <a:cubicBezTo>
                  <a:pt x="33" y="52"/>
                  <a:pt x="32" y="53"/>
                  <a:pt x="33" y="54"/>
                </a:cubicBezTo>
                <a:close/>
                <a:moveTo>
                  <a:pt x="13" y="73"/>
                </a:moveTo>
                <a:cubicBezTo>
                  <a:pt x="13" y="73"/>
                  <a:pt x="13" y="73"/>
                  <a:pt x="13" y="73"/>
                </a:cubicBezTo>
                <a:cubicBezTo>
                  <a:pt x="14" y="74"/>
                  <a:pt x="14" y="75"/>
                  <a:pt x="15" y="75"/>
                </a:cubicBezTo>
                <a:cubicBezTo>
                  <a:pt x="15" y="75"/>
                  <a:pt x="15" y="75"/>
                  <a:pt x="15" y="75"/>
                </a:cubicBezTo>
                <a:cubicBezTo>
                  <a:pt x="16" y="76"/>
                  <a:pt x="17" y="76"/>
                  <a:pt x="18" y="76"/>
                </a:cubicBezTo>
                <a:cubicBezTo>
                  <a:pt x="18" y="76"/>
                  <a:pt x="18" y="76"/>
                  <a:pt x="18" y="76"/>
                </a:cubicBezTo>
                <a:cubicBezTo>
                  <a:pt x="19" y="76"/>
                  <a:pt x="19" y="75"/>
                  <a:pt x="20" y="74"/>
                </a:cubicBezTo>
                <a:cubicBezTo>
                  <a:pt x="20" y="73"/>
                  <a:pt x="20" y="72"/>
                  <a:pt x="20" y="71"/>
                </a:cubicBezTo>
                <a:cubicBezTo>
                  <a:pt x="20" y="71"/>
                  <a:pt x="19" y="70"/>
                  <a:pt x="19" y="69"/>
                </a:cubicBezTo>
                <a:cubicBezTo>
                  <a:pt x="18" y="69"/>
                  <a:pt x="17" y="69"/>
                  <a:pt x="16" y="69"/>
                </a:cubicBezTo>
                <a:cubicBezTo>
                  <a:pt x="16" y="69"/>
                  <a:pt x="16" y="69"/>
                  <a:pt x="16" y="69"/>
                </a:cubicBezTo>
                <a:cubicBezTo>
                  <a:pt x="15" y="69"/>
                  <a:pt x="14" y="70"/>
                  <a:pt x="14" y="71"/>
                </a:cubicBezTo>
                <a:cubicBezTo>
                  <a:pt x="13" y="71"/>
                  <a:pt x="13" y="72"/>
                  <a:pt x="13" y="73"/>
                </a:cubicBezTo>
                <a:close/>
                <a:moveTo>
                  <a:pt x="65" y="50"/>
                </a:moveTo>
                <a:cubicBezTo>
                  <a:pt x="65" y="50"/>
                  <a:pt x="65" y="50"/>
                  <a:pt x="65" y="50"/>
                </a:cubicBezTo>
                <a:cubicBezTo>
                  <a:pt x="66" y="52"/>
                  <a:pt x="68" y="53"/>
                  <a:pt x="70" y="52"/>
                </a:cubicBezTo>
                <a:cubicBezTo>
                  <a:pt x="71" y="52"/>
                  <a:pt x="71" y="51"/>
                  <a:pt x="72" y="51"/>
                </a:cubicBezTo>
                <a:cubicBezTo>
                  <a:pt x="72" y="50"/>
                  <a:pt x="72" y="50"/>
                  <a:pt x="72" y="50"/>
                </a:cubicBezTo>
                <a:cubicBezTo>
                  <a:pt x="72" y="50"/>
                  <a:pt x="72" y="49"/>
                  <a:pt x="72" y="48"/>
                </a:cubicBezTo>
                <a:cubicBezTo>
                  <a:pt x="72" y="46"/>
                  <a:pt x="70" y="45"/>
                  <a:pt x="68" y="45"/>
                </a:cubicBezTo>
                <a:cubicBezTo>
                  <a:pt x="66" y="46"/>
                  <a:pt x="65" y="48"/>
                  <a:pt x="65" y="50"/>
                </a:cubicBezTo>
                <a:cubicBezTo>
                  <a:pt x="65" y="50"/>
                  <a:pt x="65" y="50"/>
                  <a:pt x="65" y="50"/>
                </a:cubicBezTo>
                <a:cubicBezTo>
                  <a:pt x="65" y="50"/>
                  <a:pt x="65" y="50"/>
                  <a:pt x="65" y="50"/>
                </a:cubicBezTo>
                <a:close/>
                <a:moveTo>
                  <a:pt x="79" y="35"/>
                </a:moveTo>
                <a:cubicBezTo>
                  <a:pt x="79" y="35"/>
                  <a:pt x="79" y="35"/>
                  <a:pt x="79" y="35"/>
                </a:cubicBezTo>
                <a:cubicBezTo>
                  <a:pt x="7" y="35"/>
                  <a:pt x="7" y="35"/>
                  <a:pt x="7" y="35"/>
                </a:cubicBezTo>
                <a:cubicBezTo>
                  <a:pt x="7" y="86"/>
                  <a:pt x="7" y="86"/>
                  <a:pt x="7" y="86"/>
                </a:cubicBezTo>
                <a:cubicBezTo>
                  <a:pt x="79" y="86"/>
                  <a:pt x="79" y="86"/>
                  <a:pt x="79" y="86"/>
                </a:cubicBezTo>
                <a:cubicBezTo>
                  <a:pt x="79" y="35"/>
                  <a:pt x="79" y="35"/>
                  <a:pt x="79"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5" name="Freeform 79"/>
          <p:cNvSpPr>
            <a:spLocks noEditPoints="1"/>
          </p:cNvSpPr>
          <p:nvPr/>
        </p:nvSpPr>
        <p:spPr bwMode="auto">
          <a:xfrm>
            <a:off x="4872038" y="4170363"/>
            <a:ext cx="187325" cy="184150"/>
          </a:xfrm>
          <a:custGeom>
            <a:avLst/>
            <a:gdLst>
              <a:gd name="T0" fmla="*/ 2 w 50"/>
              <a:gd name="T1" fmla="*/ 7 h 49"/>
              <a:gd name="T2" fmla="*/ 14 w 50"/>
              <a:gd name="T3" fmla="*/ 5 h 49"/>
              <a:gd name="T4" fmla="*/ 15 w 50"/>
              <a:gd name="T5" fmla="*/ 2 h 49"/>
              <a:gd name="T6" fmla="*/ 31 w 50"/>
              <a:gd name="T7" fmla="*/ 0 h 49"/>
              <a:gd name="T8" fmla="*/ 35 w 50"/>
              <a:gd name="T9" fmla="*/ 2 h 49"/>
              <a:gd name="T10" fmla="*/ 36 w 50"/>
              <a:gd name="T11" fmla="*/ 7 h 49"/>
              <a:gd name="T12" fmla="*/ 50 w 50"/>
              <a:gd name="T13" fmla="*/ 9 h 49"/>
              <a:gd name="T14" fmla="*/ 50 w 50"/>
              <a:gd name="T15" fmla="*/ 29 h 49"/>
              <a:gd name="T16" fmla="*/ 49 w 50"/>
              <a:gd name="T17" fmla="*/ 47 h 49"/>
              <a:gd name="T18" fmla="*/ 47 w 50"/>
              <a:gd name="T19" fmla="*/ 49 h 49"/>
              <a:gd name="T20" fmla="*/ 3 w 50"/>
              <a:gd name="T21" fmla="*/ 49 h 49"/>
              <a:gd name="T22" fmla="*/ 1 w 50"/>
              <a:gd name="T23" fmla="*/ 31 h 49"/>
              <a:gd name="T24" fmla="*/ 0 w 50"/>
              <a:gd name="T25" fmla="*/ 29 h 49"/>
              <a:gd name="T26" fmla="*/ 2 w 50"/>
              <a:gd name="T27" fmla="*/ 7 h 49"/>
              <a:gd name="T28" fmla="*/ 16 w 50"/>
              <a:gd name="T29" fmla="*/ 7 h 49"/>
              <a:gd name="T30" fmla="*/ 34 w 50"/>
              <a:gd name="T31" fmla="*/ 5 h 49"/>
              <a:gd name="T32" fmla="*/ 33 w 50"/>
              <a:gd name="T33" fmla="*/ 3 h 49"/>
              <a:gd name="T34" fmla="*/ 31 w 50"/>
              <a:gd name="T35" fmla="*/ 3 h 49"/>
              <a:gd name="T36" fmla="*/ 17 w 50"/>
              <a:gd name="T37" fmla="*/ 3 h 49"/>
              <a:gd name="T38" fmla="*/ 16 w 50"/>
              <a:gd name="T39" fmla="*/ 5 h 49"/>
              <a:gd name="T40" fmla="*/ 21 w 50"/>
              <a:gd name="T41" fmla="*/ 24 h 49"/>
              <a:gd name="T42" fmla="*/ 21 w 50"/>
              <a:gd name="T43" fmla="*/ 24 h 49"/>
              <a:gd name="T44" fmla="*/ 29 w 50"/>
              <a:gd name="T45" fmla="*/ 24 h 49"/>
              <a:gd name="T46" fmla="*/ 30 w 50"/>
              <a:gd name="T47" fmla="*/ 25 h 49"/>
              <a:gd name="T48" fmla="*/ 46 w 50"/>
              <a:gd name="T49" fmla="*/ 27 h 49"/>
              <a:gd name="T50" fmla="*/ 4 w 50"/>
              <a:gd name="T51" fmla="*/ 11 h 49"/>
              <a:gd name="T52" fmla="*/ 19 w 50"/>
              <a:gd name="T53" fmla="*/ 27 h 49"/>
              <a:gd name="T54" fmla="*/ 21 w 50"/>
              <a:gd name="T55" fmla="*/ 24 h 49"/>
              <a:gd name="T56" fmla="*/ 30 w 50"/>
              <a:gd name="T57" fmla="*/ 31 h 49"/>
              <a:gd name="T58" fmla="*/ 29 w 50"/>
              <a:gd name="T59" fmla="*/ 35 h 49"/>
              <a:gd name="T60" fmla="*/ 25 w 50"/>
              <a:gd name="T61" fmla="*/ 35 h 49"/>
              <a:gd name="T62" fmla="*/ 19 w 50"/>
              <a:gd name="T63" fmla="*/ 33 h 49"/>
              <a:gd name="T64" fmla="*/ 19 w 50"/>
              <a:gd name="T65" fmla="*/ 31 h 49"/>
              <a:gd name="T66" fmla="*/ 5 w 50"/>
              <a:gd name="T67" fmla="*/ 45 h 49"/>
              <a:gd name="T68" fmla="*/ 45 w 50"/>
              <a:gd name="T69" fmla="*/ 31 h 49"/>
              <a:gd name="T70" fmla="*/ 25 w 50"/>
              <a:gd name="T71" fmla="*/ 26 h 49"/>
              <a:gd name="T72" fmla="*/ 22 w 50"/>
              <a:gd name="T73" fmla="*/ 26 h 49"/>
              <a:gd name="T74" fmla="*/ 22 w 50"/>
              <a:gd name="T75" fmla="*/ 32 h 49"/>
              <a:gd name="T76" fmla="*/ 28 w 50"/>
              <a:gd name="T77" fmla="*/ 32 h 49"/>
              <a:gd name="T78" fmla="*/ 28 w 50"/>
              <a:gd name="T79" fmla="*/ 26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 h="49">
                <a:moveTo>
                  <a:pt x="2" y="7"/>
                </a:moveTo>
                <a:cubicBezTo>
                  <a:pt x="2" y="7"/>
                  <a:pt x="2" y="7"/>
                  <a:pt x="2" y="7"/>
                </a:cubicBezTo>
                <a:cubicBezTo>
                  <a:pt x="14" y="7"/>
                  <a:pt x="14" y="7"/>
                  <a:pt x="14" y="7"/>
                </a:cubicBezTo>
                <a:cubicBezTo>
                  <a:pt x="14" y="5"/>
                  <a:pt x="14" y="5"/>
                  <a:pt x="14" y="5"/>
                </a:cubicBezTo>
                <a:cubicBezTo>
                  <a:pt x="14" y="4"/>
                  <a:pt x="14" y="3"/>
                  <a:pt x="15" y="2"/>
                </a:cubicBezTo>
                <a:cubicBezTo>
                  <a:pt x="15" y="2"/>
                  <a:pt x="15" y="2"/>
                  <a:pt x="15" y="2"/>
                </a:cubicBezTo>
                <a:cubicBezTo>
                  <a:pt x="16" y="1"/>
                  <a:pt x="17" y="0"/>
                  <a:pt x="19" y="0"/>
                </a:cubicBezTo>
                <a:cubicBezTo>
                  <a:pt x="31" y="0"/>
                  <a:pt x="31" y="0"/>
                  <a:pt x="31" y="0"/>
                </a:cubicBezTo>
                <a:cubicBezTo>
                  <a:pt x="33" y="0"/>
                  <a:pt x="34" y="1"/>
                  <a:pt x="35" y="2"/>
                </a:cubicBezTo>
                <a:cubicBezTo>
                  <a:pt x="35" y="2"/>
                  <a:pt x="35" y="2"/>
                  <a:pt x="35" y="2"/>
                </a:cubicBezTo>
                <a:cubicBezTo>
                  <a:pt x="36" y="3"/>
                  <a:pt x="36" y="4"/>
                  <a:pt x="36" y="5"/>
                </a:cubicBezTo>
                <a:cubicBezTo>
                  <a:pt x="36" y="7"/>
                  <a:pt x="36" y="7"/>
                  <a:pt x="36" y="7"/>
                </a:cubicBezTo>
                <a:cubicBezTo>
                  <a:pt x="48" y="7"/>
                  <a:pt x="48" y="7"/>
                  <a:pt x="48" y="7"/>
                </a:cubicBezTo>
                <a:cubicBezTo>
                  <a:pt x="49" y="7"/>
                  <a:pt x="50" y="8"/>
                  <a:pt x="50" y="9"/>
                </a:cubicBezTo>
                <a:cubicBezTo>
                  <a:pt x="50" y="9"/>
                  <a:pt x="50" y="9"/>
                  <a:pt x="50" y="9"/>
                </a:cubicBezTo>
                <a:cubicBezTo>
                  <a:pt x="50" y="29"/>
                  <a:pt x="50" y="29"/>
                  <a:pt x="50" y="29"/>
                </a:cubicBezTo>
                <a:cubicBezTo>
                  <a:pt x="50" y="30"/>
                  <a:pt x="49" y="31"/>
                  <a:pt x="49" y="31"/>
                </a:cubicBezTo>
                <a:cubicBezTo>
                  <a:pt x="49" y="47"/>
                  <a:pt x="49" y="47"/>
                  <a:pt x="49" y="47"/>
                </a:cubicBezTo>
                <a:cubicBezTo>
                  <a:pt x="49" y="47"/>
                  <a:pt x="49" y="47"/>
                  <a:pt x="49" y="47"/>
                </a:cubicBezTo>
                <a:cubicBezTo>
                  <a:pt x="49" y="48"/>
                  <a:pt x="48" y="49"/>
                  <a:pt x="47" y="49"/>
                </a:cubicBezTo>
                <a:cubicBezTo>
                  <a:pt x="3" y="49"/>
                  <a:pt x="3" y="49"/>
                  <a:pt x="3" y="49"/>
                </a:cubicBezTo>
                <a:cubicBezTo>
                  <a:pt x="3" y="49"/>
                  <a:pt x="3" y="49"/>
                  <a:pt x="3" y="49"/>
                </a:cubicBezTo>
                <a:cubicBezTo>
                  <a:pt x="2" y="49"/>
                  <a:pt x="1" y="48"/>
                  <a:pt x="1" y="47"/>
                </a:cubicBezTo>
                <a:cubicBezTo>
                  <a:pt x="1" y="31"/>
                  <a:pt x="1" y="31"/>
                  <a:pt x="1" y="31"/>
                </a:cubicBezTo>
                <a:cubicBezTo>
                  <a:pt x="1" y="31"/>
                  <a:pt x="0" y="30"/>
                  <a:pt x="0" y="29"/>
                </a:cubicBezTo>
                <a:cubicBezTo>
                  <a:pt x="0" y="29"/>
                  <a:pt x="0" y="29"/>
                  <a:pt x="0" y="29"/>
                </a:cubicBezTo>
                <a:cubicBezTo>
                  <a:pt x="0" y="9"/>
                  <a:pt x="0" y="9"/>
                  <a:pt x="0" y="9"/>
                </a:cubicBezTo>
                <a:cubicBezTo>
                  <a:pt x="0" y="8"/>
                  <a:pt x="1" y="7"/>
                  <a:pt x="2" y="7"/>
                </a:cubicBezTo>
                <a:close/>
                <a:moveTo>
                  <a:pt x="16" y="7"/>
                </a:moveTo>
                <a:cubicBezTo>
                  <a:pt x="16" y="7"/>
                  <a:pt x="16" y="7"/>
                  <a:pt x="16" y="7"/>
                </a:cubicBezTo>
                <a:cubicBezTo>
                  <a:pt x="34" y="7"/>
                  <a:pt x="34" y="7"/>
                  <a:pt x="34" y="7"/>
                </a:cubicBezTo>
                <a:cubicBezTo>
                  <a:pt x="34" y="5"/>
                  <a:pt x="34" y="5"/>
                  <a:pt x="34" y="5"/>
                </a:cubicBezTo>
                <a:cubicBezTo>
                  <a:pt x="34" y="5"/>
                  <a:pt x="34" y="4"/>
                  <a:pt x="33" y="3"/>
                </a:cubicBezTo>
                <a:cubicBezTo>
                  <a:pt x="33" y="3"/>
                  <a:pt x="33" y="3"/>
                  <a:pt x="33" y="3"/>
                </a:cubicBezTo>
                <a:cubicBezTo>
                  <a:pt x="33" y="3"/>
                  <a:pt x="33" y="3"/>
                  <a:pt x="33" y="3"/>
                </a:cubicBezTo>
                <a:cubicBezTo>
                  <a:pt x="33" y="3"/>
                  <a:pt x="32" y="3"/>
                  <a:pt x="31" y="3"/>
                </a:cubicBezTo>
                <a:cubicBezTo>
                  <a:pt x="19" y="3"/>
                  <a:pt x="19" y="3"/>
                  <a:pt x="19" y="3"/>
                </a:cubicBezTo>
                <a:cubicBezTo>
                  <a:pt x="18" y="3"/>
                  <a:pt x="17" y="3"/>
                  <a:pt x="17" y="3"/>
                </a:cubicBezTo>
                <a:cubicBezTo>
                  <a:pt x="17" y="3"/>
                  <a:pt x="17" y="3"/>
                  <a:pt x="17" y="3"/>
                </a:cubicBezTo>
                <a:cubicBezTo>
                  <a:pt x="16" y="4"/>
                  <a:pt x="16" y="5"/>
                  <a:pt x="16" y="5"/>
                </a:cubicBezTo>
                <a:cubicBezTo>
                  <a:pt x="16" y="7"/>
                  <a:pt x="16" y="7"/>
                  <a:pt x="16" y="7"/>
                </a:cubicBezTo>
                <a:close/>
                <a:moveTo>
                  <a:pt x="21" y="24"/>
                </a:moveTo>
                <a:cubicBezTo>
                  <a:pt x="21" y="24"/>
                  <a:pt x="21" y="24"/>
                  <a:pt x="21" y="24"/>
                </a:cubicBezTo>
                <a:cubicBezTo>
                  <a:pt x="21" y="24"/>
                  <a:pt x="21" y="24"/>
                  <a:pt x="21" y="24"/>
                </a:cubicBezTo>
                <a:cubicBezTo>
                  <a:pt x="25" y="24"/>
                  <a:pt x="25" y="24"/>
                  <a:pt x="25" y="24"/>
                </a:cubicBezTo>
                <a:cubicBezTo>
                  <a:pt x="29" y="24"/>
                  <a:pt x="29" y="24"/>
                  <a:pt x="29" y="24"/>
                </a:cubicBezTo>
                <a:cubicBezTo>
                  <a:pt x="30" y="24"/>
                  <a:pt x="30" y="24"/>
                  <a:pt x="30" y="25"/>
                </a:cubicBezTo>
                <a:cubicBezTo>
                  <a:pt x="30" y="25"/>
                  <a:pt x="30" y="25"/>
                  <a:pt x="30" y="25"/>
                </a:cubicBezTo>
                <a:cubicBezTo>
                  <a:pt x="30" y="27"/>
                  <a:pt x="30" y="27"/>
                  <a:pt x="30" y="27"/>
                </a:cubicBezTo>
                <a:cubicBezTo>
                  <a:pt x="46" y="27"/>
                  <a:pt x="46" y="27"/>
                  <a:pt x="46" y="27"/>
                </a:cubicBezTo>
                <a:cubicBezTo>
                  <a:pt x="46" y="11"/>
                  <a:pt x="46" y="11"/>
                  <a:pt x="46" y="11"/>
                </a:cubicBezTo>
                <a:cubicBezTo>
                  <a:pt x="4" y="11"/>
                  <a:pt x="4" y="11"/>
                  <a:pt x="4" y="11"/>
                </a:cubicBezTo>
                <a:cubicBezTo>
                  <a:pt x="4" y="27"/>
                  <a:pt x="4" y="27"/>
                  <a:pt x="4" y="27"/>
                </a:cubicBezTo>
                <a:cubicBezTo>
                  <a:pt x="19" y="27"/>
                  <a:pt x="19" y="27"/>
                  <a:pt x="19" y="27"/>
                </a:cubicBezTo>
                <a:cubicBezTo>
                  <a:pt x="19" y="25"/>
                  <a:pt x="19" y="25"/>
                  <a:pt x="19" y="25"/>
                </a:cubicBezTo>
                <a:cubicBezTo>
                  <a:pt x="19" y="24"/>
                  <a:pt x="20" y="24"/>
                  <a:pt x="21" y="24"/>
                </a:cubicBezTo>
                <a:close/>
                <a:moveTo>
                  <a:pt x="30" y="31"/>
                </a:moveTo>
                <a:cubicBezTo>
                  <a:pt x="30" y="31"/>
                  <a:pt x="30" y="31"/>
                  <a:pt x="30" y="31"/>
                </a:cubicBezTo>
                <a:cubicBezTo>
                  <a:pt x="30" y="33"/>
                  <a:pt x="30" y="33"/>
                  <a:pt x="30" y="33"/>
                </a:cubicBezTo>
                <a:cubicBezTo>
                  <a:pt x="30" y="34"/>
                  <a:pt x="30" y="35"/>
                  <a:pt x="29" y="35"/>
                </a:cubicBezTo>
                <a:cubicBezTo>
                  <a:pt x="29" y="35"/>
                  <a:pt x="29" y="35"/>
                  <a:pt x="29" y="35"/>
                </a:cubicBezTo>
                <a:cubicBezTo>
                  <a:pt x="25" y="35"/>
                  <a:pt x="25" y="35"/>
                  <a:pt x="25" y="35"/>
                </a:cubicBezTo>
                <a:cubicBezTo>
                  <a:pt x="21" y="35"/>
                  <a:pt x="21" y="35"/>
                  <a:pt x="21" y="35"/>
                </a:cubicBezTo>
                <a:cubicBezTo>
                  <a:pt x="20" y="35"/>
                  <a:pt x="19" y="34"/>
                  <a:pt x="19" y="33"/>
                </a:cubicBezTo>
                <a:cubicBezTo>
                  <a:pt x="19" y="33"/>
                  <a:pt x="19" y="33"/>
                  <a:pt x="19" y="33"/>
                </a:cubicBezTo>
                <a:cubicBezTo>
                  <a:pt x="19" y="31"/>
                  <a:pt x="19" y="31"/>
                  <a:pt x="19" y="31"/>
                </a:cubicBezTo>
                <a:cubicBezTo>
                  <a:pt x="5" y="31"/>
                  <a:pt x="5" y="31"/>
                  <a:pt x="5" y="31"/>
                </a:cubicBezTo>
                <a:cubicBezTo>
                  <a:pt x="5" y="45"/>
                  <a:pt x="5" y="45"/>
                  <a:pt x="5" y="45"/>
                </a:cubicBezTo>
                <a:cubicBezTo>
                  <a:pt x="45" y="45"/>
                  <a:pt x="45" y="45"/>
                  <a:pt x="45" y="45"/>
                </a:cubicBezTo>
                <a:cubicBezTo>
                  <a:pt x="45" y="31"/>
                  <a:pt x="45" y="31"/>
                  <a:pt x="45" y="31"/>
                </a:cubicBezTo>
                <a:cubicBezTo>
                  <a:pt x="30" y="31"/>
                  <a:pt x="30" y="31"/>
                  <a:pt x="30" y="31"/>
                </a:cubicBezTo>
                <a:close/>
                <a:moveTo>
                  <a:pt x="25" y="26"/>
                </a:moveTo>
                <a:cubicBezTo>
                  <a:pt x="25" y="26"/>
                  <a:pt x="25" y="26"/>
                  <a:pt x="25" y="26"/>
                </a:cubicBezTo>
                <a:cubicBezTo>
                  <a:pt x="22" y="26"/>
                  <a:pt x="22" y="26"/>
                  <a:pt x="22" y="26"/>
                </a:cubicBezTo>
                <a:cubicBezTo>
                  <a:pt x="22" y="29"/>
                  <a:pt x="22" y="29"/>
                  <a:pt x="22" y="29"/>
                </a:cubicBezTo>
                <a:cubicBezTo>
                  <a:pt x="22" y="32"/>
                  <a:pt x="22" y="32"/>
                  <a:pt x="22" y="32"/>
                </a:cubicBezTo>
                <a:cubicBezTo>
                  <a:pt x="25" y="32"/>
                  <a:pt x="25" y="32"/>
                  <a:pt x="25" y="32"/>
                </a:cubicBezTo>
                <a:cubicBezTo>
                  <a:pt x="28" y="32"/>
                  <a:pt x="28" y="32"/>
                  <a:pt x="28" y="32"/>
                </a:cubicBezTo>
                <a:cubicBezTo>
                  <a:pt x="28" y="29"/>
                  <a:pt x="28" y="29"/>
                  <a:pt x="28" y="29"/>
                </a:cubicBezTo>
                <a:cubicBezTo>
                  <a:pt x="28" y="26"/>
                  <a:pt x="28" y="26"/>
                  <a:pt x="28" y="26"/>
                </a:cubicBezTo>
                <a:cubicBezTo>
                  <a:pt x="25" y="26"/>
                  <a:pt x="25" y="26"/>
                  <a:pt x="25" y="2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6" name="Freeform 80"/>
          <p:cNvSpPr>
            <a:spLocks noEditPoints="1"/>
          </p:cNvSpPr>
          <p:nvPr/>
        </p:nvSpPr>
        <p:spPr bwMode="auto">
          <a:xfrm>
            <a:off x="3465513" y="3241675"/>
            <a:ext cx="255587" cy="198438"/>
          </a:xfrm>
          <a:custGeom>
            <a:avLst/>
            <a:gdLst>
              <a:gd name="T0" fmla="*/ 1 w 68"/>
              <a:gd name="T1" fmla="*/ 18 h 53"/>
              <a:gd name="T2" fmla="*/ 10 w 68"/>
              <a:gd name="T3" fmla="*/ 2 h 53"/>
              <a:gd name="T4" fmla="*/ 12 w 68"/>
              <a:gd name="T5" fmla="*/ 0 h 53"/>
              <a:gd name="T6" fmla="*/ 55 w 68"/>
              <a:gd name="T7" fmla="*/ 0 h 53"/>
              <a:gd name="T8" fmla="*/ 58 w 68"/>
              <a:gd name="T9" fmla="*/ 2 h 53"/>
              <a:gd name="T10" fmla="*/ 67 w 68"/>
              <a:gd name="T11" fmla="*/ 18 h 53"/>
              <a:gd name="T12" fmla="*/ 67 w 68"/>
              <a:gd name="T13" fmla="*/ 21 h 53"/>
              <a:gd name="T14" fmla="*/ 67 w 68"/>
              <a:gd name="T15" fmla="*/ 21 h 53"/>
              <a:gd name="T16" fmla="*/ 36 w 68"/>
              <a:gd name="T17" fmla="*/ 52 h 53"/>
              <a:gd name="T18" fmla="*/ 32 w 68"/>
              <a:gd name="T19" fmla="*/ 52 h 53"/>
              <a:gd name="T20" fmla="*/ 32 w 68"/>
              <a:gd name="T21" fmla="*/ 52 h 53"/>
              <a:gd name="T22" fmla="*/ 1 w 68"/>
              <a:gd name="T23" fmla="*/ 21 h 53"/>
              <a:gd name="T24" fmla="*/ 1 w 68"/>
              <a:gd name="T25" fmla="*/ 18 h 53"/>
              <a:gd name="T26" fmla="*/ 7 w 68"/>
              <a:gd name="T27" fmla="*/ 18 h 53"/>
              <a:gd name="T28" fmla="*/ 7 w 68"/>
              <a:gd name="T29" fmla="*/ 18 h 53"/>
              <a:gd name="T30" fmla="*/ 20 w 68"/>
              <a:gd name="T31" fmla="*/ 18 h 53"/>
              <a:gd name="T32" fmla="*/ 13 w 68"/>
              <a:gd name="T33" fmla="*/ 7 h 53"/>
              <a:gd name="T34" fmla="*/ 7 w 68"/>
              <a:gd name="T35" fmla="*/ 18 h 53"/>
              <a:gd name="T36" fmla="*/ 55 w 68"/>
              <a:gd name="T37" fmla="*/ 7 h 53"/>
              <a:gd name="T38" fmla="*/ 55 w 68"/>
              <a:gd name="T39" fmla="*/ 7 h 53"/>
              <a:gd name="T40" fmla="*/ 48 w 68"/>
              <a:gd name="T41" fmla="*/ 18 h 53"/>
              <a:gd name="T42" fmla="*/ 61 w 68"/>
              <a:gd name="T43" fmla="*/ 18 h 53"/>
              <a:gd name="T44" fmla="*/ 55 w 68"/>
              <a:gd name="T45" fmla="*/ 7 h 53"/>
              <a:gd name="T46" fmla="*/ 60 w 68"/>
              <a:gd name="T47" fmla="*/ 21 h 53"/>
              <a:gd name="T48" fmla="*/ 60 w 68"/>
              <a:gd name="T49" fmla="*/ 21 h 53"/>
              <a:gd name="T50" fmla="*/ 46 w 68"/>
              <a:gd name="T51" fmla="*/ 21 h 53"/>
              <a:gd name="T52" fmla="*/ 39 w 68"/>
              <a:gd name="T53" fmla="*/ 42 h 53"/>
              <a:gd name="T54" fmla="*/ 60 w 68"/>
              <a:gd name="T55" fmla="*/ 21 h 53"/>
              <a:gd name="T56" fmla="*/ 29 w 68"/>
              <a:gd name="T57" fmla="*/ 42 h 53"/>
              <a:gd name="T58" fmla="*/ 29 w 68"/>
              <a:gd name="T59" fmla="*/ 42 h 53"/>
              <a:gd name="T60" fmla="*/ 21 w 68"/>
              <a:gd name="T61" fmla="*/ 21 h 53"/>
              <a:gd name="T62" fmla="*/ 8 w 68"/>
              <a:gd name="T63" fmla="*/ 21 h 53"/>
              <a:gd name="T64" fmla="*/ 29 w 68"/>
              <a:gd name="T65" fmla="*/ 42 h 53"/>
              <a:gd name="T66" fmla="*/ 52 w 68"/>
              <a:gd name="T67" fmla="*/ 5 h 53"/>
              <a:gd name="T68" fmla="*/ 52 w 68"/>
              <a:gd name="T69" fmla="*/ 5 h 53"/>
              <a:gd name="T70" fmla="*/ 38 w 68"/>
              <a:gd name="T71" fmla="*/ 5 h 53"/>
              <a:gd name="T72" fmla="*/ 45 w 68"/>
              <a:gd name="T73" fmla="*/ 16 h 53"/>
              <a:gd name="T74" fmla="*/ 52 w 68"/>
              <a:gd name="T75" fmla="*/ 5 h 53"/>
              <a:gd name="T76" fmla="*/ 30 w 68"/>
              <a:gd name="T77" fmla="*/ 5 h 53"/>
              <a:gd name="T78" fmla="*/ 30 w 68"/>
              <a:gd name="T79" fmla="*/ 5 h 53"/>
              <a:gd name="T80" fmla="*/ 16 w 68"/>
              <a:gd name="T81" fmla="*/ 5 h 53"/>
              <a:gd name="T82" fmla="*/ 23 w 68"/>
              <a:gd name="T83" fmla="*/ 16 h 53"/>
              <a:gd name="T84" fmla="*/ 30 w 68"/>
              <a:gd name="T85" fmla="*/ 5 h 53"/>
              <a:gd name="T86" fmla="*/ 25 w 68"/>
              <a:gd name="T87" fmla="*/ 18 h 53"/>
              <a:gd name="T88" fmla="*/ 25 w 68"/>
              <a:gd name="T89" fmla="*/ 18 h 53"/>
              <a:gd name="T90" fmla="*/ 42 w 68"/>
              <a:gd name="T91" fmla="*/ 18 h 53"/>
              <a:gd name="T92" fmla="*/ 34 w 68"/>
              <a:gd name="T93" fmla="*/ 6 h 53"/>
              <a:gd name="T94" fmla="*/ 25 w 68"/>
              <a:gd name="T95" fmla="*/ 18 h 53"/>
              <a:gd name="T96" fmla="*/ 43 w 68"/>
              <a:gd name="T97" fmla="*/ 21 h 53"/>
              <a:gd name="T98" fmla="*/ 43 w 68"/>
              <a:gd name="T99" fmla="*/ 21 h 53"/>
              <a:gd name="T100" fmla="*/ 25 w 68"/>
              <a:gd name="T101" fmla="*/ 21 h 53"/>
              <a:gd name="T102" fmla="*/ 34 w 68"/>
              <a:gd name="T103" fmla="*/ 46 h 53"/>
              <a:gd name="T104" fmla="*/ 43 w 68"/>
              <a:gd name="T105" fmla="*/ 2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68" h="53">
                <a:moveTo>
                  <a:pt x="1" y="18"/>
                </a:moveTo>
                <a:cubicBezTo>
                  <a:pt x="10" y="2"/>
                  <a:pt x="10" y="2"/>
                  <a:pt x="10" y="2"/>
                </a:cubicBezTo>
                <a:cubicBezTo>
                  <a:pt x="11" y="1"/>
                  <a:pt x="12" y="0"/>
                  <a:pt x="12" y="0"/>
                </a:cubicBezTo>
                <a:cubicBezTo>
                  <a:pt x="55" y="0"/>
                  <a:pt x="55" y="0"/>
                  <a:pt x="55" y="0"/>
                </a:cubicBezTo>
                <a:cubicBezTo>
                  <a:pt x="56" y="0"/>
                  <a:pt x="57" y="1"/>
                  <a:pt x="58" y="2"/>
                </a:cubicBezTo>
                <a:cubicBezTo>
                  <a:pt x="67" y="18"/>
                  <a:pt x="67" y="18"/>
                  <a:pt x="67" y="18"/>
                </a:cubicBezTo>
                <a:cubicBezTo>
                  <a:pt x="68" y="19"/>
                  <a:pt x="68" y="20"/>
                  <a:pt x="67" y="21"/>
                </a:cubicBezTo>
                <a:cubicBezTo>
                  <a:pt x="67" y="21"/>
                  <a:pt x="67" y="21"/>
                  <a:pt x="67" y="21"/>
                </a:cubicBezTo>
                <a:cubicBezTo>
                  <a:pt x="36" y="52"/>
                  <a:pt x="36" y="52"/>
                  <a:pt x="36" y="52"/>
                </a:cubicBezTo>
                <a:cubicBezTo>
                  <a:pt x="35" y="53"/>
                  <a:pt x="33" y="53"/>
                  <a:pt x="32" y="52"/>
                </a:cubicBezTo>
                <a:cubicBezTo>
                  <a:pt x="32" y="52"/>
                  <a:pt x="32" y="52"/>
                  <a:pt x="32" y="52"/>
                </a:cubicBezTo>
                <a:cubicBezTo>
                  <a:pt x="1" y="21"/>
                  <a:pt x="1" y="21"/>
                  <a:pt x="1" y="21"/>
                </a:cubicBezTo>
                <a:cubicBezTo>
                  <a:pt x="0" y="20"/>
                  <a:pt x="0" y="19"/>
                  <a:pt x="1" y="18"/>
                </a:cubicBezTo>
                <a:close/>
                <a:moveTo>
                  <a:pt x="7" y="18"/>
                </a:moveTo>
                <a:cubicBezTo>
                  <a:pt x="7" y="18"/>
                  <a:pt x="7" y="18"/>
                  <a:pt x="7" y="18"/>
                </a:cubicBezTo>
                <a:cubicBezTo>
                  <a:pt x="20" y="18"/>
                  <a:pt x="20" y="18"/>
                  <a:pt x="20" y="18"/>
                </a:cubicBezTo>
                <a:cubicBezTo>
                  <a:pt x="13" y="7"/>
                  <a:pt x="13" y="7"/>
                  <a:pt x="13" y="7"/>
                </a:cubicBezTo>
                <a:cubicBezTo>
                  <a:pt x="7" y="18"/>
                  <a:pt x="7" y="18"/>
                  <a:pt x="7" y="18"/>
                </a:cubicBezTo>
                <a:close/>
                <a:moveTo>
                  <a:pt x="55" y="7"/>
                </a:moveTo>
                <a:cubicBezTo>
                  <a:pt x="55" y="7"/>
                  <a:pt x="55" y="7"/>
                  <a:pt x="55" y="7"/>
                </a:cubicBezTo>
                <a:cubicBezTo>
                  <a:pt x="48" y="18"/>
                  <a:pt x="48" y="18"/>
                  <a:pt x="48" y="18"/>
                </a:cubicBezTo>
                <a:cubicBezTo>
                  <a:pt x="61" y="18"/>
                  <a:pt x="61" y="18"/>
                  <a:pt x="61" y="18"/>
                </a:cubicBezTo>
                <a:cubicBezTo>
                  <a:pt x="55" y="7"/>
                  <a:pt x="55" y="7"/>
                  <a:pt x="55" y="7"/>
                </a:cubicBezTo>
                <a:close/>
                <a:moveTo>
                  <a:pt x="60" y="21"/>
                </a:moveTo>
                <a:cubicBezTo>
                  <a:pt x="60" y="21"/>
                  <a:pt x="60" y="21"/>
                  <a:pt x="60" y="21"/>
                </a:cubicBezTo>
                <a:cubicBezTo>
                  <a:pt x="46" y="21"/>
                  <a:pt x="46" y="21"/>
                  <a:pt x="46" y="21"/>
                </a:cubicBezTo>
                <a:cubicBezTo>
                  <a:pt x="39" y="42"/>
                  <a:pt x="39" y="42"/>
                  <a:pt x="39" y="42"/>
                </a:cubicBezTo>
                <a:cubicBezTo>
                  <a:pt x="60" y="21"/>
                  <a:pt x="60" y="21"/>
                  <a:pt x="60" y="21"/>
                </a:cubicBezTo>
                <a:close/>
                <a:moveTo>
                  <a:pt x="29" y="42"/>
                </a:moveTo>
                <a:cubicBezTo>
                  <a:pt x="29" y="42"/>
                  <a:pt x="29" y="42"/>
                  <a:pt x="29" y="42"/>
                </a:cubicBezTo>
                <a:cubicBezTo>
                  <a:pt x="21" y="21"/>
                  <a:pt x="21" y="21"/>
                  <a:pt x="21" y="21"/>
                </a:cubicBezTo>
                <a:cubicBezTo>
                  <a:pt x="8" y="21"/>
                  <a:pt x="8" y="21"/>
                  <a:pt x="8" y="21"/>
                </a:cubicBezTo>
                <a:cubicBezTo>
                  <a:pt x="29" y="42"/>
                  <a:pt x="29" y="42"/>
                  <a:pt x="29" y="42"/>
                </a:cubicBezTo>
                <a:close/>
                <a:moveTo>
                  <a:pt x="52" y="5"/>
                </a:moveTo>
                <a:cubicBezTo>
                  <a:pt x="52" y="5"/>
                  <a:pt x="52" y="5"/>
                  <a:pt x="52" y="5"/>
                </a:cubicBezTo>
                <a:cubicBezTo>
                  <a:pt x="38" y="5"/>
                  <a:pt x="38" y="5"/>
                  <a:pt x="38" y="5"/>
                </a:cubicBezTo>
                <a:cubicBezTo>
                  <a:pt x="45" y="16"/>
                  <a:pt x="45" y="16"/>
                  <a:pt x="45" y="16"/>
                </a:cubicBezTo>
                <a:cubicBezTo>
                  <a:pt x="52" y="5"/>
                  <a:pt x="52" y="5"/>
                  <a:pt x="52" y="5"/>
                </a:cubicBezTo>
                <a:close/>
                <a:moveTo>
                  <a:pt x="30" y="5"/>
                </a:moveTo>
                <a:cubicBezTo>
                  <a:pt x="30" y="5"/>
                  <a:pt x="30" y="5"/>
                  <a:pt x="30" y="5"/>
                </a:cubicBezTo>
                <a:cubicBezTo>
                  <a:pt x="16" y="5"/>
                  <a:pt x="16" y="5"/>
                  <a:pt x="16" y="5"/>
                </a:cubicBezTo>
                <a:cubicBezTo>
                  <a:pt x="23" y="16"/>
                  <a:pt x="23" y="16"/>
                  <a:pt x="23" y="16"/>
                </a:cubicBezTo>
                <a:cubicBezTo>
                  <a:pt x="30" y="5"/>
                  <a:pt x="30" y="5"/>
                  <a:pt x="30" y="5"/>
                </a:cubicBezTo>
                <a:close/>
                <a:moveTo>
                  <a:pt x="25" y="18"/>
                </a:moveTo>
                <a:cubicBezTo>
                  <a:pt x="25" y="18"/>
                  <a:pt x="25" y="18"/>
                  <a:pt x="25" y="18"/>
                </a:cubicBezTo>
                <a:cubicBezTo>
                  <a:pt x="42" y="18"/>
                  <a:pt x="42" y="18"/>
                  <a:pt x="42" y="18"/>
                </a:cubicBezTo>
                <a:cubicBezTo>
                  <a:pt x="34" y="6"/>
                  <a:pt x="34" y="6"/>
                  <a:pt x="34" y="6"/>
                </a:cubicBezTo>
                <a:cubicBezTo>
                  <a:pt x="25" y="18"/>
                  <a:pt x="25" y="18"/>
                  <a:pt x="25" y="18"/>
                </a:cubicBezTo>
                <a:close/>
                <a:moveTo>
                  <a:pt x="43" y="21"/>
                </a:moveTo>
                <a:cubicBezTo>
                  <a:pt x="43" y="21"/>
                  <a:pt x="43" y="21"/>
                  <a:pt x="43" y="21"/>
                </a:cubicBezTo>
                <a:cubicBezTo>
                  <a:pt x="25" y="21"/>
                  <a:pt x="25" y="21"/>
                  <a:pt x="25" y="21"/>
                </a:cubicBezTo>
                <a:cubicBezTo>
                  <a:pt x="34" y="46"/>
                  <a:pt x="34" y="46"/>
                  <a:pt x="34" y="46"/>
                </a:cubicBezTo>
                <a:cubicBezTo>
                  <a:pt x="43" y="21"/>
                  <a:pt x="43" y="21"/>
                  <a:pt x="43"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897" name="Freeform 81"/>
          <p:cNvSpPr>
            <a:spLocks noEditPoints="1"/>
          </p:cNvSpPr>
          <p:nvPr/>
        </p:nvSpPr>
        <p:spPr bwMode="auto">
          <a:xfrm>
            <a:off x="2794000" y="3687763"/>
            <a:ext cx="192088" cy="198437"/>
          </a:xfrm>
          <a:custGeom>
            <a:avLst/>
            <a:gdLst>
              <a:gd name="T0" fmla="*/ 28 w 51"/>
              <a:gd name="T1" fmla="*/ 44 h 53"/>
              <a:gd name="T2" fmla="*/ 24 w 51"/>
              <a:gd name="T3" fmla="*/ 44 h 53"/>
              <a:gd name="T4" fmla="*/ 11 w 51"/>
              <a:gd name="T5" fmla="*/ 8 h 53"/>
              <a:gd name="T6" fmla="*/ 13 w 51"/>
              <a:gd name="T7" fmla="*/ 10 h 53"/>
              <a:gd name="T8" fmla="*/ 9 w 51"/>
              <a:gd name="T9" fmla="*/ 10 h 53"/>
              <a:gd name="T10" fmla="*/ 40 w 51"/>
              <a:gd name="T11" fmla="*/ 8 h 53"/>
              <a:gd name="T12" fmla="*/ 42 w 51"/>
              <a:gd name="T13" fmla="*/ 10 h 53"/>
              <a:gd name="T14" fmla="*/ 38 w 51"/>
              <a:gd name="T15" fmla="*/ 10 h 53"/>
              <a:gd name="T16" fmla="*/ 26 w 51"/>
              <a:gd name="T17" fmla="*/ 38 h 53"/>
              <a:gd name="T18" fmla="*/ 33 w 51"/>
              <a:gd name="T19" fmla="*/ 29 h 53"/>
              <a:gd name="T20" fmla="*/ 36 w 51"/>
              <a:gd name="T21" fmla="*/ 15 h 53"/>
              <a:gd name="T22" fmla="*/ 35 w 51"/>
              <a:gd name="T23" fmla="*/ 14 h 53"/>
              <a:gd name="T24" fmla="*/ 15 w 51"/>
              <a:gd name="T25" fmla="*/ 15 h 53"/>
              <a:gd name="T26" fmla="*/ 18 w 51"/>
              <a:gd name="T27" fmla="*/ 29 h 53"/>
              <a:gd name="T28" fmla="*/ 36 w 51"/>
              <a:gd name="T29" fmla="*/ 30 h 53"/>
              <a:gd name="T30" fmla="*/ 26 w 51"/>
              <a:gd name="T31" fmla="*/ 41 h 53"/>
              <a:gd name="T32" fmla="*/ 25 w 51"/>
              <a:gd name="T33" fmla="*/ 41 h 53"/>
              <a:gd name="T34" fmla="*/ 12 w 51"/>
              <a:gd name="T35" fmla="*/ 16 h 53"/>
              <a:gd name="T36" fmla="*/ 13 w 51"/>
              <a:gd name="T37" fmla="*/ 14 h 53"/>
              <a:gd name="T38" fmla="*/ 15 w 51"/>
              <a:gd name="T39" fmla="*/ 12 h 53"/>
              <a:gd name="T40" fmla="*/ 36 w 51"/>
              <a:gd name="T41" fmla="*/ 12 h 53"/>
              <a:gd name="T42" fmla="*/ 38 w 51"/>
              <a:gd name="T43" fmla="*/ 14 h 53"/>
              <a:gd name="T44" fmla="*/ 39 w 51"/>
              <a:gd name="T45" fmla="*/ 15 h 53"/>
              <a:gd name="T46" fmla="*/ 36 w 51"/>
              <a:gd name="T47" fmla="*/ 30 h 53"/>
              <a:gd name="T48" fmla="*/ 26 w 51"/>
              <a:gd name="T49" fmla="*/ 49 h 53"/>
              <a:gd name="T50" fmla="*/ 47 w 51"/>
              <a:gd name="T51" fmla="*/ 11 h 53"/>
              <a:gd name="T52" fmla="*/ 11 w 51"/>
              <a:gd name="T53" fmla="*/ 4 h 53"/>
              <a:gd name="T54" fmla="*/ 5 w 51"/>
              <a:gd name="T55" fmla="*/ 12 h 53"/>
              <a:gd name="T56" fmla="*/ 27 w 51"/>
              <a:gd name="T57" fmla="*/ 53 h 53"/>
              <a:gd name="T58" fmla="*/ 25 w 51"/>
              <a:gd name="T59" fmla="*/ 53 h 53"/>
              <a:gd name="T60" fmla="*/ 1 w 51"/>
              <a:gd name="T61" fmla="*/ 10 h 53"/>
              <a:gd name="T62" fmla="*/ 2 w 51"/>
              <a:gd name="T63" fmla="*/ 7 h 53"/>
              <a:gd name="T64" fmla="*/ 7 w 51"/>
              <a:gd name="T65" fmla="*/ 2 h 53"/>
              <a:gd name="T66" fmla="*/ 42 w 51"/>
              <a:gd name="T67" fmla="*/ 0 h 53"/>
              <a:gd name="T68" fmla="*/ 44 w 51"/>
              <a:gd name="T69" fmla="*/ 2 h 53"/>
              <a:gd name="T70" fmla="*/ 51 w 51"/>
              <a:gd name="T71" fmla="*/ 9 h 53"/>
              <a:gd name="T72" fmla="*/ 51 w 51"/>
              <a:gd name="T73" fmla="*/ 12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51" h="53">
                <a:moveTo>
                  <a:pt x="26" y="42"/>
                </a:moveTo>
                <a:cubicBezTo>
                  <a:pt x="27" y="42"/>
                  <a:pt x="28" y="42"/>
                  <a:pt x="28" y="44"/>
                </a:cubicBezTo>
                <a:cubicBezTo>
                  <a:pt x="28" y="45"/>
                  <a:pt x="27" y="46"/>
                  <a:pt x="26" y="46"/>
                </a:cubicBezTo>
                <a:cubicBezTo>
                  <a:pt x="25" y="46"/>
                  <a:pt x="24" y="45"/>
                  <a:pt x="24" y="44"/>
                </a:cubicBezTo>
                <a:cubicBezTo>
                  <a:pt x="24" y="42"/>
                  <a:pt x="25" y="42"/>
                  <a:pt x="26" y="42"/>
                </a:cubicBezTo>
                <a:close/>
                <a:moveTo>
                  <a:pt x="11" y="8"/>
                </a:moveTo>
                <a:cubicBezTo>
                  <a:pt x="11" y="8"/>
                  <a:pt x="11" y="8"/>
                  <a:pt x="11" y="8"/>
                </a:cubicBezTo>
                <a:cubicBezTo>
                  <a:pt x="12" y="8"/>
                  <a:pt x="13" y="9"/>
                  <a:pt x="13" y="10"/>
                </a:cubicBezTo>
                <a:cubicBezTo>
                  <a:pt x="13" y="11"/>
                  <a:pt x="12" y="12"/>
                  <a:pt x="11" y="12"/>
                </a:cubicBezTo>
                <a:cubicBezTo>
                  <a:pt x="10" y="12"/>
                  <a:pt x="9" y="11"/>
                  <a:pt x="9" y="10"/>
                </a:cubicBezTo>
                <a:cubicBezTo>
                  <a:pt x="9" y="9"/>
                  <a:pt x="10" y="8"/>
                  <a:pt x="11" y="8"/>
                </a:cubicBezTo>
                <a:close/>
                <a:moveTo>
                  <a:pt x="40" y="8"/>
                </a:moveTo>
                <a:cubicBezTo>
                  <a:pt x="40" y="8"/>
                  <a:pt x="40" y="8"/>
                  <a:pt x="40" y="8"/>
                </a:cubicBezTo>
                <a:cubicBezTo>
                  <a:pt x="41" y="8"/>
                  <a:pt x="42" y="9"/>
                  <a:pt x="42" y="10"/>
                </a:cubicBezTo>
                <a:cubicBezTo>
                  <a:pt x="42" y="11"/>
                  <a:pt x="41" y="12"/>
                  <a:pt x="40" y="12"/>
                </a:cubicBezTo>
                <a:cubicBezTo>
                  <a:pt x="39" y="12"/>
                  <a:pt x="38" y="11"/>
                  <a:pt x="38" y="10"/>
                </a:cubicBezTo>
                <a:cubicBezTo>
                  <a:pt x="38" y="9"/>
                  <a:pt x="39" y="8"/>
                  <a:pt x="40" y="8"/>
                </a:cubicBezTo>
                <a:close/>
                <a:moveTo>
                  <a:pt x="26" y="38"/>
                </a:moveTo>
                <a:cubicBezTo>
                  <a:pt x="26" y="38"/>
                  <a:pt x="26" y="38"/>
                  <a:pt x="26" y="38"/>
                </a:cubicBezTo>
                <a:cubicBezTo>
                  <a:pt x="29" y="36"/>
                  <a:pt x="31" y="32"/>
                  <a:pt x="33" y="29"/>
                </a:cubicBezTo>
                <a:cubicBezTo>
                  <a:pt x="35" y="25"/>
                  <a:pt x="37" y="21"/>
                  <a:pt x="37" y="16"/>
                </a:cubicBezTo>
                <a:cubicBezTo>
                  <a:pt x="37" y="16"/>
                  <a:pt x="37" y="16"/>
                  <a:pt x="36" y="15"/>
                </a:cubicBezTo>
                <a:cubicBezTo>
                  <a:pt x="36" y="15"/>
                  <a:pt x="36" y="15"/>
                  <a:pt x="36" y="15"/>
                </a:cubicBezTo>
                <a:cubicBezTo>
                  <a:pt x="36" y="15"/>
                  <a:pt x="35" y="14"/>
                  <a:pt x="35" y="14"/>
                </a:cubicBezTo>
                <a:cubicBezTo>
                  <a:pt x="16" y="14"/>
                  <a:pt x="16" y="14"/>
                  <a:pt x="16" y="14"/>
                </a:cubicBezTo>
                <a:cubicBezTo>
                  <a:pt x="16" y="14"/>
                  <a:pt x="16" y="15"/>
                  <a:pt x="15" y="15"/>
                </a:cubicBezTo>
                <a:cubicBezTo>
                  <a:pt x="15" y="16"/>
                  <a:pt x="14" y="16"/>
                  <a:pt x="14" y="16"/>
                </a:cubicBezTo>
                <a:cubicBezTo>
                  <a:pt x="15" y="21"/>
                  <a:pt x="16" y="25"/>
                  <a:pt x="18" y="29"/>
                </a:cubicBezTo>
                <a:cubicBezTo>
                  <a:pt x="20" y="32"/>
                  <a:pt x="23" y="36"/>
                  <a:pt x="26" y="38"/>
                </a:cubicBezTo>
                <a:close/>
                <a:moveTo>
                  <a:pt x="36" y="30"/>
                </a:moveTo>
                <a:cubicBezTo>
                  <a:pt x="36" y="30"/>
                  <a:pt x="36" y="30"/>
                  <a:pt x="36" y="30"/>
                </a:cubicBezTo>
                <a:cubicBezTo>
                  <a:pt x="33" y="34"/>
                  <a:pt x="30" y="38"/>
                  <a:pt x="26" y="41"/>
                </a:cubicBezTo>
                <a:cubicBezTo>
                  <a:pt x="26" y="41"/>
                  <a:pt x="26" y="41"/>
                  <a:pt x="26" y="41"/>
                </a:cubicBezTo>
                <a:cubicBezTo>
                  <a:pt x="26" y="41"/>
                  <a:pt x="25" y="41"/>
                  <a:pt x="25" y="41"/>
                </a:cubicBezTo>
                <a:cubicBezTo>
                  <a:pt x="21" y="38"/>
                  <a:pt x="18" y="34"/>
                  <a:pt x="16" y="30"/>
                </a:cubicBezTo>
                <a:cubicBezTo>
                  <a:pt x="14" y="26"/>
                  <a:pt x="12" y="21"/>
                  <a:pt x="12" y="16"/>
                </a:cubicBezTo>
                <a:cubicBezTo>
                  <a:pt x="12" y="16"/>
                  <a:pt x="12" y="15"/>
                  <a:pt x="12" y="15"/>
                </a:cubicBezTo>
                <a:cubicBezTo>
                  <a:pt x="13" y="14"/>
                  <a:pt x="13" y="14"/>
                  <a:pt x="13" y="14"/>
                </a:cubicBezTo>
                <a:cubicBezTo>
                  <a:pt x="13" y="14"/>
                  <a:pt x="13" y="14"/>
                  <a:pt x="13" y="14"/>
                </a:cubicBezTo>
                <a:cubicBezTo>
                  <a:pt x="14" y="13"/>
                  <a:pt x="14" y="13"/>
                  <a:pt x="15" y="12"/>
                </a:cubicBezTo>
                <a:cubicBezTo>
                  <a:pt x="15" y="12"/>
                  <a:pt x="15" y="12"/>
                  <a:pt x="16" y="12"/>
                </a:cubicBezTo>
                <a:cubicBezTo>
                  <a:pt x="36" y="12"/>
                  <a:pt x="36" y="12"/>
                  <a:pt x="36" y="12"/>
                </a:cubicBezTo>
                <a:cubicBezTo>
                  <a:pt x="36" y="12"/>
                  <a:pt x="36" y="12"/>
                  <a:pt x="37" y="12"/>
                </a:cubicBezTo>
                <a:cubicBezTo>
                  <a:pt x="37" y="13"/>
                  <a:pt x="38" y="13"/>
                  <a:pt x="38" y="14"/>
                </a:cubicBezTo>
                <a:cubicBezTo>
                  <a:pt x="38" y="14"/>
                  <a:pt x="38" y="14"/>
                  <a:pt x="38" y="14"/>
                </a:cubicBezTo>
                <a:cubicBezTo>
                  <a:pt x="38" y="14"/>
                  <a:pt x="39" y="14"/>
                  <a:pt x="39" y="15"/>
                </a:cubicBezTo>
                <a:cubicBezTo>
                  <a:pt x="40" y="15"/>
                  <a:pt x="40" y="16"/>
                  <a:pt x="40" y="16"/>
                </a:cubicBezTo>
                <a:cubicBezTo>
                  <a:pt x="39" y="21"/>
                  <a:pt x="38" y="26"/>
                  <a:pt x="36" y="30"/>
                </a:cubicBezTo>
                <a:close/>
                <a:moveTo>
                  <a:pt x="26" y="49"/>
                </a:moveTo>
                <a:cubicBezTo>
                  <a:pt x="26" y="49"/>
                  <a:pt x="26" y="49"/>
                  <a:pt x="26" y="49"/>
                </a:cubicBezTo>
                <a:cubicBezTo>
                  <a:pt x="39" y="42"/>
                  <a:pt x="47" y="27"/>
                  <a:pt x="47" y="12"/>
                </a:cubicBezTo>
                <a:cubicBezTo>
                  <a:pt x="47" y="11"/>
                  <a:pt x="47" y="11"/>
                  <a:pt x="47" y="11"/>
                </a:cubicBezTo>
                <a:cubicBezTo>
                  <a:pt x="44" y="10"/>
                  <a:pt x="41" y="7"/>
                  <a:pt x="41" y="4"/>
                </a:cubicBezTo>
                <a:cubicBezTo>
                  <a:pt x="11" y="4"/>
                  <a:pt x="11" y="4"/>
                  <a:pt x="11" y="4"/>
                </a:cubicBezTo>
                <a:cubicBezTo>
                  <a:pt x="10" y="7"/>
                  <a:pt x="8" y="10"/>
                  <a:pt x="5" y="11"/>
                </a:cubicBezTo>
                <a:cubicBezTo>
                  <a:pt x="5" y="12"/>
                  <a:pt x="5" y="12"/>
                  <a:pt x="5" y="12"/>
                </a:cubicBezTo>
                <a:cubicBezTo>
                  <a:pt x="5" y="27"/>
                  <a:pt x="12" y="42"/>
                  <a:pt x="26" y="49"/>
                </a:cubicBezTo>
                <a:close/>
                <a:moveTo>
                  <a:pt x="27" y="53"/>
                </a:moveTo>
                <a:cubicBezTo>
                  <a:pt x="27" y="53"/>
                  <a:pt x="27" y="53"/>
                  <a:pt x="27" y="53"/>
                </a:cubicBezTo>
                <a:cubicBezTo>
                  <a:pt x="26" y="53"/>
                  <a:pt x="25" y="53"/>
                  <a:pt x="25" y="53"/>
                </a:cubicBezTo>
                <a:cubicBezTo>
                  <a:pt x="10" y="45"/>
                  <a:pt x="0" y="29"/>
                  <a:pt x="0" y="12"/>
                </a:cubicBezTo>
                <a:cubicBezTo>
                  <a:pt x="0" y="12"/>
                  <a:pt x="1" y="11"/>
                  <a:pt x="1" y="10"/>
                </a:cubicBezTo>
                <a:cubicBezTo>
                  <a:pt x="1" y="10"/>
                  <a:pt x="1" y="9"/>
                  <a:pt x="1" y="9"/>
                </a:cubicBezTo>
                <a:cubicBezTo>
                  <a:pt x="1" y="8"/>
                  <a:pt x="1" y="7"/>
                  <a:pt x="2" y="7"/>
                </a:cubicBezTo>
                <a:cubicBezTo>
                  <a:pt x="5" y="7"/>
                  <a:pt x="7" y="4"/>
                  <a:pt x="7" y="2"/>
                </a:cubicBezTo>
                <a:cubicBezTo>
                  <a:pt x="7" y="2"/>
                  <a:pt x="7" y="2"/>
                  <a:pt x="7" y="2"/>
                </a:cubicBezTo>
                <a:cubicBezTo>
                  <a:pt x="7" y="1"/>
                  <a:pt x="8" y="0"/>
                  <a:pt x="9" y="0"/>
                </a:cubicBezTo>
                <a:cubicBezTo>
                  <a:pt x="42" y="0"/>
                  <a:pt x="42" y="0"/>
                  <a:pt x="42" y="0"/>
                </a:cubicBezTo>
                <a:cubicBezTo>
                  <a:pt x="42" y="0"/>
                  <a:pt x="42" y="0"/>
                  <a:pt x="42" y="0"/>
                </a:cubicBezTo>
                <a:cubicBezTo>
                  <a:pt x="44" y="0"/>
                  <a:pt x="44" y="1"/>
                  <a:pt x="44" y="2"/>
                </a:cubicBezTo>
                <a:cubicBezTo>
                  <a:pt x="44" y="4"/>
                  <a:pt x="46" y="7"/>
                  <a:pt x="49" y="7"/>
                </a:cubicBezTo>
                <a:cubicBezTo>
                  <a:pt x="50" y="7"/>
                  <a:pt x="51" y="8"/>
                  <a:pt x="51" y="9"/>
                </a:cubicBezTo>
                <a:cubicBezTo>
                  <a:pt x="51" y="9"/>
                  <a:pt x="51" y="10"/>
                  <a:pt x="51" y="10"/>
                </a:cubicBezTo>
                <a:cubicBezTo>
                  <a:pt x="51" y="11"/>
                  <a:pt x="51" y="12"/>
                  <a:pt x="51" y="12"/>
                </a:cubicBezTo>
                <a:cubicBezTo>
                  <a:pt x="51" y="29"/>
                  <a:pt x="42" y="45"/>
                  <a:pt x="27" y="5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4900" name="Rectangle 84"/>
          <p:cNvSpPr>
            <a:spLocks noChangeArrowheads="1"/>
          </p:cNvSpPr>
          <p:nvPr/>
        </p:nvSpPr>
        <p:spPr bwMode="auto">
          <a:xfrm>
            <a:off x="180591" y="2461507"/>
            <a:ext cx="2542134"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20000"/>
              </a:lnSpc>
              <a:buFont typeface="Arial" charset="0"/>
              <a:buNone/>
            </a:pPr>
            <a:r>
              <a:rPr lang="zh-CN" altLang="en-US" sz="1000" b="1" dirty="0" smtClean="0">
                <a:solidFill>
                  <a:srgbClr val="EF6541"/>
                </a:solidFill>
              </a:rPr>
              <a:t>高新科技板块之高端</a:t>
            </a:r>
            <a:r>
              <a:rPr lang="zh-CN" altLang="en-US" sz="1000" b="1" dirty="0" smtClean="0">
                <a:solidFill>
                  <a:srgbClr val="EF6541"/>
                </a:solidFill>
              </a:rPr>
              <a:t>装备</a:t>
            </a:r>
            <a:r>
              <a:rPr lang="zh-CN" altLang="en-US" sz="1000" b="1" dirty="0" smtClean="0">
                <a:solidFill>
                  <a:srgbClr val="EF6541"/>
                </a:solidFill>
              </a:rPr>
              <a:t>制造</a:t>
            </a:r>
            <a:endParaRPr lang="en-US" altLang="zh-CN" sz="1000" b="1" dirty="0" smtClean="0">
              <a:solidFill>
                <a:srgbClr val="EF6541"/>
              </a:solidFill>
            </a:endParaRPr>
          </a:p>
          <a:p>
            <a:pPr algn="r">
              <a:lnSpc>
                <a:spcPct val="120000"/>
              </a:lnSpc>
              <a:buFont typeface="Arial" charset="0"/>
              <a:buNone/>
            </a:pPr>
            <a:r>
              <a:rPr lang="zh-CN" altLang="en-US" sz="800" dirty="0" smtClean="0">
                <a:solidFill>
                  <a:schemeClr val="bg1"/>
                </a:solidFill>
              </a:rPr>
              <a:t>地质勘测、气象探测、通信中继、农药喷洒等民用无人机</a:t>
            </a:r>
            <a:endParaRPr lang="en-US" altLang="zh-CN" sz="800" dirty="0" smtClean="0">
              <a:solidFill>
                <a:schemeClr val="bg1"/>
              </a:solidFill>
            </a:endParaRPr>
          </a:p>
          <a:p>
            <a:pPr algn="r">
              <a:lnSpc>
                <a:spcPct val="120000"/>
              </a:lnSpc>
              <a:buFont typeface="Arial" charset="0"/>
              <a:buNone/>
            </a:pPr>
            <a:r>
              <a:rPr lang="zh-CN" altLang="en-US" sz="800" dirty="0" smtClean="0">
                <a:solidFill>
                  <a:schemeClr val="bg1"/>
                </a:solidFill>
              </a:rPr>
              <a:t>侦查、情报收集、跟踪、通讯等军用产品</a:t>
            </a:r>
            <a:endParaRPr lang="en-US" altLang="zh-CN" sz="800" dirty="0" smtClean="0">
              <a:solidFill>
                <a:schemeClr val="bg1"/>
              </a:solidFill>
            </a:endParaRPr>
          </a:p>
        </p:txBody>
      </p:sp>
      <p:sp>
        <p:nvSpPr>
          <p:cNvPr id="34901" name="Rectangle 85"/>
          <p:cNvSpPr>
            <a:spLocks noChangeArrowheads="1"/>
          </p:cNvSpPr>
          <p:nvPr/>
        </p:nvSpPr>
        <p:spPr bwMode="auto">
          <a:xfrm>
            <a:off x="6262128" y="3297238"/>
            <a:ext cx="2198304" cy="33239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000" b="1" smtClean="0">
                <a:solidFill>
                  <a:srgbClr val="EF6541"/>
                </a:solidFill>
              </a:rPr>
              <a:t>有色金属全产业链</a:t>
            </a:r>
            <a:r>
              <a:rPr lang="zh-CN" altLang="en-US" sz="1000" b="1" dirty="0" smtClean="0">
                <a:solidFill>
                  <a:srgbClr val="EF6541"/>
                </a:solidFill>
              </a:rPr>
              <a:t>之金属</a:t>
            </a:r>
            <a:r>
              <a:rPr lang="zh-CN" altLang="en-US" sz="1000" b="1" dirty="0" smtClean="0">
                <a:solidFill>
                  <a:srgbClr val="EF6541"/>
                </a:solidFill>
              </a:rPr>
              <a:t>新材料</a:t>
            </a:r>
            <a:r>
              <a:rPr lang="zh-CN" altLang="en-US" sz="1000" b="1" dirty="0" smtClean="0">
                <a:solidFill>
                  <a:srgbClr val="EF6541"/>
                </a:solidFill>
              </a:rPr>
              <a:t>产业</a:t>
            </a:r>
            <a:endParaRPr lang="en-US" altLang="zh-CN" sz="1000" b="1" dirty="0" smtClean="0">
              <a:solidFill>
                <a:srgbClr val="EF6541"/>
              </a:solidFill>
            </a:endParaRPr>
          </a:p>
          <a:p>
            <a:pPr>
              <a:lnSpc>
                <a:spcPct val="120000"/>
              </a:lnSpc>
              <a:buFont typeface="Arial" charset="0"/>
              <a:buNone/>
            </a:pPr>
            <a:r>
              <a:rPr lang="zh-CN" altLang="en-US" sz="800" dirty="0" smtClean="0">
                <a:solidFill>
                  <a:schemeClr val="bg1"/>
                </a:solidFill>
              </a:rPr>
              <a:t>矿产业</a:t>
            </a:r>
            <a:r>
              <a:rPr lang="zh-CN" altLang="en-US" sz="800" dirty="0" smtClean="0">
                <a:solidFill>
                  <a:schemeClr val="bg1"/>
                </a:solidFill>
              </a:rPr>
              <a:t>、铜加工、铜精深加工和铜贸易</a:t>
            </a:r>
            <a:endParaRPr lang="zh-CN" altLang="en-US" sz="800" dirty="0">
              <a:solidFill>
                <a:schemeClr val="bg1"/>
              </a:solidFill>
            </a:endParaRPr>
          </a:p>
        </p:txBody>
      </p:sp>
      <p:sp>
        <p:nvSpPr>
          <p:cNvPr id="50" name="Freeform 114"/>
          <p:cNvSpPr>
            <a:spLocks noEditPoints="1"/>
          </p:cNvSpPr>
          <p:nvPr/>
        </p:nvSpPr>
        <p:spPr bwMode="auto">
          <a:xfrm>
            <a:off x="5913041" y="3870325"/>
            <a:ext cx="242094" cy="270329"/>
          </a:xfrm>
          <a:custGeom>
            <a:avLst/>
            <a:gdLst>
              <a:gd name="T0" fmla="*/ 31 w 42"/>
              <a:gd name="T1" fmla="*/ 47 h 52"/>
              <a:gd name="T2" fmla="*/ 32 w 42"/>
              <a:gd name="T3" fmla="*/ 47 h 52"/>
              <a:gd name="T4" fmla="*/ 37 w 42"/>
              <a:gd name="T5" fmla="*/ 40 h 52"/>
              <a:gd name="T6" fmla="*/ 35 w 42"/>
              <a:gd name="T7" fmla="*/ 27 h 52"/>
              <a:gd name="T8" fmla="*/ 31 w 42"/>
              <a:gd name="T9" fmla="*/ 15 h 52"/>
              <a:gd name="T10" fmla="*/ 29 w 42"/>
              <a:gd name="T11" fmla="*/ 23 h 52"/>
              <a:gd name="T12" fmla="*/ 24 w 42"/>
              <a:gd name="T13" fmla="*/ 28 h 52"/>
              <a:gd name="T14" fmla="*/ 21 w 42"/>
              <a:gd name="T15" fmla="*/ 28 h 52"/>
              <a:gd name="T16" fmla="*/ 18 w 42"/>
              <a:gd name="T17" fmla="*/ 27 h 52"/>
              <a:gd name="T18" fmla="*/ 16 w 42"/>
              <a:gd name="T19" fmla="*/ 19 h 52"/>
              <a:gd name="T20" fmla="*/ 14 w 42"/>
              <a:gd name="T21" fmla="*/ 7 h 52"/>
              <a:gd name="T22" fmla="*/ 9 w 42"/>
              <a:gd name="T23" fmla="*/ 25 h 52"/>
              <a:gd name="T24" fmla="*/ 6 w 42"/>
              <a:gd name="T25" fmla="*/ 33 h 52"/>
              <a:gd name="T26" fmla="*/ 10 w 42"/>
              <a:gd name="T27" fmla="*/ 47 h 52"/>
              <a:gd name="T28" fmla="*/ 11 w 42"/>
              <a:gd name="T29" fmla="*/ 47 h 52"/>
              <a:gd name="T30" fmla="*/ 12 w 42"/>
              <a:gd name="T31" fmla="*/ 40 h 52"/>
              <a:gd name="T32" fmla="*/ 16 w 42"/>
              <a:gd name="T33" fmla="*/ 35 h 52"/>
              <a:gd name="T34" fmla="*/ 21 w 42"/>
              <a:gd name="T35" fmla="*/ 33 h 52"/>
              <a:gd name="T36" fmla="*/ 23 w 42"/>
              <a:gd name="T37" fmla="*/ 35 h 52"/>
              <a:gd name="T38" fmla="*/ 22 w 42"/>
              <a:gd name="T39" fmla="*/ 37 h 52"/>
              <a:gd name="T40" fmla="*/ 21 w 42"/>
              <a:gd name="T41" fmla="*/ 37 h 52"/>
              <a:gd name="T42" fmla="*/ 21 w 42"/>
              <a:gd name="T43" fmla="*/ 39 h 52"/>
              <a:gd name="T44" fmla="*/ 25 w 42"/>
              <a:gd name="T45" fmla="*/ 42 h 52"/>
              <a:gd name="T46" fmla="*/ 31 w 42"/>
              <a:gd name="T47" fmla="*/ 47 h 52"/>
              <a:gd name="T48" fmla="*/ 34 w 42"/>
              <a:gd name="T49" fmla="*/ 50 h 52"/>
              <a:gd name="T50" fmla="*/ 34 w 42"/>
              <a:gd name="T51" fmla="*/ 50 h 52"/>
              <a:gd name="T52" fmla="*/ 29 w 42"/>
              <a:gd name="T53" fmla="*/ 52 h 52"/>
              <a:gd name="T54" fmla="*/ 28 w 42"/>
              <a:gd name="T55" fmla="*/ 52 h 52"/>
              <a:gd name="T56" fmla="*/ 27 w 42"/>
              <a:gd name="T57" fmla="*/ 50 h 52"/>
              <a:gd name="T58" fmla="*/ 24 w 42"/>
              <a:gd name="T59" fmla="*/ 46 h 52"/>
              <a:gd name="T60" fmla="*/ 17 w 42"/>
              <a:gd name="T61" fmla="*/ 40 h 52"/>
              <a:gd name="T62" fmla="*/ 17 w 42"/>
              <a:gd name="T63" fmla="*/ 39 h 52"/>
              <a:gd name="T64" fmla="*/ 16 w 42"/>
              <a:gd name="T65" fmla="*/ 41 h 52"/>
              <a:gd name="T66" fmla="*/ 16 w 42"/>
              <a:gd name="T67" fmla="*/ 49 h 52"/>
              <a:gd name="T68" fmla="*/ 16 w 42"/>
              <a:gd name="T69" fmla="*/ 51 h 52"/>
              <a:gd name="T70" fmla="*/ 14 w 42"/>
              <a:gd name="T71" fmla="*/ 52 h 52"/>
              <a:gd name="T72" fmla="*/ 8 w 42"/>
              <a:gd name="T73" fmla="*/ 50 h 52"/>
              <a:gd name="T74" fmla="*/ 2 w 42"/>
              <a:gd name="T75" fmla="*/ 32 h 52"/>
              <a:gd name="T76" fmla="*/ 5 w 42"/>
              <a:gd name="T77" fmla="*/ 23 h 52"/>
              <a:gd name="T78" fmla="*/ 9 w 42"/>
              <a:gd name="T79" fmla="*/ 3 h 52"/>
              <a:gd name="T80" fmla="*/ 9 w 42"/>
              <a:gd name="T81" fmla="*/ 3 h 52"/>
              <a:gd name="T82" fmla="*/ 9 w 42"/>
              <a:gd name="T83" fmla="*/ 1 h 52"/>
              <a:gd name="T84" fmla="*/ 12 w 42"/>
              <a:gd name="T85" fmla="*/ 1 h 52"/>
              <a:gd name="T86" fmla="*/ 20 w 42"/>
              <a:gd name="T87" fmla="*/ 20 h 52"/>
              <a:gd name="T88" fmla="*/ 20 w 42"/>
              <a:gd name="T89" fmla="*/ 24 h 52"/>
              <a:gd name="T90" fmla="*/ 22 w 42"/>
              <a:gd name="T91" fmla="*/ 24 h 52"/>
              <a:gd name="T92" fmla="*/ 23 w 42"/>
              <a:gd name="T93" fmla="*/ 24 h 52"/>
              <a:gd name="T94" fmla="*/ 25 w 42"/>
              <a:gd name="T95" fmla="*/ 22 h 52"/>
              <a:gd name="T96" fmla="*/ 33 w 42"/>
              <a:gd name="T97" fmla="*/ 9 h 52"/>
              <a:gd name="T98" fmla="*/ 34 w 42"/>
              <a:gd name="T99" fmla="*/ 8 h 52"/>
              <a:gd name="T100" fmla="*/ 35 w 42"/>
              <a:gd name="T101" fmla="*/ 11 h 52"/>
              <a:gd name="T102" fmla="*/ 38 w 42"/>
              <a:gd name="T103" fmla="*/ 25 h 52"/>
              <a:gd name="T104" fmla="*/ 41 w 42"/>
              <a:gd name="T105" fmla="*/ 41 h 52"/>
              <a:gd name="T106" fmla="*/ 34 w 42"/>
              <a:gd name="T10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52">
                <a:moveTo>
                  <a:pt x="31" y="47"/>
                </a:moveTo>
                <a:cubicBezTo>
                  <a:pt x="31" y="47"/>
                  <a:pt x="32" y="47"/>
                  <a:pt x="32" y="47"/>
                </a:cubicBezTo>
                <a:cubicBezTo>
                  <a:pt x="35" y="45"/>
                  <a:pt x="36" y="43"/>
                  <a:pt x="37" y="40"/>
                </a:cubicBezTo>
                <a:cubicBezTo>
                  <a:pt x="38" y="35"/>
                  <a:pt x="37" y="30"/>
                  <a:pt x="35" y="27"/>
                </a:cubicBezTo>
                <a:cubicBezTo>
                  <a:pt x="32" y="23"/>
                  <a:pt x="31" y="19"/>
                  <a:pt x="31" y="15"/>
                </a:cubicBezTo>
                <a:cubicBezTo>
                  <a:pt x="29" y="17"/>
                  <a:pt x="29" y="20"/>
                  <a:pt x="29" y="23"/>
                </a:cubicBezTo>
                <a:cubicBezTo>
                  <a:pt x="28" y="26"/>
                  <a:pt x="26" y="28"/>
                  <a:pt x="24" y="28"/>
                </a:cubicBezTo>
                <a:cubicBezTo>
                  <a:pt x="23" y="28"/>
                  <a:pt x="22" y="28"/>
                  <a:pt x="21" y="28"/>
                </a:cubicBezTo>
                <a:cubicBezTo>
                  <a:pt x="20" y="28"/>
                  <a:pt x="19" y="27"/>
                  <a:pt x="18" y="27"/>
                </a:cubicBezTo>
                <a:cubicBezTo>
                  <a:pt x="16" y="25"/>
                  <a:pt x="15" y="22"/>
                  <a:pt x="16" y="19"/>
                </a:cubicBezTo>
                <a:cubicBezTo>
                  <a:pt x="17" y="15"/>
                  <a:pt x="17" y="11"/>
                  <a:pt x="14" y="7"/>
                </a:cubicBezTo>
                <a:cubicBezTo>
                  <a:pt x="14" y="14"/>
                  <a:pt x="12" y="20"/>
                  <a:pt x="9" y="25"/>
                </a:cubicBezTo>
                <a:cubicBezTo>
                  <a:pt x="7" y="28"/>
                  <a:pt x="6" y="30"/>
                  <a:pt x="6" y="33"/>
                </a:cubicBezTo>
                <a:cubicBezTo>
                  <a:pt x="5" y="38"/>
                  <a:pt x="6" y="44"/>
                  <a:pt x="10" y="47"/>
                </a:cubicBezTo>
                <a:cubicBezTo>
                  <a:pt x="10" y="47"/>
                  <a:pt x="11" y="47"/>
                  <a:pt x="11" y="47"/>
                </a:cubicBezTo>
                <a:cubicBezTo>
                  <a:pt x="11" y="45"/>
                  <a:pt x="11" y="42"/>
                  <a:pt x="12" y="40"/>
                </a:cubicBezTo>
                <a:cubicBezTo>
                  <a:pt x="13" y="38"/>
                  <a:pt x="14" y="36"/>
                  <a:pt x="16" y="35"/>
                </a:cubicBezTo>
                <a:cubicBezTo>
                  <a:pt x="17" y="34"/>
                  <a:pt x="19" y="33"/>
                  <a:pt x="21" y="33"/>
                </a:cubicBezTo>
                <a:cubicBezTo>
                  <a:pt x="22" y="33"/>
                  <a:pt x="23" y="34"/>
                  <a:pt x="23" y="35"/>
                </a:cubicBezTo>
                <a:cubicBezTo>
                  <a:pt x="23" y="36"/>
                  <a:pt x="22" y="36"/>
                  <a:pt x="22" y="37"/>
                </a:cubicBezTo>
                <a:cubicBezTo>
                  <a:pt x="22" y="37"/>
                  <a:pt x="21" y="37"/>
                  <a:pt x="21" y="37"/>
                </a:cubicBezTo>
                <a:cubicBezTo>
                  <a:pt x="21" y="38"/>
                  <a:pt x="21" y="39"/>
                  <a:pt x="21" y="39"/>
                </a:cubicBezTo>
                <a:cubicBezTo>
                  <a:pt x="21" y="42"/>
                  <a:pt x="23" y="42"/>
                  <a:pt x="25" y="42"/>
                </a:cubicBezTo>
                <a:cubicBezTo>
                  <a:pt x="28" y="43"/>
                  <a:pt x="31" y="44"/>
                  <a:pt x="31" y="47"/>
                </a:cubicBezTo>
                <a:close/>
                <a:moveTo>
                  <a:pt x="34" y="50"/>
                </a:moveTo>
                <a:cubicBezTo>
                  <a:pt x="34" y="50"/>
                  <a:pt x="34" y="50"/>
                  <a:pt x="34" y="50"/>
                </a:cubicBezTo>
                <a:cubicBezTo>
                  <a:pt x="33" y="51"/>
                  <a:pt x="31" y="51"/>
                  <a:pt x="29" y="52"/>
                </a:cubicBezTo>
                <a:cubicBezTo>
                  <a:pt x="29" y="52"/>
                  <a:pt x="29" y="52"/>
                  <a:pt x="28" y="52"/>
                </a:cubicBezTo>
                <a:cubicBezTo>
                  <a:pt x="27" y="52"/>
                  <a:pt x="27" y="51"/>
                  <a:pt x="27" y="50"/>
                </a:cubicBezTo>
                <a:cubicBezTo>
                  <a:pt x="27" y="47"/>
                  <a:pt x="26" y="47"/>
                  <a:pt x="24" y="46"/>
                </a:cubicBezTo>
                <a:cubicBezTo>
                  <a:pt x="20" y="46"/>
                  <a:pt x="17" y="44"/>
                  <a:pt x="17" y="40"/>
                </a:cubicBezTo>
                <a:cubicBezTo>
                  <a:pt x="17" y="40"/>
                  <a:pt x="17" y="39"/>
                  <a:pt x="17" y="39"/>
                </a:cubicBezTo>
                <a:cubicBezTo>
                  <a:pt x="16" y="40"/>
                  <a:pt x="16" y="41"/>
                  <a:pt x="16" y="41"/>
                </a:cubicBezTo>
                <a:cubicBezTo>
                  <a:pt x="15" y="44"/>
                  <a:pt x="14" y="47"/>
                  <a:pt x="16" y="49"/>
                </a:cubicBezTo>
                <a:cubicBezTo>
                  <a:pt x="16" y="49"/>
                  <a:pt x="16" y="50"/>
                  <a:pt x="16" y="51"/>
                </a:cubicBezTo>
                <a:cubicBezTo>
                  <a:pt x="16" y="52"/>
                  <a:pt x="15" y="52"/>
                  <a:pt x="14" y="52"/>
                </a:cubicBezTo>
                <a:cubicBezTo>
                  <a:pt x="12" y="52"/>
                  <a:pt x="10" y="51"/>
                  <a:pt x="8" y="50"/>
                </a:cubicBezTo>
                <a:cubicBezTo>
                  <a:pt x="2" y="46"/>
                  <a:pt x="0" y="39"/>
                  <a:pt x="2" y="32"/>
                </a:cubicBezTo>
                <a:cubicBezTo>
                  <a:pt x="2" y="29"/>
                  <a:pt x="4" y="26"/>
                  <a:pt x="5" y="23"/>
                </a:cubicBezTo>
                <a:cubicBezTo>
                  <a:pt x="10" y="16"/>
                  <a:pt x="11" y="11"/>
                  <a:pt x="9" y="3"/>
                </a:cubicBezTo>
                <a:cubicBezTo>
                  <a:pt x="9" y="3"/>
                  <a:pt x="9" y="3"/>
                  <a:pt x="9" y="3"/>
                </a:cubicBezTo>
                <a:cubicBezTo>
                  <a:pt x="9" y="2"/>
                  <a:pt x="9" y="2"/>
                  <a:pt x="9" y="1"/>
                </a:cubicBezTo>
                <a:cubicBezTo>
                  <a:pt x="10" y="0"/>
                  <a:pt x="11" y="0"/>
                  <a:pt x="12" y="1"/>
                </a:cubicBezTo>
                <a:cubicBezTo>
                  <a:pt x="19" y="6"/>
                  <a:pt x="22" y="12"/>
                  <a:pt x="20" y="20"/>
                </a:cubicBezTo>
                <a:cubicBezTo>
                  <a:pt x="19" y="22"/>
                  <a:pt x="20" y="23"/>
                  <a:pt x="20" y="24"/>
                </a:cubicBezTo>
                <a:cubicBezTo>
                  <a:pt x="21" y="24"/>
                  <a:pt x="21" y="24"/>
                  <a:pt x="22" y="24"/>
                </a:cubicBezTo>
                <a:cubicBezTo>
                  <a:pt x="22" y="24"/>
                  <a:pt x="23" y="24"/>
                  <a:pt x="23" y="24"/>
                </a:cubicBezTo>
                <a:cubicBezTo>
                  <a:pt x="24" y="24"/>
                  <a:pt x="25" y="24"/>
                  <a:pt x="25" y="22"/>
                </a:cubicBezTo>
                <a:cubicBezTo>
                  <a:pt x="26" y="16"/>
                  <a:pt x="27" y="12"/>
                  <a:pt x="33" y="9"/>
                </a:cubicBezTo>
                <a:cubicBezTo>
                  <a:pt x="33" y="8"/>
                  <a:pt x="33" y="8"/>
                  <a:pt x="34" y="8"/>
                </a:cubicBezTo>
                <a:cubicBezTo>
                  <a:pt x="35" y="9"/>
                  <a:pt x="36" y="10"/>
                  <a:pt x="35" y="11"/>
                </a:cubicBezTo>
                <a:cubicBezTo>
                  <a:pt x="35" y="15"/>
                  <a:pt x="35" y="20"/>
                  <a:pt x="38" y="25"/>
                </a:cubicBezTo>
                <a:cubicBezTo>
                  <a:pt x="41" y="29"/>
                  <a:pt x="42" y="35"/>
                  <a:pt x="41" y="41"/>
                </a:cubicBezTo>
                <a:cubicBezTo>
                  <a:pt x="40" y="45"/>
                  <a:pt x="37" y="48"/>
                  <a:pt x="34" y="50"/>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1" name="Rectangle 85"/>
          <p:cNvSpPr>
            <a:spLocks noChangeArrowheads="1"/>
          </p:cNvSpPr>
          <p:nvPr/>
        </p:nvSpPr>
        <p:spPr bwMode="auto">
          <a:xfrm>
            <a:off x="1147275" y="4320572"/>
            <a:ext cx="1990725"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buFont typeface="Arial" charset="0"/>
              <a:buNone/>
            </a:pPr>
            <a:r>
              <a:rPr lang="zh-CN" altLang="en-US" sz="1000" b="1" dirty="0" smtClean="0">
                <a:solidFill>
                  <a:srgbClr val="EF6541"/>
                </a:solidFill>
              </a:rPr>
              <a:t>高新科技板块之非金属</a:t>
            </a:r>
            <a:r>
              <a:rPr lang="zh-CN" altLang="en-US" sz="1000" b="1" dirty="0" smtClean="0">
                <a:solidFill>
                  <a:srgbClr val="EF6541"/>
                </a:solidFill>
              </a:rPr>
              <a:t>新材料</a:t>
            </a:r>
            <a:r>
              <a:rPr lang="zh-CN" altLang="en-US" sz="1000" b="1" dirty="0" smtClean="0">
                <a:solidFill>
                  <a:srgbClr val="EF6541"/>
                </a:solidFill>
              </a:rPr>
              <a:t>产业</a:t>
            </a:r>
            <a:endParaRPr lang="en-US" altLang="zh-CN" sz="1000" b="1" dirty="0" smtClean="0">
              <a:solidFill>
                <a:srgbClr val="EF6541"/>
              </a:solidFill>
            </a:endParaRPr>
          </a:p>
          <a:p>
            <a:pPr algn="r">
              <a:lnSpc>
                <a:spcPct val="120000"/>
              </a:lnSpc>
              <a:buFont typeface="Arial" charset="0"/>
              <a:buNone/>
            </a:pPr>
            <a:r>
              <a:rPr lang="zh-CN" altLang="en-US" sz="800" dirty="0" smtClean="0">
                <a:solidFill>
                  <a:schemeClr val="bg1"/>
                </a:solidFill>
              </a:rPr>
              <a:t>以</a:t>
            </a:r>
            <a:r>
              <a:rPr lang="zh-CN" altLang="en-US" sz="800" dirty="0" smtClean="0">
                <a:solidFill>
                  <a:schemeClr val="bg1"/>
                </a:solidFill>
              </a:rPr>
              <a:t>聚酰亚胺为主导的完整产业链和多元化产业群体</a:t>
            </a:r>
            <a:endParaRPr lang="zh-CN" altLang="en-US" sz="800" dirty="0">
              <a:solidFill>
                <a:schemeClr val="bg1"/>
              </a:solidFill>
            </a:endParaRPr>
          </a:p>
        </p:txBody>
      </p:sp>
      <p:sp>
        <p:nvSpPr>
          <p:cNvPr id="52" name="Rectangle 85"/>
          <p:cNvSpPr>
            <a:spLocks noChangeArrowheads="1"/>
          </p:cNvSpPr>
          <p:nvPr/>
        </p:nvSpPr>
        <p:spPr bwMode="auto">
          <a:xfrm>
            <a:off x="6337300" y="4189507"/>
            <a:ext cx="2267148"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000" b="1" smtClean="0">
                <a:solidFill>
                  <a:srgbClr val="EF6541"/>
                </a:solidFill>
              </a:rPr>
              <a:t>有色金属全产业链之大宗</a:t>
            </a:r>
            <a:r>
              <a:rPr lang="zh-CN" altLang="en-US" sz="1000" b="1" dirty="0" smtClean="0">
                <a:solidFill>
                  <a:srgbClr val="EF6541"/>
                </a:solidFill>
              </a:rPr>
              <a:t>商品交易</a:t>
            </a:r>
            <a:r>
              <a:rPr lang="zh-CN" altLang="en-US" sz="1000" b="1" dirty="0" smtClean="0">
                <a:solidFill>
                  <a:srgbClr val="EF6541"/>
                </a:solidFill>
              </a:rPr>
              <a:t>中心</a:t>
            </a:r>
            <a:endParaRPr lang="en-US" altLang="zh-CN" sz="1000" b="1" dirty="0" smtClean="0">
              <a:solidFill>
                <a:srgbClr val="EF6541"/>
              </a:solidFill>
            </a:endParaRPr>
          </a:p>
          <a:p>
            <a:pPr>
              <a:lnSpc>
                <a:spcPct val="120000"/>
              </a:lnSpc>
              <a:buFont typeface="Arial" charset="0"/>
              <a:buNone/>
            </a:pPr>
            <a:r>
              <a:rPr lang="zh-CN" altLang="en-US" sz="800" dirty="0" smtClean="0">
                <a:solidFill>
                  <a:schemeClr val="bg1"/>
                </a:solidFill>
              </a:rPr>
              <a:t>上海</a:t>
            </a:r>
            <a:r>
              <a:rPr lang="zh-CN" altLang="en-US" sz="800" dirty="0" smtClean="0">
                <a:solidFill>
                  <a:schemeClr val="bg1"/>
                </a:solidFill>
              </a:rPr>
              <a:t>、香港、日内瓦和新加坡四个贸易平台，以及国内三个交易中心</a:t>
            </a:r>
            <a:endParaRPr lang="zh-CN" altLang="en-US" sz="800" dirty="0">
              <a:solidFill>
                <a:schemeClr val="bg1"/>
              </a:solidFill>
            </a:endParaRPr>
          </a:p>
        </p:txBody>
      </p:sp>
      <p:sp>
        <p:nvSpPr>
          <p:cNvPr id="53" name="Rectangle 85"/>
          <p:cNvSpPr>
            <a:spLocks noChangeArrowheads="1"/>
          </p:cNvSpPr>
          <p:nvPr/>
        </p:nvSpPr>
        <p:spPr bwMode="auto">
          <a:xfrm>
            <a:off x="6034088" y="1312509"/>
            <a:ext cx="1990725"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000" b="1" dirty="0" smtClean="0">
                <a:solidFill>
                  <a:srgbClr val="EF6541"/>
                </a:solidFill>
              </a:rPr>
              <a:t>大健康</a:t>
            </a:r>
            <a:endParaRPr lang="en-US" altLang="zh-CN" sz="1000" b="1" dirty="0" smtClean="0">
              <a:solidFill>
                <a:srgbClr val="EF6541"/>
              </a:solidFill>
            </a:endParaRPr>
          </a:p>
          <a:p>
            <a:pPr>
              <a:lnSpc>
                <a:spcPct val="120000"/>
              </a:lnSpc>
            </a:pPr>
            <a:r>
              <a:rPr lang="zh-CN" altLang="en-US" sz="800" dirty="0" smtClean="0">
                <a:solidFill>
                  <a:schemeClr val="bg1"/>
                </a:solidFill>
              </a:rPr>
              <a:t>医疗事业、养生养老</a:t>
            </a:r>
            <a:r>
              <a:rPr lang="zh-CN" altLang="en-US" sz="800" dirty="0">
                <a:solidFill>
                  <a:schemeClr val="bg1"/>
                </a:solidFill>
              </a:rPr>
              <a:t>、教育培训、科研、低氘水项目</a:t>
            </a:r>
          </a:p>
        </p:txBody>
      </p:sp>
      <p:sp>
        <p:nvSpPr>
          <p:cNvPr id="54" name="Rectangle 84"/>
          <p:cNvSpPr>
            <a:spLocks noChangeArrowheads="1"/>
          </p:cNvSpPr>
          <p:nvPr/>
        </p:nvSpPr>
        <p:spPr bwMode="auto">
          <a:xfrm>
            <a:off x="5767948" y="2180777"/>
            <a:ext cx="2409577"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000" b="1" dirty="0" smtClean="0">
                <a:solidFill>
                  <a:srgbClr val="EF6541"/>
                </a:solidFill>
              </a:rPr>
              <a:t>大文化</a:t>
            </a:r>
            <a:endParaRPr lang="en-US" altLang="zh-CN" sz="1000" b="1" dirty="0" smtClean="0">
              <a:solidFill>
                <a:srgbClr val="EF6541"/>
              </a:solidFill>
            </a:endParaRPr>
          </a:p>
          <a:p>
            <a:pPr>
              <a:lnSpc>
                <a:spcPct val="120000"/>
              </a:lnSpc>
              <a:buFont typeface="Arial" charset="0"/>
              <a:buNone/>
            </a:pPr>
            <a:r>
              <a:rPr lang="zh-CN" altLang="en-US" sz="800" dirty="0" smtClean="0">
                <a:solidFill>
                  <a:schemeClr val="bg1"/>
                </a:solidFill>
              </a:rPr>
              <a:t>以汉玉、红木和园艺为根基的文化</a:t>
            </a:r>
            <a:r>
              <a:rPr lang="zh-CN" altLang="en-US" sz="800" dirty="0">
                <a:solidFill>
                  <a:schemeClr val="bg1"/>
                </a:solidFill>
              </a:rPr>
              <a:t>创意、文化旅游、文化传媒、文化产业园区开发</a:t>
            </a:r>
            <a:endParaRPr lang="en-US" altLang="zh-CN" sz="800" dirty="0" smtClean="0">
              <a:solidFill>
                <a:schemeClr val="bg1"/>
              </a:solidFill>
            </a:endParaRPr>
          </a:p>
        </p:txBody>
      </p:sp>
      <p:sp>
        <p:nvSpPr>
          <p:cNvPr id="55" name="Rectangle 84"/>
          <p:cNvSpPr>
            <a:spLocks noChangeArrowheads="1"/>
          </p:cNvSpPr>
          <p:nvPr/>
        </p:nvSpPr>
        <p:spPr bwMode="auto">
          <a:xfrm>
            <a:off x="214154" y="3518782"/>
            <a:ext cx="2277939"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20000"/>
              </a:lnSpc>
              <a:buFont typeface="Arial" charset="0"/>
              <a:buNone/>
            </a:pPr>
            <a:r>
              <a:rPr lang="zh-CN" altLang="en-US" sz="1000" b="1" dirty="0" smtClean="0">
                <a:solidFill>
                  <a:srgbClr val="EF6541"/>
                </a:solidFill>
              </a:rPr>
              <a:t>高新科技板块之半导体</a:t>
            </a:r>
            <a:r>
              <a:rPr lang="zh-CN" altLang="en-US" sz="1000" b="1" dirty="0" smtClean="0">
                <a:solidFill>
                  <a:srgbClr val="EF6541"/>
                </a:solidFill>
              </a:rPr>
              <a:t>和智能终端</a:t>
            </a:r>
            <a:r>
              <a:rPr lang="zh-CN" altLang="en-US" sz="1000" b="1" dirty="0" smtClean="0">
                <a:solidFill>
                  <a:srgbClr val="EF6541"/>
                </a:solidFill>
              </a:rPr>
              <a:t>产业</a:t>
            </a:r>
            <a:endParaRPr lang="en-US" altLang="zh-CN" sz="1000" b="1" dirty="0" smtClean="0">
              <a:solidFill>
                <a:srgbClr val="EF6541"/>
              </a:solidFill>
            </a:endParaRPr>
          </a:p>
          <a:p>
            <a:pPr algn="r">
              <a:lnSpc>
                <a:spcPct val="120000"/>
              </a:lnSpc>
              <a:buFont typeface="Arial" charset="0"/>
              <a:buNone/>
            </a:pPr>
            <a:r>
              <a:rPr lang="zh-CN" altLang="en-US" sz="800" dirty="0" smtClean="0">
                <a:solidFill>
                  <a:schemeClr val="bg1"/>
                </a:solidFill>
              </a:rPr>
              <a:t>半导体：</a:t>
            </a:r>
            <a:r>
              <a:rPr lang="en-US" altLang="zh-CN" sz="800" dirty="0" smtClean="0">
                <a:solidFill>
                  <a:schemeClr val="bg1"/>
                </a:solidFill>
              </a:rPr>
              <a:t>IC</a:t>
            </a:r>
            <a:r>
              <a:rPr lang="zh-CN" altLang="en-US" sz="800" dirty="0" smtClean="0">
                <a:solidFill>
                  <a:schemeClr val="bg1"/>
                </a:solidFill>
              </a:rPr>
              <a:t>设计、晶圆制造、封装测试、整机产品</a:t>
            </a:r>
            <a:endParaRPr lang="en-US" altLang="zh-CN" sz="800" dirty="0" smtClean="0">
              <a:solidFill>
                <a:schemeClr val="bg1"/>
              </a:solidFill>
            </a:endParaRPr>
          </a:p>
          <a:p>
            <a:pPr algn="r">
              <a:lnSpc>
                <a:spcPct val="120000"/>
              </a:lnSpc>
              <a:buFont typeface="Arial" charset="0"/>
              <a:buNone/>
            </a:pPr>
            <a:r>
              <a:rPr lang="zh-CN" altLang="en-US" sz="800" dirty="0" smtClean="0">
                <a:solidFill>
                  <a:schemeClr val="bg1"/>
                </a:solidFill>
              </a:rPr>
              <a:t>电子信息：电子材料、线路板、产品制造</a:t>
            </a:r>
            <a:endParaRPr lang="en-US" altLang="zh-CN" sz="800" dirty="0" smtClean="0">
              <a:solidFill>
                <a:schemeClr val="bg1"/>
              </a:solidFill>
            </a:endParaRPr>
          </a:p>
        </p:txBody>
      </p:sp>
    </p:spTree>
    <p:extLst>
      <p:ext uri="{BB962C8B-B14F-4D97-AF65-F5344CB8AC3E}">
        <p14:creationId xmlns:p14="http://schemas.microsoft.com/office/powerpoint/2010/main" val="15436631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072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0724" name="Text Box 4"/>
          <p:cNvSpPr txBox="1">
            <a:spLocks noChangeArrowheads="1"/>
          </p:cNvSpPr>
          <p:nvPr/>
        </p:nvSpPr>
        <p:spPr bwMode="auto">
          <a:xfrm>
            <a:off x="250825" y="266700"/>
            <a:ext cx="309315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有色金属全</a:t>
            </a:r>
            <a:r>
              <a:rPr lang="zh-CN" altLang="en-US" b="1" dirty="0" smtClean="0">
                <a:solidFill>
                  <a:schemeClr val="bg1"/>
                </a:solidFill>
                <a:latin typeface="微软雅黑" charset="-122"/>
                <a:ea typeface="微软雅黑" charset="-122"/>
              </a:rPr>
              <a:t>产业链之</a:t>
            </a:r>
            <a:r>
              <a:rPr lang="zh-CN" altLang="en-US" b="1" dirty="0" smtClean="0">
                <a:solidFill>
                  <a:srgbClr val="EF6541"/>
                </a:solidFill>
                <a:latin typeface="微软雅黑" charset="-122"/>
                <a:ea typeface="微软雅黑" charset="-122"/>
              </a:rPr>
              <a:t>业务</a:t>
            </a:r>
            <a:r>
              <a:rPr lang="zh-CN" altLang="en-US" b="1" dirty="0" smtClean="0">
                <a:solidFill>
                  <a:srgbClr val="EF6541"/>
                </a:solidFill>
                <a:latin typeface="微软雅黑" charset="-122"/>
                <a:ea typeface="微软雅黑" charset="-122"/>
              </a:rPr>
              <a:t>模式</a:t>
            </a:r>
            <a:endParaRPr lang="en-US" altLang="zh-CN" b="1" dirty="0">
              <a:solidFill>
                <a:srgbClr val="EF6541"/>
              </a:solidFill>
              <a:latin typeface="微软雅黑" charset="-122"/>
              <a:ea typeface="微软雅黑" charset="-122"/>
            </a:endParaRPr>
          </a:p>
        </p:txBody>
      </p:sp>
      <p:sp>
        <p:nvSpPr>
          <p:cNvPr id="30725" name="Text Box 5"/>
          <p:cNvSpPr txBox="1">
            <a:spLocks noChangeArrowheads="1"/>
          </p:cNvSpPr>
          <p:nvPr/>
        </p:nvSpPr>
        <p:spPr bwMode="auto">
          <a:xfrm>
            <a:off x="250825" y="627063"/>
            <a:ext cx="3170099"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正威国际集团的金属新材料主要是</a:t>
            </a:r>
            <a:r>
              <a:rPr lang="zh-CN" altLang="en-US" sz="800" b="1" dirty="0" smtClean="0">
                <a:solidFill>
                  <a:srgbClr val="F0EFEF"/>
                </a:solidFill>
              </a:rPr>
              <a:t>以铜为主要产品的有色金属产品</a:t>
            </a:r>
            <a:endParaRPr lang="en-US" altLang="zh-CN" sz="800" b="1" dirty="0">
              <a:solidFill>
                <a:srgbClr val="F0EFEF"/>
              </a:solidFill>
            </a:endParaRPr>
          </a:p>
        </p:txBody>
      </p:sp>
      <p:sp>
        <p:nvSpPr>
          <p:cNvPr id="30726" name="Rectangle 6"/>
          <p:cNvSpPr>
            <a:spLocks noChangeArrowheads="1"/>
          </p:cNvSpPr>
          <p:nvPr/>
        </p:nvSpPr>
        <p:spPr bwMode="auto">
          <a:xfrm>
            <a:off x="102870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7" name="Rectangle 7"/>
          <p:cNvSpPr>
            <a:spLocks noChangeArrowheads="1"/>
          </p:cNvSpPr>
          <p:nvPr/>
        </p:nvSpPr>
        <p:spPr bwMode="auto">
          <a:xfrm>
            <a:off x="170656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8" name="Rectangle 8"/>
          <p:cNvSpPr>
            <a:spLocks noChangeArrowheads="1"/>
          </p:cNvSpPr>
          <p:nvPr/>
        </p:nvSpPr>
        <p:spPr bwMode="auto">
          <a:xfrm>
            <a:off x="29289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9" name="Rectangle 9"/>
          <p:cNvSpPr>
            <a:spLocks noChangeArrowheads="1"/>
          </p:cNvSpPr>
          <p:nvPr/>
        </p:nvSpPr>
        <p:spPr bwMode="auto">
          <a:xfrm>
            <a:off x="36083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0" name="Rectangle 10"/>
          <p:cNvSpPr>
            <a:spLocks noChangeArrowheads="1"/>
          </p:cNvSpPr>
          <p:nvPr/>
        </p:nvSpPr>
        <p:spPr bwMode="auto">
          <a:xfrm>
            <a:off x="483235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1" name="Rectangle 11"/>
          <p:cNvSpPr>
            <a:spLocks noChangeArrowheads="1"/>
          </p:cNvSpPr>
          <p:nvPr/>
        </p:nvSpPr>
        <p:spPr bwMode="auto">
          <a:xfrm>
            <a:off x="551021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2" name="Rectangle 12"/>
          <p:cNvSpPr>
            <a:spLocks noChangeArrowheads="1"/>
          </p:cNvSpPr>
          <p:nvPr/>
        </p:nvSpPr>
        <p:spPr bwMode="auto">
          <a:xfrm>
            <a:off x="67008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3" name="Rectangle 13"/>
          <p:cNvSpPr>
            <a:spLocks noChangeArrowheads="1"/>
          </p:cNvSpPr>
          <p:nvPr/>
        </p:nvSpPr>
        <p:spPr bwMode="auto">
          <a:xfrm>
            <a:off x="73802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4" name="Freeform 14"/>
          <p:cNvSpPr>
            <a:spLocks/>
          </p:cNvSpPr>
          <p:nvPr/>
        </p:nvSpPr>
        <p:spPr bwMode="auto">
          <a:xfrm>
            <a:off x="0" y="2354263"/>
            <a:ext cx="8788400" cy="514350"/>
          </a:xfrm>
          <a:custGeom>
            <a:avLst/>
            <a:gdLst>
              <a:gd name="T0" fmla="*/ 5518 w 5536"/>
              <a:gd name="T1" fmla="*/ 196 h 324"/>
              <a:gd name="T2" fmla="*/ 5518 w 5536"/>
              <a:gd name="T3" fmla="*/ 128 h 324"/>
              <a:gd name="T4" fmla="*/ 5408 w 5536"/>
              <a:gd name="T5" fmla="*/ 18 h 324"/>
              <a:gd name="T6" fmla="*/ 5374 w 5536"/>
              <a:gd name="T7" fmla="*/ 32 h 324"/>
              <a:gd name="T8" fmla="*/ 5374 w 5536"/>
              <a:gd name="T9" fmla="*/ 82 h 324"/>
              <a:gd name="T10" fmla="*/ 5326 w 5536"/>
              <a:gd name="T11" fmla="*/ 130 h 324"/>
              <a:gd name="T12" fmla="*/ 0 w 5536"/>
              <a:gd name="T13" fmla="*/ 130 h 324"/>
              <a:gd name="T14" fmla="*/ 1 w 5536"/>
              <a:gd name="T15" fmla="*/ 193 h 324"/>
              <a:gd name="T16" fmla="*/ 5326 w 5536"/>
              <a:gd name="T17" fmla="*/ 194 h 324"/>
              <a:gd name="T18" fmla="*/ 5374 w 5536"/>
              <a:gd name="T19" fmla="*/ 242 h 324"/>
              <a:gd name="T20" fmla="*/ 5374 w 5536"/>
              <a:gd name="T21" fmla="*/ 292 h 324"/>
              <a:gd name="T22" fmla="*/ 5408 w 5536"/>
              <a:gd name="T23" fmla="*/ 306 h 324"/>
              <a:gd name="T24" fmla="*/ 5518 w 5536"/>
              <a:gd name="T25" fmla="*/ 19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36" h="324">
                <a:moveTo>
                  <a:pt x="5518" y="196"/>
                </a:moveTo>
                <a:cubicBezTo>
                  <a:pt x="5536" y="176"/>
                  <a:pt x="5536" y="146"/>
                  <a:pt x="5518" y="128"/>
                </a:cubicBezTo>
                <a:cubicBezTo>
                  <a:pt x="5408" y="18"/>
                  <a:pt x="5408" y="18"/>
                  <a:pt x="5408" y="18"/>
                </a:cubicBezTo>
                <a:cubicBezTo>
                  <a:pt x="5390" y="0"/>
                  <a:pt x="5374" y="6"/>
                  <a:pt x="5374" y="32"/>
                </a:cubicBezTo>
                <a:cubicBezTo>
                  <a:pt x="5374" y="82"/>
                  <a:pt x="5374" y="82"/>
                  <a:pt x="5374" y="82"/>
                </a:cubicBezTo>
                <a:cubicBezTo>
                  <a:pt x="5374" y="108"/>
                  <a:pt x="5352" y="130"/>
                  <a:pt x="5326" y="130"/>
                </a:cubicBezTo>
                <a:cubicBezTo>
                  <a:pt x="1096" y="130"/>
                  <a:pt x="0" y="130"/>
                  <a:pt x="0" y="130"/>
                </a:cubicBezTo>
                <a:cubicBezTo>
                  <a:pt x="1" y="149"/>
                  <a:pt x="0" y="167"/>
                  <a:pt x="1" y="193"/>
                </a:cubicBezTo>
                <a:cubicBezTo>
                  <a:pt x="4231" y="193"/>
                  <a:pt x="5326" y="194"/>
                  <a:pt x="5326" y="194"/>
                </a:cubicBezTo>
                <a:cubicBezTo>
                  <a:pt x="5352" y="194"/>
                  <a:pt x="5374" y="214"/>
                  <a:pt x="5374" y="242"/>
                </a:cubicBezTo>
                <a:cubicBezTo>
                  <a:pt x="5374" y="292"/>
                  <a:pt x="5374" y="292"/>
                  <a:pt x="5374" y="292"/>
                </a:cubicBezTo>
                <a:cubicBezTo>
                  <a:pt x="5374" y="318"/>
                  <a:pt x="5390" y="324"/>
                  <a:pt x="5408" y="306"/>
                </a:cubicBezTo>
                <a:lnTo>
                  <a:pt x="5518" y="1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5" name="Freeform 15"/>
          <p:cNvSpPr>
            <a:spLocks/>
          </p:cNvSpPr>
          <p:nvPr/>
        </p:nvSpPr>
        <p:spPr bwMode="auto">
          <a:xfrm>
            <a:off x="102870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6" name="Freeform 16"/>
          <p:cNvSpPr>
            <a:spLocks/>
          </p:cNvSpPr>
          <p:nvPr/>
        </p:nvSpPr>
        <p:spPr bwMode="auto">
          <a:xfrm>
            <a:off x="2945172"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7" name="Freeform 17"/>
          <p:cNvSpPr>
            <a:spLocks/>
          </p:cNvSpPr>
          <p:nvPr/>
        </p:nvSpPr>
        <p:spPr bwMode="auto">
          <a:xfrm>
            <a:off x="483235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8" name="Freeform 18"/>
          <p:cNvSpPr>
            <a:spLocks/>
          </p:cNvSpPr>
          <p:nvPr/>
        </p:nvSpPr>
        <p:spPr bwMode="auto">
          <a:xfrm>
            <a:off x="6700838"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5" name="Rectangle 25"/>
          <p:cNvSpPr>
            <a:spLocks noChangeArrowheads="1"/>
          </p:cNvSpPr>
          <p:nvPr/>
        </p:nvSpPr>
        <p:spPr bwMode="auto">
          <a:xfrm>
            <a:off x="935038" y="1274763"/>
            <a:ext cx="727392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000" dirty="0" smtClean="0">
                <a:solidFill>
                  <a:schemeClr val="bg1"/>
                </a:solidFill>
              </a:rPr>
              <a:t>正威国际集团是以</a:t>
            </a:r>
            <a:r>
              <a:rPr lang="zh-CN" altLang="en-US" sz="1000" b="1" dirty="0" smtClean="0">
                <a:solidFill>
                  <a:schemeClr val="bg1"/>
                </a:solidFill>
              </a:rPr>
              <a:t>铜业</a:t>
            </a:r>
            <a:r>
              <a:rPr lang="zh-CN" altLang="en-US" sz="1000" dirty="0" smtClean="0">
                <a:solidFill>
                  <a:schemeClr val="bg1"/>
                </a:solidFill>
              </a:rPr>
              <a:t>起家的，经过</a:t>
            </a:r>
            <a:r>
              <a:rPr lang="en-US" altLang="zh-CN" sz="1000" dirty="0" smtClean="0">
                <a:solidFill>
                  <a:schemeClr val="bg1"/>
                </a:solidFill>
              </a:rPr>
              <a:t>20</a:t>
            </a:r>
            <a:r>
              <a:rPr lang="zh-CN" altLang="en-US" sz="1000" dirty="0" smtClean="0">
                <a:solidFill>
                  <a:schemeClr val="bg1"/>
                </a:solidFill>
              </a:rPr>
              <a:t>多年的努力，已经形成了有色金属的全产业链业务模式。通常情况下，企业都是沿着产业链条自上而下展开延伸的，而王文银的正威国际集团恰恰相反，走出了一条自下而上的“逆袭之路”。因此他常常戏称自己是把“插头”做到“石头”的第一人。</a:t>
            </a:r>
            <a:r>
              <a:rPr lang="en-US" altLang="zh-CN" sz="1000" dirty="0" smtClean="0">
                <a:solidFill>
                  <a:schemeClr val="bg1"/>
                </a:solidFill>
              </a:rPr>
              <a:t> </a:t>
            </a:r>
            <a:endParaRPr lang="zh-CN" altLang="en-US" sz="1000" dirty="0">
              <a:solidFill>
                <a:schemeClr val="bg1"/>
              </a:solidFill>
            </a:endParaRPr>
          </a:p>
        </p:txBody>
      </p:sp>
      <p:sp>
        <p:nvSpPr>
          <p:cNvPr id="30746" name="Rectangle 26"/>
          <p:cNvSpPr>
            <a:spLocks noChangeArrowheads="1"/>
          </p:cNvSpPr>
          <p:nvPr/>
        </p:nvSpPr>
        <p:spPr bwMode="auto">
          <a:xfrm>
            <a:off x="6718299" y="3722688"/>
            <a:ext cx="1742133"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200" b="1" dirty="0" smtClean="0">
                <a:solidFill>
                  <a:schemeClr val="bg1"/>
                </a:solidFill>
              </a:rPr>
              <a:t>贸易平台</a:t>
            </a:r>
            <a:endParaRPr lang="zh-CN" altLang="en-US" sz="1200" dirty="0">
              <a:solidFill>
                <a:schemeClr val="bg1"/>
              </a:solidFill>
            </a:endParaRPr>
          </a:p>
          <a:p>
            <a:pPr>
              <a:lnSpc>
                <a:spcPct val="120000"/>
              </a:lnSpc>
              <a:buFont typeface="Arial" charset="0"/>
              <a:buNone/>
            </a:pPr>
            <a:r>
              <a:rPr lang="zh-CN" altLang="en-US" sz="900" dirty="0" smtClean="0">
                <a:solidFill>
                  <a:schemeClr val="bg1"/>
                </a:solidFill>
              </a:rPr>
              <a:t>河南金属交易中心、贵州国际商品交易中心和湖南国际矿产资源交易中心以及上海、香港、日内瓦和新加坡四大贸易平台的建立，完善了正威的铜业全产业链模式。</a:t>
            </a:r>
            <a:endParaRPr lang="zh-CN" altLang="en-US" sz="900" dirty="0">
              <a:solidFill>
                <a:schemeClr val="bg1"/>
              </a:solidFill>
            </a:endParaRPr>
          </a:p>
        </p:txBody>
      </p:sp>
      <p:sp>
        <p:nvSpPr>
          <p:cNvPr id="30747" name="Rectangle 27"/>
          <p:cNvSpPr>
            <a:spLocks noChangeArrowheads="1"/>
          </p:cNvSpPr>
          <p:nvPr/>
        </p:nvSpPr>
        <p:spPr bwMode="auto">
          <a:xfrm>
            <a:off x="4898957" y="3722688"/>
            <a:ext cx="1527150" cy="12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200" b="1" dirty="0" smtClean="0">
                <a:solidFill>
                  <a:schemeClr val="bg1"/>
                </a:solidFill>
              </a:rPr>
              <a:t>精深加工</a:t>
            </a:r>
            <a:endParaRPr lang="zh-CN" altLang="en-US" sz="1200" b="1" dirty="0">
              <a:solidFill>
                <a:schemeClr val="bg1"/>
              </a:solidFill>
            </a:endParaRPr>
          </a:p>
          <a:p>
            <a:pPr>
              <a:lnSpc>
                <a:spcPct val="120000"/>
              </a:lnSpc>
              <a:buFont typeface="Arial" charset="0"/>
              <a:buNone/>
            </a:pPr>
            <a:r>
              <a:rPr lang="zh-CN" altLang="en-US" sz="900" dirty="0" smtClean="0">
                <a:solidFill>
                  <a:schemeClr val="bg1"/>
                </a:solidFill>
              </a:rPr>
              <a:t>旗下宏威高新材料有限公司的挠性覆铜板生产项目落户四川广安，</a:t>
            </a:r>
            <a:r>
              <a:rPr lang="en-US" altLang="zh-CN" sz="900" dirty="0" smtClean="0">
                <a:solidFill>
                  <a:schemeClr val="bg1"/>
                </a:solidFill>
              </a:rPr>
              <a:t>24</a:t>
            </a:r>
            <a:r>
              <a:rPr lang="zh-CN" altLang="en-US" sz="900" dirty="0" smtClean="0">
                <a:solidFill>
                  <a:schemeClr val="bg1"/>
                </a:solidFill>
              </a:rPr>
              <a:t>条生产线，年产</a:t>
            </a:r>
            <a:r>
              <a:rPr lang="en-US" altLang="zh-CN" sz="900" dirty="0" smtClean="0">
                <a:solidFill>
                  <a:schemeClr val="bg1"/>
                </a:solidFill>
              </a:rPr>
              <a:t>3000</a:t>
            </a:r>
            <a:r>
              <a:rPr lang="zh-CN" altLang="en-US" sz="900" dirty="0" smtClean="0">
                <a:solidFill>
                  <a:schemeClr val="bg1"/>
                </a:solidFill>
              </a:rPr>
              <a:t>万平方米的生产规模，占领全球</a:t>
            </a:r>
            <a:r>
              <a:rPr lang="en-US" altLang="zh-CN" sz="900" dirty="0" smtClean="0">
                <a:solidFill>
                  <a:schemeClr val="bg1"/>
                </a:solidFill>
              </a:rPr>
              <a:t>15%</a:t>
            </a:r>
            <a:r>
              <a:rPr lang="zh-CN" altLang="en-US" sz="900" dirty="0" smtClean="0">
                <a:solidFill>
                  <a:schemeClr val="bg1"/>
                </a:solidFill>
              </a:rPr>
              <a:t>的高端挠性覆铜板市场，实现年产值超过</a:t>
            </a:r>
            <a:r>
              <a:rPr lang="en-US" altLang="zh-CN" sz="900" dirty="0" smtClean="0">
                <a:solidFill>
                  <a:schemeClr val="bg1"/>
                </a:solidFill>
              </a:rPr>
              <a:t>26</a:t>
            </a:r>
            <a:r>
              <a:rPr lang="zh-CN" altLang="en-US" sz="900" dirty="0" smtClean="0">
                <a:solidFill>
                  <a:schemeClr val="bg1"/>
                </a:solidFill>
              </a:rPr>
              <a:t>亿元。</a:t>
            </a:r>
            <a:endParaRPr lang="zh-CN" altLang="en-US" sz="900" dirty="0">
              <a:solidFill>
                <a:schemeClr val="bg1"/>
              </a:solidFill>
            </a:endParaRPr>
          </a:p>
        </p:txBody>
      </p:sp>
      <p:sp>
        <p:nvSpPr>
          <p:cNvPr id="30748" name="Rectangle 28"/>
          <p:cNvSpPr>
            <a:spLocks noChangeArrowheads="1"/>
          </p:cNvSpPr>
          <p:nvPr/>
        </p:nvSpPr>
        <p:spPr bwMode="auto">
          <a:xfrm>
            <a:off x="1028700" y="3722688"/>
            <a:ext cx="1368425"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矿区开采</a:t>
            </a:r>
          </a:p>
          <a:p>
            <a:pPr>
              <a:lnSpc>
                <a:spcPct val="120000"/>
              </a:lnSpc>
              <a:buFont typeface="Arial" charset="0"/>
              <a:buNone/>
            </a:pPr>
            <a:r>
              <a:rPr lang="zh-CN" altLang="en-US" sz="900" dirty="0" smtClean="0">
                <a:solidFill>
                  <a:schemeClr val="bg1"/>
                </a:solidFill>
              </a:rPr>
              <a:t>正威国际集团在全球投资了十多个矿山，集团旗下的江西赣州铜、钨采选冶及精深加工产业园可年处理矿石超过</a:t>
            </a:r>
            <a:r>
              <a:rPr lang="en-US" altLang="zh-CN" sz="900" dirty="0" smtClean="0">
                <a:solidFill>
                  <a:schemeClr val="bg1"/>
                </a:solidFill>
              </a:rPr>
              <a:t>33</a:t>
            </a:r>
            <a:r>
              <a:rPr lang="zh-CN" altLang="en-US" sz="900" dirty="0" smtClean="0">
                <a:solidFill>
                  <a:schemeClr val="bg1"/>
                </a:solidFill>
              </a:rPr>
              <a:t>万吨</a:t>
            </a:r>
            <a:r>
              <a:rPr lang="zh-CN" altLang="en-US" sz="800" dirty="0" smtClean="0">
                <a:solidFill>
                  <a:schemeClr val="bg1"/>
                </a:solidFill>
              </a:rPr>
              <a:t>。</a:t>
            </a:r>
            <a:endParaRPr lang="zh-CN" altLang="en-US" sz="800" dirty="0">
              <a:solidFill>
                <a:schemeClr val="bg1"/>
              </a:solidFill>
            </a:endParaRPr>
          </a:p>
        </p:txBody>
      </p:sp>
      <p:sp>
        <p:nvSpPr>
          <p:cNvPr id="30749" name="Rectangle 29"/>
          <p:cNvSpPr>
            <a:spLocks noChangeArrowheads="1"/>
          </p:cNvSpPr>
          <p:nvPr/>
        </p:nvSpPr>
        <p:spPr bwMode="auto">
          <a:xfrm>
            <a:off x="2901950" y="3722688"/>
            <a:ext cx="1368425" cy="1052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铜矿冶炼加工</a:t>
            </a:r>
            <a:endParaRPr lang="zh-CN" altLang="en-US" sz="1200" b="1" dirty="0">
              <a:solidFill>
                <a:schemeClr val="bg1"/>
              </a:solidFill>
            </a:endParaRPr>
          </a:p>
          <a:p>
            <a:pPr>
              <a:lnSpc>
                <a:spcPct val="120000"/>
              </a:lnSpc>
              <a:buFont typeface="Arial" charset="0"/>
              <a:buNone/>
            </a:pPr>
            <a:r>
              <a:rPr lang="zh-CN" altLang="en-US" sz="900" dirty="0" smtClean="0">
                <a:solidFill>
                  <a:schemeClr val="bg1"/>
                </a:solidFill>
              </a:rPr>
              <a:t>集团旗下全威铜业和多个产业园区可以年产超过</a:t>
            </a:r>
            <a:r>
              <a:rPr lang="en-US" altLang="zh-CN" sz="900" dirty="0" smtClean="0">
                <a:solidFill>
                  <a:schemeClr val="bg1"/>
                </a:solidFill>
              </a:rPr>
              <a:t>50</a:t>
            </a:r>
            <a:r>
              <a:rPr lang="zh-CN" altLang="en-US" sz="900" dirty="0" smtClean="0">
                <a:solidFill>
                  <a:schemeClr val="bg1"/>
                </a:solidFill>
              </a:rPr>
              <a:t>万吨的低氧光亮铜杆，实现从矿山到铜板铜杆的产业下游整合。</a:t>
            </a:r>
            <a:endParaRPr lang="zh-CN" altLang="en-US" sz="900" dirty="0">
              <a:solidFill>
                <a:schemeClr val="bg1"/>
              </a:solidFill>
            </a:endParaRPr>
          </a:p>
        </p:txBody>
      </p:sp>
      <p:sp>
        <p:nvSpPr>
          <p:cNvPr id="30" name="Freeform 650"/>
          <p:cNvSpPr>
            <a:spLocks noEditPoints="1"/>
          </p:cNvSpPr>
          <p:nvPr/>
        </p:nvSpPr>
        <p:spPr bwMode="auto">
          <a:xfrm>
            <a:off x="1578410" y="2465266"/>
            <a:ext cx="230906" cy="208879"/>
          </a:xfrm>
          <a:custGeom>
            <a:avLst/>
            <a:gdLst>
              <a:gd name="T0" fmla="*/ 51 w 51"/>
              <a:gd name="T1" fmla="*/ 7 h 50"/>
              <a:gd name="T2" fmla="*/ 42 w 51"/>
              <a:gd name="T3" fmla="*/ 16 h 50"/>
              <a:gd name="T4" fmla="*/ 46 w 51"/>
              <a:gd name="T5" fmla="*/ 38 h 50"/>
              <a:gd name="T6" fmla="*/ 27 w 51"/>
              <a:gd name="T7" fmla="*/ 39 h 50"/>
              <a:gd name="T8" fmla="*/ 14 w 51"/>
              <a:gd name="T9" fmla="*/ 50 h 50"/>
              <a:gd name="T10" fmla="*/ 2 w 51"/>
              <a:gd name="T11" fmla="*/ 38 h 50"/>
              <a:gd name="T12" fmla="*/ 4 w 51"/>
              <a:gd name="T13" fmla="*/ 34 h 50"/>
              <a:gd name="T14" fmla="*/ 7 w 51"/>
              <a:gd name="T15" fmla="*/ 24 h 50"/>
              <a:gd name="T16" fmla="*/ 1 w 51"/>
              <a:gd name="T17" fmla="*/ 19 h 50"/>
              <a:gd name="T18" fmla="*/ 9 w 51"/>
              <a:gd name="T19" fmla="*/ 17 h 50"/>
              <a:gd name="T20" fmla="*/ 11 w 51"/>
              <a:gd name="T21" fmla="*/ 10 h 50"/>
              <a:gd name="T22" fmla="*/ 1 w 51"/>
              <a:gd name="T23" fmla="*/ 8 h 50"/>
              <a:gd name="T24" fmla="*/ 1 w 51"/>
              <a:gd name="T25" fmla="*/ 5 h 50"/>
              <a:gd name="T26" fmla="*/ 19 w 51"/>
              <a:gd name="T27" fmla="*/ 4 h 50"/>
              <a:gd name="T28" fmla="*/ 26 w 51"/>
              <a:gd name="T29" fmla="*/ 18 h 50"/>
              <a:gd name="T30" fmla="*/ 36 w 51"/>
              <a:gd name="T31" fmla="*/ 10 h 50"/>
              <a:gd name="T32" fmla="*/ 36 w 51"/>
              <a:gd name="T33" fmla="*/ 8 h 50"/>
              <a:gd name="T34" fmla="*/ 37 w 51"/>
              <a:gd name="T35" fmla="*/ 33 h 50"/>
              <a:gd name="T36" fmla="*/ 35 w 51"/>
              <a:gd name="T37" fmla="*/ 35 h 50"/>
              <a:gd name="T38" fmla="*/ 29 w 51"/>
              <a:gd name="T39" fmla="*/ 37 h 50"/>
              <a:gd name="T40" fmla="*/ 44 w 51"/>
              <a:gd name="T41" fmla="*/ 40 h 50"/>
              <a:gd name="T42" fmla="*/ 15 w 51"/>
              <a:gd name="T43" fmla="*/ 23 h 50"/>
              <a:gd name="T44" fmla="*/ 17 w 51"/>
              <a:gd name="T45" fmla="*/ 17 h 50"/>
              <a:gd name="T46" fmla="*/ 20 w 51"/>
              <a:gd name="T47" fmla="*/ 14 h 50"/>
              <a:gd name="T48" fmla="*/ 4 w 51"/>
              <a:gd name="T49" fmla="*/ 5 h 50"/>
              <a:gd name="T50" fmla="*/ 12 w 51"/>
              <a:gd name="T51" fmla="*/ 9 h 50"/>
              <a:gd name="T52" fmla="*/ 12 w 51"/>
              <a:gd name="T53" fmla="*/ 16 h 50"/>
              <a:gd name="T54" fmla="*/ 4 w 51"/>
              <a:gd name="T55" fmla="*/ 20 h 50"/>
              <a:gd name="T56" fmla="*/ 14 w 51"/>
              <a:gd name="T57" fmla="*/ 22 h 50"/>
              <a:gd name="T58" fmla="*/ 38 w 51"/>
              <a:gd name="T59" fmla="*/ 40 h 50"/>
              <a:gd name="T60" fmla="*/ 43 w 51"/>
              <a:gd name="T61" fmla="*/ 40 h 50"/>
              <a:gd name="T62" fmla="*/ 40 w 51"/>
              <a:gd name="T63" fmla="*/ 42 h 50"/>
              <a:gd name="T64" fmla="*/ 40 w 51"/>
              <a:gd name="T65" fmla="*/ 44 h 50"/>
              <a:gd name="T66" fmla="*/ 21 w 51"/>
              <a:gd name="T67" fmla="*/ 25 h 50"/>
              <a:gd name="T68" fmla="*/ 10 w 51"/>
              <a:gd name="T69" fmla="*/ 39 h 50"/>
              <a:gd name="T70" fmla="*/ 21 w 51"/>
              <a:gd name="T71" fmla="*/ 25 h 50"/>
              <a:gd name="T72" fmla="*/ 27 w 51"/>
              <a:gd name="T73" fmla="*/ 30 h 50"/>
              <a:gd name="T74" fmla="*/ 13 w 51"/>
              <a:gd name="T75" fmla="*/ 43 h 50"/>
              <a:gd name="T76" fmla="*/ 34 w 51"/>
              <a:gd name="T77" fmla="*/ 31 h 50"/>
              <a:gd name="T78" fmla="*/ 19 w 51"/>
              <a:gd name="T79" fmla="*/ 20 h 50"/>
              <a:gd name="T80" fmla="*/ 7 w 51"/>
              <a:gd name="T81" fmla="*/ 37 h 50"/>
              <a:gd name="T82" fmla="*/ 7 w 51"/>
              <a:gd name="T83" fmla="*/ 39 h 50"/>
              <a:gd name="T84" fmla="*/ 15 w 51"/>
              <a:gd name="T85" fmla="*/ 45 h 50"/>
              <a:gd name="T86" fmla="*/ 32 w 51"/>
              <a:gd name="T87" fmla="*/ 33 h 50"/>
              <a:gd name="T88" fmla="*/ 49 w 51"/>
              <a:gd name="T89" fmla="*/ 7 h 50"/>
              <a:gd name="T90" fmla="*/ 43 w 51"/>
              <a:gd name="T91" fmla="*/ 14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51" h="50">
                <a:moveTo>
                  <a:pt x="46" y="1"/>
                </a:moveTo>
                <a:cubicBezTo>
                  <a:pt x="51" y="6"/>
                  <a:pt x="51" y="6"/>
                  <a:pt x="51" y="6"/>
                </a:cubicBezTo>
                <a:cubicBezTo>
                  <a:pt x="51" y="6"/>
                  <a:pt x="51" y="7"/>
                  <a:pt x="51" y="7"/>
                </a:cubicBezTo>
                <a:cubicBezTo>
                  <a:pt x="44" y="16"/>
                  <a:pt x="44" y="16"/>
                  <a:pt x="44" y="16"/>
                </a:cubicBezTo>
                <a:cubicBezTo>
                  <a:pt x="43" y="17"/>
                  <a:pt x="43" y="17"/>
                  <a:pt x="42" y="16"/>
                </a:cubicBezTo>
                <a:cubicBezTo>
                  <a:pt x="42" y="16"/>
                  <a:pt x="42" y="16"/>
                  <a:pt x="42" y="16"/>
                </a:cubicBezTo>
                <a:cubicBezTo>
                  <a:pt x="40" y="15"/>
                  <a:pt x="40" y="15"/>
                  <a:pt x="40" y="15"/>
                </a:cubicBezTo>
                <a:cubicBezTo>
                  <a:pt x="31" y="24"/>
                  <a:pt x="31" y="24"/>
                  <a:pt x="31" y="24"/>
                </a:cubicBezTo>
                <a:cubicBezTo>
                  <a:pt x="46" y="38"/>
                  <a:pt x="46" y="38"/>
                  <a:pt x="46" y="38"/>
                </a:cubicBezTo>
                <a:cubicBezTo>
                  <a:pt x="48" y="41"/>
                  <a:pt x="48" y="45"/>
                  <a:pt x="46" y="48"/>
                </a:cubicBezTo>
                <a:cubicBezTo>
                  <a:pt x="43" y="50"/>
                  <a:pt x="39" y="50"/>
                  <a:pt x="36" y="48"/>
                </a:cubicBezTo>
                <a:cubicBezTo>
                  <a:pt x="27" y="39"/>
                  <a:pt x="27" y="39"/>
                  <a:pt x="27" y="39"/>
                </a:cubicBezTo>
                <a:cubicBezTo>
                  <a:pt x="18" y="48"/>
                  <a:pt x="18" y="48"/>
                  <a:pt x="18" y="48"/>
                </a:cubicBezTo>
                <a:cubicBezTo>
                  <a:pt x="17" y="49"/>
                  <a:pt x="15" y="50"/>
                  <a:pt x="14" y="50"/>
                </a:cubicBezTo>
                <a:cubicBezTo>
                  <a:pt x="14" y="50"/>
                  <a:pt x="14" y="50"/>
                  <a:pt x="14" y="50"/>
                </a:cubicBezTo>
                <a:cubicBezTo>
                  <a:pt x="13" y="50"/>
                  <a:pt x="12" y="49"/>
                  <a:pt x="11" y="48"/>
                </a:cubicBezTo>
                <a:cubicBezTo>
                  <a:pt x="4" y="42"/>
                  <a:pt x="4" y="42"/>
                  <a:pt x="4" y="42"/>
                </a:cubicBezTo>
                <a:cubicBezTo>
                  <a:pt x="3" y="41"/>
                  <a:pt x="2" y="39"/>
                  <a:pt x="2" y="38"/>
                </a:cubicBezTo>
                <a:cubicBezTo>
                  <a:pt x="2" y="38"/>
                  <a:pt x="2" y="38"/>
                  <a:pt x="2" y="38"/>
                </a:cubicBezTo>
                <a:cubicBezTo>
                  <a:pt x="2" y="38"/>
                  <a:pt x="2" y="38"/>
                  <a:pt x="2" y="38"/>
                </a:cubicBezTo>
                <a:cubicBezTo>
                  <a:pt x="2" y="37"/>
                  <a:pt x="3" y="35"/>
                  <a:pt x="4" y="34"/>
                </a:cubicBezTo>
                <a:cubicBezTo>
                  <a:pt x="13" y="25"/>
                  <a:pt x="13" y="25"/>
                  <a:pt x="13" y="25"/>
                </a:cubicBezTo>
                <a:cubicBezTo>
                  <a:pt x="12" y="24"/>
                  <a:pt x="12" y="24"/>
                  <a:pt x="12" y="24"/>
                </a:cubicBezTo>
                <a:cubicBezTo>
                  <a:pt x="11" y="24"/>
                  <a:pt x="9" y="24"/>
                  <a:pt x="7" y="24"/>
                </a:cubicBezTo>
                <a:cubicBezTo>
                  <a:pt x="5" y="23"/>
                  <a:pt x="4" y="22"/>
                  <a:pt x="2" y="21"/>
                </a:cubicBezTo>
                <a:cubicBezTo>
                  <a:pt x="2" y="20"/>
                  <a:pt x="1" y="20"/>
                  <a:pt x="1" y="19"/>
                </a:cubicBezTo>
                <a:cubicBezTo>
                  <a:pt x="1" y="19"/>
                  <a:pt x="1" y="19"/>
                  <a:pt x="1" y="19"/>
                </a:cubicBezTo>
                <a:cubicBezTo>
                  <a:pt x="1" y="19"/>
                  <a:pt x="1" y="19"/>
                  <a:pt x="1" y="18"/>
                </a:cubicBezTo>
                <a:cubicBezTo>
                  <a:pt x="1" y="18"/>
                  <a:pt x="1" y="17"/>
                  <a:pt x="2" y="17"/>
                </a:cubicBezTo>
                <a:cubicBezTo>
                  <a:pt x="9" y="17"/>
                  <a:pt x="9" y="17"/>
                  <a:pt x="9" y="17"/>
                </a:cubicBezTo>
                <a:cubicBezTo>
                  <a:pt x="11" y="15"/>
                  <a:pt x="11" y="15"/>
                  <a:pt x="11" y="15"/>
                </a:cubicBezTo>
                <a:cubicBezTo>
                  <a:pt x="12" y="13"/>
                  <a:pt x="12" y="13"/>
                  <a:pt x="12" y="13"/>
                </a:cubicBezTo>
                <a:cubicBezTo>
                  <a:pt x="11" y="10"/>
                  <a:pt x="11" y="10"/>
                  <a:pt x="11" y="10"/>
                </a:cubicBezTo>
                <a:cubicBezTo>
                  <a:pt x="9" y="8"/>
                  <a:pt x="9" y="8"/>
                  <a:pt x="9" y="8"/>
                </a:cubicBezTo>
                <a:cubicBezTo>
                  <a:pt x="2" y="8"/>
                  <a:pt x="2" y="8"/>
                  <a:pt x="2" y="8"/>
                </a:cubicBezTo>
                <a:cubicBezTo>
                  <a:pt x="2" y="8"/>
                  <a:pt x="1" y="8"/>
                  <a:pt x="1" y="8"/>
                </a:cubicBezTo>
                <a:cubicBezTo>
                  <a:pt x="1" y="7"/>
                  <a:pt x="0" y="7"/>
                  <a:pt x="1" y="6"/>
                </a:cubicBezTo>
                <a:cubicBezTo>
                  <a:pt x="1" y="6"/>
                  <a:pt x="1" y="5"/>
                  <a:pt x="1" y="5"/>
                </a:cubicBezTo>
                <a:cubicBezTo>
                  <a:pt x="1" y="5"/>
                  <a:pt x="1" y="5"/>
                  <a:pt x="1" y="5"/>
                </a:cubicBezTo>
                <a:cubicBezTo>
                  <a:pt x="1" y="5"/>
                  <a:pt x="1" y="5"/>
                  <a:pt x="1" y="5"/>
                </a:cubicBezTo>
                <a:cubicBezTo>
                  <a:pt x="2" y="5"/>
                  <a:pt x="2" y="4"/>
                  <a:pt x="2" y="4"/>
                </a:cubicBezTo>
                <a:cubicBezTo>
                  <a:pt x="7" y="0"/>
                  <a:pt x="14" y="0"/>
                  <a:pt x="19" y="4"/>
                </a:cubicBezTo>
                <a:cubicBezTo>
                  <a:pt x="20" y="6"/>
                  <a:pt x="21" y="7"/>
                  <a:pt x="22" y="9"/>
                </a:cubicBezTo>
                <a:cubicBezTo>
                  <a:pt x="22" y="11"/>
                  <a:pt x="22" y="13"/>
                  <a:pt x="22" y="14"/>
                </a:cubicBezTo>
                <a:cubicBezTo>
                  <a:pt x="26" y="18"/>
                  <a:pt x="26" y="18"/>
                  <a:pt x="26" y="18"/>
                </a:cubicBezTo>
                <a:cubicBezTo>
                  <a:pt x="29" y="21"/>
                  <a:pt x="29" y="21"/>
                  <a:pt x="29" y="21"/>
                </a:cubicBezTo>
                <a:cubicBezTo>
                  <a:pt x="38" y="12"/>
                  <a:pt x="38" y="12"/>
                  <a:pt x="38" y="12"/>
                </a:cubicBezTo>
                <a:cubicBezTo>
                  <a:pt x="36" y="10"/>
                  <a:pt x="36" y="10"/>
                  <a:pt x="36" y="10"/>
                </a:cubicBezTo>
                <a:cubicBezTo>
                  <a:pt x="35" y="10"/>
                  <a:pt x="35" y="9"/>
                  <a:pt x="36" y="8"/>
                </a:cubicBezTo>
                <a:cubicBezTo>
                  <a:pt x="36" y="8"/>
                  <a:pt x="36" y="8"/>
                  <a:pt x="36" y="8"/>
                </a:cubicBezTo>
                <a:cubicBezTo>
                  <a:pt x="36" y="8"/>
                  <a:pt x="36" y="8"/>
                  <a:pt x="36" y="8"/>
                </a:cubicBezTo>
                <a:cubicBezTo>
                  <a:pt x="45" y="1"/>
                  <a:pt x="45" y="1"/>
                  <a:pt x="45" y="1"/>
                </a:cubicBezTo>
                <a:cubicBezTo>
                  <a:pt x="45" y="1"/>
                  <a:pt x="46" y="1"/>
                  <a:pt x="46" y="1"/>
                </a:cubicBezTo>
                <a:close/>
                <a:moveTo>
                  <a:pt x="37" y="33"/>
                </a:moveTo>
                <a:cubicBezTo>
                  <a:pt x="37" y="33"/>
                  <a:pt x="37" y="33"/>
                  <a:pt x="37" y="33"/>
                </a:cubicBezTo>
                <a:cubicBezTo>
                  <a:pt x="37" y="33"/>
                  <a:pt x="37" y="34"/>
                  <a:pt x="36" y="34"/>
                </a:cubicBezTo>
                <a:cubicBezTo>
                  <a:pt x="35" y="35"/>
                  <a:pt x="35" y="35"/>
                  <a:pt x="35" y="35"/>
                </a:cubicBezTo>
                <a:cubicBezTo>
                  <a:pt x="34" y="36"/>
                  <a:pt x="33" y="37"/>
                  <a:pt x="32" y="37"/>
                </a:cubicBezTo>
                <a:cubicBezTo>
                  <a:pt x="31" y="37"/>
                  <a:pt x="31" y="36"/>
                  <a:pt x="30" y="36"/>
                </a:cubicBezTo>
                <a:cubicBezTo>
                  <a:pt x="29" y="37"/>
                  <a:pt x="29" y="37"/>
                  <a:pt x="29" y="37"/>
                </a:cubicBezTo>
                <a:cubicBezTo>
                  <a:pt x="38" y="46"/>
                  <a:pt x="38" y="46"/>
                  <a:pt x="38" y="46"/>
                </a:cubicBezTo>
                <a:cubicBezTo>
                  <a:pt x="39" y="48"/>
                  <a:pt x="42" y="48"/>
                  <a:pt x="44" y="46"/>
                </a:cubicBezTo>
                <a:cubicBezTo>
                  <a:pt x="46" y="44"/>
                  <a:pt x="46" y="41"/>
                  <a:pt x="44" y="40"/>
                </a:cubicBezTo>
                <a:cubicBezTo>
                  <a:pt x="37" y="33"/>
                  <a:pt x="37" y="33"/>
                  <a:pt x="37" y="33"/>
                </a:cubicBezTo>
                <a:close/>
                <a:moveTo>
                  <a:pt x="15" y="23"/>
                </a:moveTo>
                <a:cubicBezTo>
                  <a:pt x="15" y="23"/>
                  <a:pt x="15" y="23"/>
                  <a:pt x="15" y="23"/>
                </a:cubicBezTo>
                <a:cubicBezTo>
                  <a:pt x="16" y="22"/>
                  <a:pt x="16" y="22"/>
                  <a:pt x="16" y="22"/>
                </a:cubicBezTo>
                <a:cubicBezTo>
                  <a:pt x="16" y="21"/>
                  <a:pt x="16" y="21"/>
                  <a:pt x="16" y="20"/>
                </a:cubicBezTo>
                <a:cubicBezTo>
                  <a:pt x="16" y="19"/>
                  <a:pt x="16" y="18"/>
                  <a:pt x="17" y="17"/>
                </a:cubicBezTo>
                <a:cubicBezTo>
                  <a:pt x="18" y="16"/>
                  <a:pt x="18" y="16"/>
                  <a:pt x="18" y="16"/>
                </a:cubicBezTo>
                <a:cubicBezTo>
                  <a:pt x="19" y="15"/>
                  <a:pt x="19" y="15"/>
                  <a:pt x="20" y="15"/>
                </a:cubicBezTo>
                <a:cubicBezTo>
                  <a:pt x="20" y="15"/>
                  <a:pt x="20" y="15"/>
                  <a:pt x="20" y="14"/>
                </a:cubicBezTo>
                <a:cubicBezTo>
                  <a:pt x="20" y="13"/>
                  <a:pt x="20" y="11"/>
                  <a:pt x="20" y="10"/>
                </a:cubicBezTo>
                <a:cubicBezTo>
                  <a:pt x="19" y="8"/>
                  <a:pt x="18" y="7"/>
                  <a:pt x="17" y="6"/>
                </a:cubicBezTo>
                <a:cubicBezTo>
                  <a:pt x="14" y="2"/>
                  <a:pt x="8" y="2"/>
                  <a:pt x="4" y="5"/>
                </a:cubicBezTo>
                <a:cubicBezTo>
                  <a:pt x="10" y="5"/>
                  <a:pt x="10" y="5"/>
                  <a:pt x="10" y="5"/>
                </a:cubicBezTo>
                <a:cubicBezTo>
                  <a:pt x="10" y="5"/>
                  <a:pt x="11" y="6"/>
                  <a:pt x="11" y="6"/>
                </a:cubicBezTo>
                <a:cubicBezTo>
                  <a:pt x="12" y="9"/>
                  <a:pt x="12" y="9"/>
                  <a:pt x="12" y="9"/>
                </a:cubicBezTo>
                <a:cubicBezTo>
                  <a:pt x="14" y="12"/>
                  <a:pt x="14" y="12"/>
                  <a:pt x="14" y="12"/>
                </a:cubicBezTo>
                <a:cubicBezTo>
                  <a:pt x="14" y="12"/>
                  <a:pt x="14" y="13"/>
                  <a:pt x="14" y="13"/>
                </a:cubicBezTo>
                <a:cubicBezTo>
                  <a:pt x="12" y="16"/>
                  <a:pt x="12" y="16"/>
                  <a:pt x="12" y="16"/>
                </a:cubicBezTo>
                <a:cubicBezTo>
                  <a:pt x="11" y="19"/>
                  <a:pt x="11" y="19"/>
                  <a:pt x="11" y="19"/>
                </a:cubicBezTo>
                <a:cubicBezTo>
                  <a:pt x="11" y="19"/>
                  <a:pt x="10" y="20"/>
                  <a:pt x="10" y="20"/>
                </a:cubicBezTo>
                <a:cubicBezTo>
                  <a:pt x="4" y="20"/>
                  <a:pt x="4" y="20"/>
                  <a:pt x="4" y="20"/>
                </a:cubicBezTo>
                <a:cubicBezTo>
                  <a:pt x="5" y="20"/>
                  <a:pt x="7" y="21"/>
                  <a:pt x="8" y="22"/>
                </a:cubicBezTo>
                <a:cubicBezTo>
                  <a:pt x="9" y="22"/>
                  <a:pt x="11" y="22"/>
                  <a:pt x="13" y="22"/>
                </a:cubicBezTo>
                <a:cubicBezTo>
                  <a:pt x="13" y="22"/>
                  <a:pt x="13" y="22"/>
                  <a:pt x="14" y="22"/>
                </a:cubicBezTo>
                <a:cubicBezTo>
                  <a:pt x="15" y="23"/>
                  <a:pt x="15" y="23"/>
                  <a:pt x="15" y="23"/>
                </a:cubicBezTo>
                <a:close/>
                <a:moveTo>
                  <a:pt x="38" y="40"/>
                </a:moveTo>
                <a:cubicBezTo>
                  <a:pt x="38" y="40"/>
                  <a:pt x="38" y="40"/>
                  <a:pt x="38" y="40"/>
                </a:cubicBezTo>
                <a:cubicBezTo>
                  <a:pt x="37" y="41"/>
                  <a:pt x="37" y="44"/>
                  <a:pt x="38" y="45"/>
                </a:cubicBezTo>
                <a:cubicBezTo>
                  <a:pt x="39" y="47"/>
                  <a:pt x="42" y="47"/>
                  <a:pt x="43" y="45"/>
                </a:cubicBezTo>
                <a:cubicBezTo>
                  <a:pt x="45" y="44"/>
                  <a:pt x="45" y="41"/>
                  <a:pt x="43" y="40"/>
                </a:cubicBezTo>
                <a:cubicBezTo>
                  <a:pt x="42" y="38"/>
                  <a:pt x="39" y="38"/>
                  <a:pt x="38" y="40"/>
                </a:cubicBezTo>
                <a:close/>
                <a:moveTo>
                  <a:pt x="40" y="42"/>
                </a:moveTo>
                <a:cubicBezTo>
                  <a:pt x="40" y="42"/>
                  <a:pt x="40" y="42"/>
                  <a:pt x="40" y="42"/>
                </a:cubicBezTo>
                <a:cubicBezTo>
                  <a:pt x="40" y="41"/>
                  <a:pt x="41" y="41"/>
                  <a:pt x="42" y="42"/>
                </a:cubicBezTo>
                <a:cubicBezTo>
                  <a:pt x="42" y="42"/>
                  <a:pt x="42" y="43"/>
                  <a:pt x="42" y="44"/>
                </a:cubicBezTo>
                <a:cubicBezTo>
                  <a:pt x="41" y="44"/>
                  <a:pt x="40" y="44"/>
                  <a:pt x="40" y="44"/>
                </a:cubicBezTo>
                <a:cubicBezTo>
                  <a:pt x="39" y="43"/>
                  <a:pt x="39" y="42"/>
                  <a:pt x="40" y="42"/>
                </a:cubicBezTo>
                <a:close/>
                <a:moveTo>
                  <a:pt x="21" y="25"/>
                </a:moveTo>
                <a:cubicBezTo>
                  <a:pt x="21" y="25"/>
                  <a:pt x="21" y="25"/>
                  <a:pt x="21" y="25"/>
                </a:cubicBezTo>
                <a:cubicBezTo>
                  <a:pt x="21" y="25"/>
                  <a:pt x="22" y="25"/>
                  <a:pt x="22" y="25"/>
                </a:cubicBezTo>
                <a:cubicBezTo>
                  <a:pt x="23" y="26"/>
                  <a:pt x="23" y="27"/>
                  <a:pt x="22" y="27"/>
                </a:cubicBezTo>
                <a:cubicBezTo>
                  <a:pt x="10" y="39"/>
                  <a:pt x="10" y="39"/>
                  <a:pt x="10" y="39"/>
                </a:cubicBezTo>
                <a:cubicBezTo>
                  <a:pt x="10" y="40"/>
                  <a:pt x="9" y="40"/>
                  <a:pt x="9" y="39"/>
                </a:cubicBezTo>
                <a:cubicBezTo>
                  <a:pt x="8" y="39"/>
                  <a:pt x="8" y="38"/>
                  <a:pt x="9" y="37"/>
                </a:cubicBezTo>
                <a:cubicBezTo>
                  <a:pt x="21" y="25"/>
                  <a:pt x="21" y="25"/>
                  <a:pt x="21" y="25"/>
                </a:cubicBezTo>
                <a:close/>
                <a:moveTo>
                  <a:pt x="25" y="30"/>
                </a:moveTo>
                <a:cubicBezTo>
                  <a:pt x="25" y="30"/>
                  <a:pt x="25" y="30"/>
                  <a:pt x="25" y="30"/>
                </a:cubicBezTo>
                <a:cubicBezTo>
                  <a:pt x="26" y="29"/>
                  <a:pt x="26" y="29"/>
                  <a:pt x="27" y="30"/>
                </a:cubicBezTo>
                <a:cubicBezTo>
                  <a:pt x="27" y="30"/>
                  <a:pt x="27" y="31"/>
                  <a:pt x="27" y="31"/>
                </a:cubicBezTo>
                <a:cubicBezTo>
                  <a:pt x="15" y="43"/>
                  <a:pt x="15" y="43"/>
                  <a:pt x="15" y="43"/>
                </a:cubicBezTo>
                <a:cubicBezTo>
                  <a:pt x="14" y="44"/>
                  <a:pt x="13" y="44"/>
                  <a:pt x="13" y="43"/>
                </a:cubicBezTo>
                <a:cubicBezTo>
                  <a:pt x="13" y="43"/>
                  <a:pt x="13" y="42"/>
                  <a:pt x="13" y="42"/>
                </a:cubicBezTo>
                <a:cubicBezTo>
                  <a:pt x="25" y="30"/>
                  <a:pt x="25" y="30"/>
                  <a:pt x="25" y="30"/>
                </a:cubicBezTo>
                <a:close/>
                <a:moveTo>
                  <a:pt x="34" y="31"/>
                </a:moveTo>
                <a:cubicBezTo>
                  <a:pt x="34" y="31"/>
                  <a:pt x="34" y="31"/>
                  <a:pt x="34" y="31"/>
                </a:cubicBezTo>
                <a:cubicBezTo>
                  <a:pt x="21" y="19"/>
                  <a:pt x="21" y="19"/>
                  <a:pt x="21" y="19"/>
                </a:cubicBezTo>
                <a:cubicBezTo>
                  <a:pt x="19" y="20"/>
                  <a:pt x="19" y="20"/>
                  <a:pt x="19" y="20"/>
                </a:cubicBezTo>
                <a:cubicBezTo>
                  <a:pt x="20" y="20"/>
                  <a:pt x="20" y="20"/>
                  <a:pt x="20" y="21"/>
                </a:cubicBezTo>
                <a:cubicBezTo>
                  <a:pt x="21" y="21"/>
                  <a:pt x="21" y="23"/>
                  <a:pt x="20" y="23"/>
                </a:cubicBezTo>
                <a:cubicBezTo>
                  <a:pt x="16" y="28"/>
                  <a:pt x="11" y="33"/>
                  <a:pt x="7" y="37"/>
                </a:cubicBezTo>
                <a:cubicBezTo>
                  <a:pt x="6" y="37"/>
                  <a:pt x="6" y="38"/>
                  <a:pt x="6" y="38"/>
                </a:cubicBezTo>
                <a:cubicBezTo>
                  <a:pt x="6" y="38"/>
                  <a:pt x="6" y="38"/>
                  <a:pt x="6" y="38"/>
                </a:cubicBezTo>
                <a:cubicBezTo>
                  <a:pt x="6" y="38"/>
                  <a:pt x="6" y="39"/>
                  <a:pt x="7" y="39"/>
                </a:cubicBezTo>
                <a:cubicBezTo>
                  <a:pt x="13" y="45"/>
                  <a:pt x="13" y="45"/>
                  <a:pt x="13" y="45"/>
                </a:cubicBezTo>
                <a:cubicBezTo>
                  <a:pt x="14" y="46"/>
                  <a:pt x="14" y="46"/>
                  <a:pt x="14" y="46"/>
                </a:cubicBezTo>
                <a:cubicBezTo>
                  <a:pt x="14" y="46"/>
                  <a:pt x="15" y="46"/>
                  <a:pt x="15" y="45"/>
                </a:cubicBezTo>
                <a:cubicBezTo>
                  <a:pt x="20" y="41"/>
                  <a:pt x="24" y="36"/>
                  <a:pt x="29" y="32"/>
                </a:cubicBezTo>
                <a:cubicBezTo>
                  <a:pt x="29" y="31"/>
                  <a:pt x="31" y="31"/>
                  <a:pt x="31" y="32"/>
                </a:cubicBezTo>
                <a:cubicBezTo>
                  <a:pt x="32" y="32"/>
                  <a:pt x="32" y="32"/>
                  <a:pt x="32" y="33"/>
                </a:cubicBezTo>
                <a:cubicBezTo>
                  <a:pt x="34" y="31"/>
                  <a:pt x="34" y="31"/>
                  <a:pt x="34" y="31"/>
                </a:cubicBezTo>
                <a:close/>
                <a:moveTo>
                  <a:pt x="49" y="7"/>
                </a:moveTo>
                <a:cubicBezTo>
                  <a:pt x="49" y="7"/>
                  <a:pt x="49" y="7"/>
                  <a:pt x="49" y="7"/>
                </a:cubicBezTo>
                <a:cubicBezTo>
                  <a:pt x="46" y="3"/>
                  <a:pt x="46" y="3"/>
                  <a:pt x="46" y="3"/>
                </a:cubicBezTo>
                <a:cubicBezTo>
                  <a:pt x="38" y="9"/>
                  <a:pt x="38" y="9"/>
                  <a:pt x="38" y="9"/>
                </a:cubicBezTo>
                <a:cubicBezTo>
                  <a:pt x="43" y="14"/>
                  <a:pt x="43" y="14"/>
                  <a:pt x="43" y="14"/>
                </a:cubicBezTo>
                <a:cubicBezTo>
                  <a:pt x="49" y="7"/>
                  <a:pt x="49" y="7"/>
                  <a:pt x="49" y="7"/>
                </a:cubicBezTo>
                <a:close/>
              </a:path>
            </a:pathLst>
          </a:custGeom>
          <a:ln/>
          <a:extLst/>
        </p:spPr>
        <p:style>
          <a:lnRef idx="1">
            <a:schemeClr val="accent3"/>
          </a:lnRef>
          <a:fillRef idx="2">
            <a:schemeClr val="accent3"/>
          </a:fillRef>
          <a:effectRef idx="1">
            <a:schemeClr val="accent3"/>
          </a:effectRef>
          <a:fontRef idx="minor">
            <a:schemeClr val="dk1"/>
          </a:fontRef>
        </p:style>
        <p:txBody>
          <a:bodyPr/>
          <a:lstStyle/>
          <a:p>
            <a:endParaRPr lang="zh-CN" altLang="en-US" b="1">
              <a:ln w="10160">
                <a:solidFill>
                  <a:schemeClr val="accent5"/>
                </a:solidFill>
                <a:prstDash val="solid"/>
              </a:ln>
              <a:solidFill>
                <a:srgbClr val="FFFFFF"/>
              </a:solidFill>
              <a:effectLst>
                <a:outerShdw blurRad="38100" dist="22860" dir="5400000" algn="tl" rotWithShape="0">
                  <a:srgbClr val="000000">
                    <a:alpha val="30000"/>
                  </a:srgbClr>
                </a:outerShdw>
              </a:effectLst>
            </a:endParaRPr>
          </a:p>
        </p:txBody>
      </p:sp>
      <p:sp>
        <p:nvSpPr>
          <p:cNvPr id="31" name="Freeform 114"/>
          <p:cNvSpPr>
            <a:spLocks noEditPoints="1"/>
          </p:cNvSpPr>
          <p:nvPr/>
        </p:nvSpPr>
        <p:spPr bwMode="auto">
          <a:xfrm>
            <a:off x="3520678" y="2403816"/>
            <a:ext cx="242094" cy="270329"/>
          </a:xfrm>
          <a:custGeom>
            <a:avLst/>
            <a:gdLst>
              <a:gd name="T0" fmla="*/ 31 w 42"/>
              <a:gd name="T1" fmla="*/ 47 h 52"/>
              <a:gd name="T2" fmla="*/ 32 w 42"/>
              <a:gd name="T3" fmla="*/ 47 h 52"/>
              <a:gd name="T4" fmla="*/ 37 w 42"/>
              <a:gd name="T5" fmla="*/ 40 h 52"/>
              <a:gd name="T6" fmla="*/ 35 w 42"/>
              <a:gd name="T7" fmla="*/ 27 h 52"/>
              <a:gd name="T8" fmla="*/ 31 w 42"/>
              <a:gd name="T9" fmla="*/ 15 h 52"/>
              <a:gd name="T10" fmla="*/ 29 w 42"/>
              <a:gd name="T11" fmla="*/ 23 h 52"/>
              <a:gd name="T12" fmla="*/ 24 w 42"/>
              <a:gd name="T13" fmla="*/ 28 h 52"/>
              <a:gd name="T14" fmla="*/ 21 w 42"/>
              <a:gd name="T15" fmla="*/ 28 h 52"/>
              <a:gd name="T16" fmla="*/ 18 w 42"/>
              <a:gd name="T17" fmla="*/ 27 h 52"/>
              <a:gd name="T18" fmla="*/ 16 w 42"/>
              <a:gd name="T19" fmla="*/ 19 h 52"/>
              <a:gd name="T20" fmla="*/ 14 w 42"/>
              <a:gd name="T21" fmla="*/ 7 h 52"/>
              <a:gd name="T22" fmla="*/ 9 w 42"/>
              <a:gd name="T23" fmla="*/ 25 h 52"/>
              <a:gd name="T24" fmla="*/ 6 w 42"/>
              <a:gd name="T25" fmla="*/ 33 h 52"/>
              <a:gd name="T26" fmla="*/ 10 w 42"/>
              <a:gd name="T27" fmla="*/ 47 h 52"/>
              <a:gd name="T28" fmla="*/ 11 w 42"/>
              <a:gd name="T29" fmla="*/ 47 h 52"/>
              <a:gd name="T30" fmla="*/ 12 w 42"/>
              <a:gd name="T31" fmla="*/ 40 h 52"/>
              <a:gd name="T32" fmla="*/ 16 w 42"/>
              <a:gd name="T33" fmla="*/ 35 h 52"/>
              <a:gd name="T34" fmla="*/ 21 w 42"/>
              <a:gd name="T35" fmla="*/ 33 h 52"/>
              <a:gd name="T36" fmla="*/ 23 w 42"/>
              <a:gd name="T37" fmla="*/ 35 h 52"/>
              <a:gd name="T38" fmla="*/ 22 w 42"/>
              <a:gd name="T39" fmla="*/ 37 h 52"/>
              <a:gd name="T40" fmla="*/ 21 w 42"/>
              <a:gd name="T41" fmla="*/ 37 h 52"/>
              <a:gd name="T42" fmla="*/ 21 w 42"/>
              <a:gd name="T43" fmla="*/ 39 h 52"/>
              <a:gd name="T44" fmla="*/ 25 w 42"/>
              <a:gd name="T45" fmla="*/ 42 h 52"/>
              <a:gd name="T46" fmla="*/ 31 w 42"/>
              <a:gd name="T47" fmla="*/ 47 h 52"/>
              <a:gd name="T48" fmla="*/ 34 w 42"/>
              <a:gd name="T49" fmla="*/ 50 h 52"/>
              <a:gd name="T50" fmla="*/ 34 w 42"/>
              <a:gd name="T51" fmla="*/ 50 h 52"/>
              <a:gd name="T52" fmla="*/ 29 w 42"/>
              <a:gd name="T53" fmla="*/ 52 h 52"/>
              <a:gd name="T54" fmla="*/ 28 w 42"/>
              <a:gd name="T55" fmla="*/ 52 h 52"/>
              <a:gd name="T56" fmla="*/ 27 w 42"/>
              <a:gd name="T57" fmla="*/ 50 h 52"/>
              <a:gd name="T58" fmla="*/ 24 w 42"/>
              <a:gd name="T59" fmla="*/ 46 h 52"/>
              <a:gd name="T60" fmla="*/ 17 w 42"/>
              <a:gd name="T61" fmla="*/ 40 h 52"/>
              <a:gd name="T62" fmla="*/ 17 w 42"/>
              <a:gd name="T63" fmla="*/ 39 h 52"/>
              <a:gd name="T64" fmla="*/ 16 w 42"/>
              <a:gd name="T65" fmla="*/ 41 h 52"/>
              <a:gd name="T66" fmla="*/ 16 w 42"/>
              <a:gd name="T67" fmla="*/ 49 h 52"/>
              <a:gd name="T68" fmla="*/ 16 w 42"/>
              <a:gd name="T69" fmla="*/ 51 h 52"/>
              <a:gd name="T70" fmla="*/ 14 w 42"/>
              <a:gd name="T71" fmla="*/ 52 h 52"/>
              <a:gd name="T72" fmla="*/ 8 w 42"/>
              <a:gd name="T73" fmla="*/ 50 h 52"/>
              <a:gd name="T74" fmla="*/ 2 w 42"/>
              <a:gd name="T75" fmla="*/ 32 h 52"/>
              <a:gd name="T76" fmla="*/ 5 w 42"/>
              <a:gd name="T77" fmla="*/ 23 h 52"/>
              <a:gd name="T78" fmla="*/ 9 w 42"/>
              <a:gd name="T79" fmla="*/ 3 h 52"/>
              <a:gd name="T80" fmla="*/ 9 w 42"/>
              <a:gd name="T81" fmla="*/ 3 h 52"/>
              <a:gd name="T82" fmla="*/ 9 w 42"/>
              <a:gd name="T83" fmla="*/ 1 h 52"/>
              <a:gd name="T84" fmla="*/ 12 w 42"/>
              <a:gd name="T85" fmla="*/ 1 h 52"/>
              <a:gd name="T86" fmla="*/ 20 w 42"/>
              <a:gd name="T87" fmla="*/ 20 h 52"/>
              <a:gd name="T88" fmla="*/ 20 w 42"/>
              <a:gd name="T89" fmla="*/ 24 h 52"/>
              <a:gd name="T90" fmla="*/ 22 w 42"/>
              <a:gd name="T91" fmla="*/ 24 h 52"/>
              <a:gd name="T92" fmla="*/ 23 w 42"/>
              <a:gd name="T93" fmla="*/ 24 h 52"/>
              <a:gd name="T94" fmla="*/ 25 w 42"/>
              <a:gd name="T95" fmla="*/ 22 h 52"/>
              <a:gd name="T96" fmla="*/ 33 w 42"/>
              <a:gd name="T97" fmla="*/ 9 h 52"/>
              <a:gd name="T98" fmla="*/ 34 w 42"/>
              <a:gd name="T99" fmla="*/ 8 h 52"/>
              <a:gd name="T100" fmla="*/ 35 w 42"/>
              <a:gd name="T101" fmla="*/ 11 h 52"/>
              <a:gd name="T102" fmla="*/ 38 w 42"/>
              <a:gd name="T103" fmla="*/ 25 h 52"/>
              <a:gd name="T104" fmla="*/ 41 w 42"/>
              <a:gd name="T105" fmla="*/ 41 h 52"/>
              <a:gd name="T106" fmla="*/ 34 w 42"/>
              <a:gd name="T107" fmla="*/ 50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52">
                <a:moveTo>
                  <a:pt x="31" y="47"/>
                </a:moveTo>
                <a:cubicBezTo>
                  <a:pt x="31" y="47"/>
                  <a:pt x="32" y="47"/>
                  <a:pt x="32" y="47"/>
                </a:cubicBezTo>
                <a:cubicBezTo>
                  <a:pt x="35" y="45"/>
                  <a:pt x="36" y="43"/>
                  <a:pt x="37" y="40"/>
                </a:cubicBezTo>
                <a:cubicBezTo>
                  <a:pt x="38" y="35"/>
                  <a:pt x="37" y="30"/>
                  <a:pt x="35" y="27"/>
                </a:cubicBezTo>
                <a:cubicBezTo>
                  <a:pt x="32" y="23"/>
                  <a:pt x="31" y="19"/>
                  <a:pt x="31" y="15"/>
                </a:cubicBezTo>
                <a:cubicBezTo>
                  <a:pt x="29" y="17"/>
                  <a:pt x="29" y="20"/>
                  <a:pt x="29" y="23"/>
                </a:cubicBezTo>
                <a:cubicBezTo>
                  <a:pt x="28" y="26"/>
                  <a:pt x="26" y="28"/>
                  <a:pt x="24" y="28"/>
                </a:cubicBezTo>
                <a:cubicBezTo>
                  <a:pt x="23" y="28"/>
                  <a:pt x="22" y="28"/>
                  <a:pt x="21" y="28"/>
                </a:cubicBezTo>
                <a:cubicBezTo>
                  <a:pt x="20" y="28"/>
                  <a:pt x="19" y="27"/>
                  <a:pt x="18" y="27"/>
                </a:cubicBezTo>
                <a:cubicBezTo>
                  <a:pt x="16" y="25"/>
                  <a:pt x="15" y="22"/>
                  <a:pt x="16" y="19"/>
                </a:cubicBezTo>
                <a:cubicBezTo>
                  <a:pt x="17" y="15"/>
                  <a:pt x="17" y="11"/>
                  <a:pt x="14" y="7"/>
                </a:cubicBezTo>
                <a:cubicBezTo>
                  <a:pt x="14" y="14"/>
                  <a:pt x="12" y="20"/>
                  <a:pt x="9" y="25"/>
                </a:cubicBezTo>
                <a:cubicBezTo>
                  <a:pt x="7" y="28"/>
                  <a:pt x="6" y="30"/>
                  <a:pt x="6" y="33"/>
                </a:cubicBezTo>
                <a:cubicBezTo>
                  <a:pt x="5" y="38"/>
                  <a:pt x="6" y="44"/>
                  <a:pt x="10" y="47"/>
                </a:cubicBezTo>
                <a:cubicBezTo>
                  <a:pt x="10" y="47"/>
                  <a:pt x="11" y="47"/>
                  <a:pt x="11" y="47"/>
                </a:cubicBezTo>
                <a:cubicBezTo>
                  <a:pt x="11" y="45"/>
                  <a:pt x="11" y="42"/>
                  <a:pt x="12" y="40"/>
                </a:cubicBezTo>
                <a:cubicBezTo>
                  <a:pt x="13" y="38"/>
                  <a:pt x="14" y="36"/>
                  <a:pt x="16" y="35"/>
                </a:cubicBezTo>
                <a:cubicBezTo>
                  <a:pt x="17" y="34"/>
                  <a:pt x="19" y="33"/>
                  <a:pt x="21" y="33"/>
                </a:cubicBezTo>
                <a:cubicBezTo>
                  <a:pt x="22" y="33"/>
                  <a:pt x="23" y="34"/>
                  <a:pt x="23" y="35"/>
                </a:cubicBezTo>
                <a:cubicBezTo>
                  <a:pt x="23" y="36"/>
                  <a:pt x="22" y="36"/>
                  <a:pt x="22" y="37"/>
                </a:cubicBezTo>
                <a:cubicBezTo>
                  <a:pt x="22" y="37"/>
                  <a:pt x="21" y="37"/>
                  <a:pt x="21" y="37"/>
                </a:cubicBezTo>
                <a:cubicBezTo>
                  <a:pt x="21" y="38"/>
                  <a:pt x="21" y="39"/>
                  <a:pt x="21" y="39"/>
                </a:cubicBezTo>
                <a:cubicBezTo>
                  <a:pt x="21" y="42"/>
                  <a:pt x="23" y="42"/>
                  <a:pt x="25" y="42"/>
                </a:cubicBezTo>
                <a:cubicBezTo>
                  <a:pt x="28" y="43"/>
                  <a:pt x="31" y="44"/>
                  <a:pt x="31" y="47"/>
                </a:cubicBezTo>
                <a:close/>
                <a:moveTo>
                  <a:pt x="34" y="50"/>
                </a:moveTo>
                <a:cubicBezTo>
                  <a:pt x="34" y="50"/>
                  <a:pt x="34" y="50"/>
                  <a:pt x="34" y="50"/>
                </a:cubicBezTo>
                <a:cubicBezTo>
                  <a:pt x="33" y="51"/>
                  <a:pt x="31" y="51"/>
                  <a:pt x="29" y="52"/>
                </a:cubicBezTo>
                <a:cubicBezTo>
                  <a:pt x="29" y="52"/>
                  <a:pt x="29" y="52"/>
                  <a:pt x="28" y="52"/>
                </a:cubicBezTo>
                <a:cubicBezTo>
                  <a:pt x="27" y="52"/>
                  <a:pt x="27" y="51"/>
                  <a:pt x="27" y="50"/>
                </a:cubicBezTo>
                <a:cubicBezTo>
                  <a:pt x="27" y="47"/>
                  <a:pt x="26" y="47"/>
                  <a:pt x="24" y="46"/>
                </a:cubicBezTo>
                <a:cubicBezTo>
                  <a:pt x="20" y="46"/>
                  <a:pt x="17" y="44"/>
                  <a:pt x="17" y="40"/>
                </a:cubicBezTo>
                <a:cubicBezTo>
                  <a:pt x="17" y="40"/>
                  <a:pt x="17" y="39"/>
                  <a:pt x="17" y="39"/>
                </a:cubicBezTo>
                <a:cubicBezTo>
                  <a:pt x="16" y="40"/>
                  <a:pt x="16" y="41"/>
                  <a:pt x="16" y="41"/>
                </a:cubicBezTo>
                <a:cubicBezTo>
                  <a:pt x="15" y="44"/>
                  <a:pt x="14" y="47"/>
                  <a:pt x="16" y="49"/>
                </a:cubicBezTo>
                <a:cubicBezTo>
                  <a:pt x="16" y="49"/>
                  <a:pt x="16" y="50"/>
                  <a:pt x="16" y="51"/>
                </a:cubicBezTo>
                <a:cubicBezTo>
                  <a:pt x="16" y="52"/>
                  <a:pt x="15" y="52"/>
                  <a:pt x="14" y="52"/>
                </a:cubicBezTo>
                <a:cubicBezTo>
                  <a:pt x="12" y="52"/>
                  <a:pt x="10" y="51"/>
                  <a:pt x="8" y="50"/>
                </a:cubicBezTo>
                <a:cubicBezTo>
                  <a:pt x="2" y="46"/>
                  <a:pt x="0" y="39"/>
                  <a:pt x="2" y="32"/>
                </a:cubicBezTo>
                <a:cubicBezTo>
                  <a:pt x="2" y="29"/>
                  <a:pt x="4" y="26"/>
                  <a:pt x="5" y="23"/>
                </a:cubicBezTo>
                <a:cubicBezTo>
                  <a:pt x="10" y="16"/>
                  <a:pt x="11" y="11"/>
                  <a:pt x="9" y="3"/>
                </a:cubicBezTo>
                <a:cubicBezTo>
                  <a:pt x="9" y="3"/>
                  <a:pt x="9" y="3"/>
                  <a:pt x="9" y="3"/>
                </a:cubicBezTo>
                <a:cubicBezTo>
                  <a:pt x="9" y="2"/>
                  <a:pt x="9" y="2"/>
                  <a:pt x="9" y="1"/>
                </a:cubicBezTo>
                <a:cubicBezTo>
                  <a:pt x="10" y="0"/>
                  <a:pt x="11" y="0"/>
                  <a:pt x="12" y="1"/>
                </a:cubicBezTo>
                <a:cubicBezTo>
                  <a:pt x="19" y="6"/>
                  <a:pt x="22" y="12"/>
                  <a:pt x="20" y="20"/>
                </a:cubicBezTo>
                <a:cubicBezTo>
                  <a:pt x="19" y="22"/>
                  <a:pt x="20" y="23"/>
                  <a:pt x="20" y="24"/>
                </a:cubicBezTo>
                <a:cubicBezTo>
                  <a:pt x="21" y="24"/>
                  <a:pt x="21" y="24"/>
                  <a:pt x="22" y="24"/>
                </a:cubicBezTo>
                <a:cubicBezTo>
                  <a:pt x="22" y="24"/>
                  <a:pt x="23" y="24"/>
                  <a:pt x="23" y="24"/>
                </a:cubicBezTo>
                <a:cubicBezTo>
                  <a:pt x="24" y="24"/>
                  <a:pt x="25" y="24"/>
                  <a:pt x="25" y="22"/>
                </a:cubicBezTo>
                <a:cubicBezTo>
                  <a:pt x="26" y="16"/>
                  <a:pt x="27" y="12"/>
                  <a:pt x="33" y="9"/>
                </a:cubicBezTo>
                <a:cubicBezTo>
                  <a:pt x="33" y="8"/>
                  <a:pt x="33" y="8"/>
                  <a:pt x="34" y="8"/>
                </a:cubicBezTo>
                <a:cubicBezTo>
                  <a:pt x="35" y="9"/>
                  <a:pt x="36" y="10"/>
                  <a:pt x="35" y="11"/>
                </a:cubicBezTo>
                <a:cubicBezTo>
                  <a:pt x="35" y="15"/>
                  <a:pt x="35" y="20"/>
                  <a:pt x="38" y="25"/>
                </a:cubicBezTo>
                <a:cubicBezTo>
                  <a:pt x="41" y="29"/>
                  <a:pt x="42" y="35"/>
                  <a:pt x="41" y="41"/>
                </a:cubicBezTo>
                <a:cubicBezTo>
                  <a:pt x="40" y="45"/>
                  <a:pt x="37" y="48"/>
                  <a:pt x="34" y="50"/>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 name="Freeform 325"/>
          <p:cNvSpPr>
            <a:spLocks noEditPoints="1"/>
          </p:cNvSpPr>
          <p:nvPr/>
        </p:nvSpPr>
        <p:spPr bwMode="auto">
          <a:xfrm>
            <a:off x="5395991" y="2425664"/>
            <a:ext cx="266541" cy="248481"/>
          </a:xfrm>
          <a:custGeom>
            <a:avLst/>
            <a:gdLst>
              <a:gd name="T0" fmla="*/ 31 w 50"/>
              <a:gd name="T1" fmla="*/ 0 h 50"/>
              <a:gd name="T2" fmla="*/ 32 w 50"/>
              <a:gd name="T3" fmla="*/ 0 h 50"/>
              <a:gd name="T4" fmla="*/ 36 w 50"/>
              <a:gd name="T5" fmla="*/ 2 h 50"/>
              <a:gd name="T6" fmla="*/ 34 w 50"/>
              <a:gd name="T7" fmla="*/ 4 h 50"/>
              <a:gd name="T8" fmla="*/ 48 w 50"/>
              <a:gd name="T9" fmla="*/ 45 h 50"/>
              <a:gd name="T10" fmla="*/ 45 w 50"/>
              <a:gd name="T11" fmla="*/ 50 h 50"/>
              <a:gd name="T12" fmla="*/ 4 w 50"/>
              <a:gd name="T13" fmla="*/ 50 h 50"/>
              <a:gd name="T14" fmla="*/ 1 w 50"/>
              <a:gd name="T15" fmla="*/ 45 h 50"/>
              <a:gd name="T16" fmla="*/ 16 w 50"/>
              <a:gd name="T17" fmla="*/ 4 h 50"/>
              <a:gd name="T18" fmla="*/ 14 w 50"/>
              <a:gd name="T19" fmla="*/ 2 h 50"/>
              <a:gd name="T20" fmla="*/ 18 w 50"/>
              <a:gd name="T21" fmla="*/ 0 h 50"/>
              <a:gd name="T22" fmla="*/ 18 w 50"/>
              <a:gd name="T23" fmla="*/ 0 h 50"/>
              <a:gd name="T24" fmla="*/ 13 w 50"/>
              <a:gd name="T25" fmla="*/ 40 h 50"/>
              <a:gd name="T26" fmla="*/ 14 w 50"/>
              <a:gd name="T27" fmla="*/ 42 h 50"/>
              <a:gd name="T28" fmla="*/ 12 w 50"/>
              <a:gd name="T29" fmla="*/ 42 h 50"/>
              <a:gd name="T30" fmla="*/ 19 w 50"/>
              <a:gd name="T31" fmla="*/ 37 h 50"/>
              <a:gd name="T32" fmla="*/ 20 w 50"/>
              <a:gd name="T33" fmla="*/ 38 h 50"/>
              <a:gd name="T34" fmla="*/ 18 w 50"/>
              <a:gd name="T35" fmla="*/ 38 h 50"/>
              <a:gd name="T36" fmla="*/ 17 w 50"/>
              <a:gd name="T37" fmla="*/ 29 h 50"/>
              <a:gd name="T38" fmla="*/ 18 w 50"/>
              <a:gd name="T39" fmla="*/ 30 h 50"/>
              <a:gd name="T40" fmla="*/ 16 w 50"/>
              <a:gd name="T41" fmla="*/ 30 h 50"/>
              <a:gd name="T42" fmla="*/ 17 w 50"/>
              <a:gd name="T43" fmla="*/ 41 h 50"/>
              <a:gd name="T44" fmla="*/ 19 w 50"/>
              <a:gd name="T45" fmla="*/ 43 h 50"/>
              <a:gd name="T46" fmla="*/ 15 w 50"/>
              <a:gd name="T47" fmla="*/ 43 h 50"/>
              <a:gd name="T48" fmla="*/ 15 w 50"/>
              <a:gd name="T49" fmla="*/ 34 h 50"/>
              <a:gd name="T50" fmla="*/ 17 w 50"/>
              <a:gd name="T51" fmla="*/ 36 h 50"/>
              <a:gd name="T52" fmla="*/ 13 w 50"/>
              <a:gd name="T53" fmla="*/ 36 h 50"/>
              <a:gd name="T54" fmla="*/ 17 w 50"/>
              <a:gd name="T55" fmla="*/ 25 h 50"/>
              <a:gd name="T56" fmla="*/ 32 w 50"/>
              <a:gd name="T57" fmla="*/ 25 h 50"/>
              <a:gd name="T58" fmla="*/ 30 w 50"/>
              <a:gd name="T59" fmla="*/ 20 h 50"/>
              <a:gd name="T60" fmla="*/ 20 w 50"/>
              <a:gd name="T61" fmla="*/ 4 h 50"/>
              <a:gd name="T62" fmla="*/ 20 w 50"/>
              <a:gd name="T63" fmla="*/ 20 h 50"/>
              <a:gd name="T64" fmla="*/ 17 w 50"/>
              <a:gd name="T65" fmla="*/ 25 h 50"/>
              <a:gd name="T66" fmla="*/ 34 w 50"/>
              <a:gd name="T67" fmla="*/ 27 h 50"/>
              <a:gd name="T68" fmla="*/ 5 w 50"/>
              <a:gd name="T69" fmla="*/ 46 h 50"/>
              <a:gd name="T70" fmla="*/ 34 w 50"/>
              <a:gd name="T71" fmla="*/ 27 h 50"/>
              <a:gd name="T72" fmla="*/ 23 w 50"/>
              <a:gd name="T73" fmla="*/ 42 h 50"/>
              <a:gd name="T74" fmla="*/ 23 w 50"/>
              <a:gd name="T75" fmla="*/ 40 h 50"/>
              <a:gd name="T76" fmla="*/ 28 w 50"/>
              <a:gd name="T77" fmla="*/ 41 h 50"/>
              <a:gd name="T78" fmla="*/ 23 w 50"/>
              <a:gd name="T79" fmla="*/ 42 h 50"/>
              <a:gd name="T80" fmla="*/ 24 w 50"/>
              <a:gd name="T81" fmla="*/ 36 h 50"/>
              <a:gd name="T82" fmla="*/ 24 w 50"/>
              <a:gd name="T83" fmla="*/ 34 h 50"/>
              <a:gd name="T84" fmla="*/ 27 w 50"/>
              <a:gd name="T85" fmla="*/ 35 h 50"/>
              <a:gd name="T86" fmla="*/ 24 w 50"/>
              <a:gd name="T87" fmla="*/ 36 h 50"/>
              <a:gd name="T88" fmla="*/ 24 w 50"/>
              <a:gd name="T89" fmla="*/ 24 h 50"/>
              <a:gd name="T90" fmla="*/ 24 w 50"/>
              <a:gd name="T91" fmla="*/ 22 h 50"/>
              <a:gd name="T92" fmla="*/ 27 w 50"/>
              <a:gd name="T93" fmla="*/ 23 h 50"/>
              <a:gd name="T94" fmla="*/ 24 w 50"/>
              <a:gd name="T95" fmla="*/ 24 h 50"/>
              <a:gd name="T96" fmla="*/ 23 w 50"/>
              <a:gd name="T97" fmla="*/ 30 h 50"/>
              <a:gd name="T98" fmla="*/ 23 w 50"/>
              <a:gd name="T99" fmla="*/ 28 h 50"/>
              <a:gd name="T100" fmla="*/ 28 w 50"/>
              <a:gd name="T101" fmla="*/ 29 h 50"/>
              <a:gd name="T102" fmla="*/ 23 w 50"/>
              <a:gd name="T103" fmla="*/ 30 h 50"/>
              <a:gd name="T104" fmla="*/ 23 w 50"/>
              <a:gd name="T105" fmla="*/ 18 h 50"/>
              <a:gd name="T106" fmla="*/ 23 w 50"/>
              <a:gd name="T107" fmla="*/ 15 h 50"/>
              <a:gd name="T108" fmla="*/ 28 w 50"/>
              <a:gd name="T109" fmla="*/ 17 h 50"/>
              <a:gd name="T110" fmla="*/ 23 w 50"/>
              <a:gd name="T111" fmla="*/ 18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50" h="50">
                <a:moveTo>
                  <a:pt x="19" y="0"/>
                </a:moveTo>
                <a:cubicBezTo>
                  <a:pt x="31" y="0"/>
                  <a:pt x="31" y="0"/>
                  <a:pt x="31" y="0"/>
                </a:cubicBezTo>
                <a:cubicBezTo>
                  <a:pt x="32" y="0"/>
                  <a:pt x="32" y="0"/>
                  <a:pt x="32" y="0"/>
                </a:cubicBezTo>
                <a:cubicBezTo>
                  <a:pt x="32" y="0"/>
                  <a:pt x="32" y="0"/>
                  <a:pt x="32" y="0"/>
                </a:cubicBezTo>
                <a:cubicBezTo>
                  <a:pt x="34" y="0"/>
                  <a:pt x="34" y="0"/>
                  <a:pt x="34" y="0"/>
                </a:cubicBezTo>
                <a:cubicBezTo>
                  <a:pt x="35" y="0"/>
                  <a:pt x="36" y="1"/>
                  <a:pt x="36" y="2"/>
                </a:cubicBezTo>
                <a:cubicBezTo>
                  <a:pt x="36" y="3"/>
                  <a:pt x="35" y="4"/>
                  <a:pt x="34" y="4"/>
                </a:cubicBezTo>
                <a:cubicBezTo>
                  <a:pt x="34" y="4"/>
                  <a:pt x="34" y="4"/>
                  <a:pt x="34" y="4"/>
                </a:cubicBezTo>
                <a:cubicBezTo>
                  <a:pt x="34" y="19"/>
                  <a:pt x="34" y="19"/>
                  <a:pt x="34" y="19"/>
                </a:cubicBezTo>
                <a:cubicBezTo>
                  <a:pt x="48" y="45"/>
                  <a:pt x="48" y="45"/>
                  <a:pt x="48" y="45"/>
                </a:cubicBezTo>
                <a:cubicBezTo>
                  <a:pt x="50" y="47"/>
                  <a:pt x="48" y="50"/>
                  <a:pt x="45" y="50"/>
                </a:cubicBezTo>
                <a:cubicBezTo>
                  <a:pt x="45" y="50"/>
                  <a:pt x="45" y="50"/>
                  <a:pt x="45" y="50"/>
                </a:cubicBezTo>
                <a:cubicBezTo>
                  <a:pt x="4" y="50"/>
                  <a:pt x="4" y="50"/>
                  <a:pt x="4" y="50"/>
                </a:cubicBezTo>
                <a:cubicBezTo>
                  <a:pt x="4" y="50"/>
                  <a:pt x="4" y="50"/>
                  <a:pt x="4" y="50"/>
                </a:cubicBezTo>
                <a:cubicBezTo>
                  <a:pt x="2" y="50"/>
                  <a:pt x="0" y="47"/>
                  <a:pt x="1" y="45"/>
                </a:cubicBezTo>
                <a:cubicBezTo>
                  <a:pt x="1" y="45"/>
                  <a:pt x="1" y="45"/>
                  <a:pt x="1" y="45"/>
                </a:cubicBezTo>
                <a:cubicBezTo>
                  <a:pt x="16" y="19"/>
                  <a:pt x="16" y="19"/>
                  <a:pt x="16" y="19"/>
                </a:cubicBezTo>
                <a:cubicBezTo>
                  <a:pt x="16" y="4"/>
                  <a:pt x="16" y="4"/>
                  <a:pt x="16" y="4"/>
                </a:cubicBezTo>
                <a:cubicBezTo>
                  <a:pt x="15" y="4"/>
                  <a:pt x="15" y="4"/>
                  <a:pt x="15" y="4"/>
                </a:cubicBezTo>
                <a:cubicBezTo>
                  <a:pt x="14" y="4"/>
                  <a:pt x="14" y="3"/>
                  <a:pt x="14" y="2"/>
                </a:cubicBezTo>
                <a:cubicBezTo>
                  <a:pt x="14" y="1"/>
                  <a:pt x="14" y="0"/>
                  <a:pt x="15" y="0"/>
                </a:cubicBezTo>
                <a:cubicBezTo>
                  <a:pt x="18" y="0"/>
                  <a:pt x="18" y="0"/>
                  <a:pt x="18" y="0"/>
                </a:cubicBezTo>
                <a:cubicBezTo>
                  <a:pt x="18" y="0"/>
                  <a:pt x="18" y="0"/>
                  <a:pt x="18" y="0"/>
                </a:cubicBezTo>
                <a:cubicBezTo>
                  <a:pt x="18" y="0"/>
                  <a:pt x="18" y="0"/>
                  <a:pt x="18" y="0"/>
                </a:cubicBezTo>
                <a:cubicBezTo>
                  <a:pt x="19" y="0"/>
                  <a:pt x="19" y="0"/>
                  <a:pt x="19" y="0"/>
                </a:cubicBezTo>
                <a:close/>
                <a:moveTo>
                  <a:pt x="13" y="40"/>
                </a:moveTo>
                <a:cubicBezTo>
                  <a:pt x="13" y="40"/>
                  <a:pt x="13" y="40"/>
                  <a:pt x="13" y="40"/>
                </a:cubicBezTo>
                <a:cubicBezTo>
                  <a:pt x="13" y="40"/>
                  <a:pt x="14" y="41"/>
                  <a:pt x="14" y="42"/>
                </a:cubicBezTo>
                <a:cubicBezTo>
                  <a:pt x="14" y="42"/>
                  <a:pt x="13" y="43"/>
                  <a:pt x="13" y="43"/>
                </a:cubicBezTo>
                <a:cubicBezTo>
                  <a:pt x="12" y="43"/>
                  <a:pt x="12" y="42"/>
                  <a:pt x="12" y="42"/>
                </a:cubicBezTo>
                <a:cubicBezTo>
                  <a:pt x="12" y="41"/>
                  <a:pt x="12" y="40"/>
                  <a:pt x="13" y="40"/>
                </a:cubicBezTo>
                <a:close/>
                <a:moveTo>
                  <a:pt x="19" y="37"/>
                </a:moveTo>
                <a:cubicBezTo>
                  <a:pt x="19" y="37"/>
                  <a:pt x="19" y="37"/>
                  <a:pt x="19" y="37"/>
                </a:cubicBezTo>
                <a:cubicBezTo>
                  <a:pt x="19" y="37"/>
                  <a:pt x="20" y="38"/>
                  <a:pt x="20" y="38"/>
                </a:cubicBezTo>
                <a:cubicBezTo>
                  <a:pt x="20" y="39"/>
                  <a:pt x="19" y="39"/>
                  <a:pt x="19" y="39"/>
                </a:cubicBezTo>
                <a:cubicBezTo>
                  <a:pt x="18" y="39"/>
                  <a:pt x="18" y="39"/>
                  <a:pt x="18" y="38"/>
                </a:cubicBezTo>
                <a:cubicBezTo>
                  <a:pt x="18" y="38"/>
                  <a:pt x="18" y="37"/>
                  <a:pt x="19" y="37"/>
                </a:cubicBezTo>
                <a:close/>
                <a:moveTo>
                  <a:pt x="17" y="29"/>
                </a:moveTo>
                <a:cubicBezTo>
                  <a:pt x="17" y="29"/>
                  <a:pt x="17" y="29"/>
                  <a:pt x="17" y="29"/>
                </a:cubicBezTo>
                <a:cubicBezTo>
                  <a:pt x="18" y="29"/>
                  <a:pt x="18" y="30"/>
                  <a:pt x="18" y="30"/>
                </a:cubicBezTo>
                <a:cubicBezTo>
                  <a:pt x="18" y="31"/>
                  <a:pt x="18" y="32"/>
                  <a:pt x="17" y="32"/>
                </a:cubicBezTo>
                <a:cubicBezTo>
                  <a:pt x="16" y="32"/>
                  <a:pt x="16" y="31"/>
                  <a:pt x="16" y="30"/>
                </a:cubicBezTo>
                <a:cubicBezTo>
                  <a:pt x="16" y="30"/>
                  <a:pt x="16" y="29"/>
                  <a:pt x="17" y="29"/>
                </a:cubicBezTo>
                <a:close/>
                <a:moveTo>
                  <a:pt x="17" y="41"/>
                </a:moveTo>
                <a:cubicBezTo>
                  <a:pt x="17" y="41"/>
                  <a:pt x="17" y="41"/>
                  <a:pt x="17" y="41"/>
                </a:cubicBezTo>
                <a:cubicBezTo>
                  <a:pt x="18" y="41"/>
                  <a:pt x="19" y="42"/>
                  <a:pt x="19" y="43"/>
                </a:cubicBezTo>
                <a:cubicBezTo>
                  <a:pt x="19" y="44"/>
                  <a:pt x="18" y="45"/>
                  <a:pt x="17" y="45"/>
                </a:cubicBezTo>
                <a:cubicBezTo>
                  <a:pt x="16" y="45"/>
                  <a:pt x="15" y="44"/>
                  <a:pt x="15" y="43"/>
                </a:cubicBezTo>
                <a:cubicBezTo>
                  <a:pt x="15" y="42"/>
                  <a:pt x="16" y="41"/>
                  <a:pt x="17" y="41"/>
                </a:cubicBezTo>
                <a:close/>
                <a:moveTo>
                  <a:pt x="15" y="34"/>
                </a:moveTo>
                <a:cubicBezTo>
                  <a:pt x="15" y="34"/>
                  <a:pt x="15" y="34"/>
                  <a:pt x="15" y="34"/>
                </a:cubicBezTo>
                <a:cubicBezTo>
                  <a:pt x="16" y="34"/>
                  <a:pt x="17" y="34"/>
                  <a:pt x="17" y="36"/>
                </a:cubicBezTo>
                <a:cubicBezTo>
                  <a:pt x="17" y="37"/>
                  <a:pt x="16" y="37"/>
                  <a:pt x="15" y="37"/>
                </a:cubicBezTo>
                <a:cubicBezTo>
                  <a:pt x="14" y="37"/>
                  <a:pt x="13" y="37"/>
                  <a:pt x="13" y="36"/>
                </a:cubicBezTo>
                <a:cubicBezTo>
                  <a:pt x="13" y="34"/>
                  <a:pt x="14" y="34"/>
                  <a:pt x="15" y="34"/>
                </a:cubicBezTo>
                <a:close/>
                <a:moveTo>
                  <a:pt x="17" y="25"/>
                </a:moveTo>
                <a:cubicBezTo>
                  <a:pt x="17" y="25"/>
                  <a:pt x="17" y="25"/>
                  <a:pt x="17" y="25"/>
                </a:cubicBezTo>
                <a:cubicBezTo>
                  <a:pt x="32" y="25"/>
                  <a:pt x="32" y="25"/>
                  <a:pt x="32" y="25"/>
                </a:cubicBezTo>
                <a:cubicBezTo>
                  <a:pt x="30" y="21"/>
                  <a:pt x="30" y="21"/>
                  <a:pt x="30" y="21"/>
                </a:cubicBezTo>
                <a:cubicBezTo>
                  <a:pt x="30" y="20"/>
                  <a:pt x="30" y="20"/>
                  <a:pt x="30" y="20"/>
                </a:cubicBezTo>
                <a:cubicBezTo>
                  <a:pt x="30" y="4"/>
                  <a:pt x="30" y="4"/>
                  <a:pt x="30" y="4"/>
                </a:cubicBezTo>
                <a:cubicBezTo>
                  <a:pt x="20" y="4"/>
                  <a:pt x="20" y="4"/>
                  <a:pt x="20" y="4"/>
                </a:cubicBezTo>
                <a:cubicBezTo>
                  <a:pt x="20" y="20"/>
                  <a:pt x="20" y="20"/>
                  <a:pt x="20" y="20"/>
                </a:cubicBezTo>
                <a:cubicBezTo>
                  <a:pt x="20" y="20"/>
                  <a:pt x="20" y="20"/>
                  <a:pt x="20" y="20"/>
                </a:cubicBezTo>
                <a:cubicBezTo>
                  <a:pt x="20" y="20"/>
                  <a:pt x="20" y="20"/>
                  <a:pt x="19" y="21"/>
                </a:cubicBezTo>
                <a:cubicBezTo>
                  <a:pt x="17" y="25"/>
                  <a:pt x="17" y="25"/>
                  <a:pt x="17" y="25"/>
                </a:cubicBezTo>
                <a:close/>
                <a:moveTo>
                  <a:pt x="34" y="27"/>
                </a:moveTo>
                <a:cubicBezTo>
                  <a:pt x="34" y="27"/>
                  <a:pt x="34" y="27"/>
                  <a:pt x="34" y="27"/>
                </a:cubicBezTo>
                <a:cubicBezTo>
                  <a:pt x="16" y="27"/>
                  <a:pt x="16" y="27"/>
                  <a:pt x="16" y="27"/>
                </a:cubicBezTo>
                <a:cubicBezTo>
                  <a:pt x="5" y="46"/>
                  <a:pt x="5" y="46"/>
                  <a:pt x="5" y="46"/>
                </a:cubicBezTo>
                <a:cubicBezTo>
                  <a:pt x="45" y="46"/>
                  <a:pt x="45" y="46"/>
                  <a:pt x="45" y="46"/>
                </a:cubicBezTo>
                <a:cubicBezTo>
                  <a:pt x="34" y="27"/>
                  <a:pt x="34" y="27"/>
                  <a:pt x="34" y="27"/>
                </a:cubicBezTo>
                <a:close/>
                <a:moveTo>
                  <a:pt x="23" y="42"/>
                </a:moveTo>
                <a:cubicBezTo>
                  <a:pt x="23" y="42"/>
                  <a:pt x="23" y="42"/>
                  <a:pt x="23" y="42"/>
                </a:cubicBezTo>
                <a:cubicBezTo>
                  <a:pt x="22" y="42"/>
                  <a:pt x="22" y="42"/>
                  <a:pt x="22" y="41"/>
                </a:cubicBezTo>
                <a:cubicBezTo>
                  <a:pt x="22" y="41"/>
                  <a:pt x="22" y="40"/>
                  <a:pt x="23" y="40"/>
                </a:cubicBezTo>
                <a:cubicBezTo>
                  <a:pt x="27" y="40"/>
                  <a:pt x="27" y="40"/>
                  <a:pt x="27" y="40"/>
                </a:cubicBezTo>
                <a:cubicBezTo>
                  <a:pt x="28" y="40"/>
                  <a:pt x="28" y="41"/>
                  <a:pt x="28" y="41"/>
                </a:cubicBezTo>
                <a:cubicBezTo>
                  <a:pt x="28" y="42"/>
                  <a:pt x="28" y="42"/>
                  <a:pt x="27" y="42"/>
                </a:cubicBezTo>
                <a:cubicBezTo>
                  <a:pt x="23" y="42"/>
                  <a:pt x="23" y="42"/>
                  <a:pt x="23" y="42"/>
                </a:cubicBezTo>
                <a:close/>
                <a:moveTo>
                  <a:pt x="24" y="36"/>
                </a:moveTo>
                <a:cubicBezTo>
                  <a:pt x="24" y="36"/>
                  <a:pt x="24" y="36"/>
                  <a:pt x="24" y="36"/>
                </a:cubicBezTo>
                <a:cubicBezTo>
                  <a:pt x="23" y="36"/>
                  <a:pt x="23" y="36"/>
                  <a:pt x="23" y="35"/>
                </a:cubicBezTo>
                <a:cubicBezTo>
                  <a:pt x="23" y="34"/>
                  <a:pt x="23" y="34"/>
                  <a:pt x="24" y="34"/>
                </a:cubicBezTo>
                <a:cubicBezTo>
                  <a:pt x="26" y="34"/>
                  <a:pt x="26" y="34"/>
                  <a:pt x="26" y="34"/>
                </a:cubicBezTo>
                <a:cubicBezTo>
                  <a:pt x="26" y="34"/>
                  <a:pt x="27" y="34"/>
                  <a:pt x="27" y="35"/>
                </a:cubicBezTo>
                <a:cubicBezTo>
                  <a:pt x="27" y="36"/>
                  <a:pt x="26" y="36"/>
                  <a:pt x="26" y="36"/>
                </a:cubicBezTo>
                <a:cubicBezTo>
                  <a:pt x="24" y="36"/>
                  <a:pt x="24" y="36"/>
                  <a:pt x="24" y="36"/>
                </a:cubicBezTo>
                <a:close/>
                <a:moveTo>
                  <a:pt x="24" y="24"/>
                </a:moveTo>
                <a:cubicBezTo>
                  <a:pt x="24" y="24"/>
                  <a:pt x="24" y="24"/>
                  <a:pt x="24" y="24"/>
                </a:cubicBezTo>
                <a:cubicBezTo>
                  <a:pt x="23" y="24"/>
                  <a:pt x="23" y="23"/>
                  <a:pt x="23" y="23"/>
                </a:cubicBezTo>
                <a:cubicBezTo>
                  <a:pt x="23" y="22"/>
                  <a:pt x="23" y="22"/>
                  <a:pt x="24" y="22"/>
                </a:cubicBezTo>
                <a:cubicBezTo>
                  <a:pt x="26" y="22"/>
                  <a:pt x="26" y="22"/>
                  <a:pt x="26" y="22"/>
                </a:cubicBezTo>
                <a:cubicBezTo>
                  <a:pt x="26" y="22"/>
                  <a:pt x="27" y="22"/>
                  <a:pt x="27" y="23"/>
                </a:cubicBezTo>
                <a:cubicBezTo>
                  <a:pt x="27" y="23"/>
                  <a:pt x="26" y="24"/>
                  <a:pt x="26" y="24"/>
                </a:cubicBezTo>
                <a:cubicBezTo>
                  <a:pt x="24" y="24"/>
                  <a:pt x="24" y="24"/>
                  <a:pt x="24" y="24"/>
                </a:cubicBezTo>
                <a:close/>
                <a:moveTo>
                  <a:pt x="23" y="30"/>
                </a:moveTo>
                <a:cubicBezTo>
                  <a:pt x="23" y="30"/>
                  <a:pt x="23" y="30"/>
                  <a:pt x="23" y="30"/>
                </a:cubicBezTo>
                <a:cubicBezTo>
                  <a:pt x="22" y="30"/>
                  <a:pt x="22" y="30"/>
                  <a:pt x="22" y="29"/>
                </a:cubicBezTo>
                <a:cubicBezTo>
                  <a:pt x="22" y="28"/>
                  <a:pt x="22" y="28"/>
                  <a:pt x="23" y="28"/>
                </a:cubicBezTo>
                <a:cubicBezTo>
                  <a:pt x="27" y="28"/>
                  <a:pt x="27" y="28"/>
                  <a:pt x="27" y="28"/>
                </a:cubicBezTo>
                <a:cubicBezTo>
                  <a:pt x="28" y="28"/>
                  <a:pt x="28" y="28"/>
                  <a:pt x="28" y="29"/>
                </a:cubicBezTo>
                <a:cubicBezTo>
                  <a:pt x="28" y="30"/>
                  <a:pt x="28" y="30"/>
                  <a:pt x="27" y="30"/>
                </a:cubicBezTo>
                <a:cubicBezTo>
                  <a:pt x="23" y="30"/>
                  <a:pt x="23" y="30"/>
                  <a:pt x="23" y="30"/>
                </a:cubicBezTo>
                <a:close/>
                <a:moveTo>
                  <a:pt x="23" y="18"/>
                </a:moveTo>
                <a:cubicBezTo>
                  <a:pt x="23" y="18"/>
                  <a:pt x="23" y="18"/>
                  <a:pt x="23" y="18"/>
                </a:cubicBezTo>
                <a:cubicBezTo>
                  <a:pt x="22" y="18"/>
                  <a:pt x="22" y="17"/>
                  <a:pt x="22" y="17"/>
                </a:cubicBezTo>
                <a:cubicBezTo>
                  <a:pt x="22" y="16"/>
                  <a:pt x="22" y="15"/>
                  <a:pt x="23" y="15"/>
                </a:cubicBezTo>
                <a:cubicBezTo>
                  <a:pt x="27" y="15"/>
                  <a:pt x="27" y="15"/>
                  <a:pt x="27" y="15"/>
                </a:cubicBezTo>
                <a:cubicBezTo>
                  <a:pt x="28" y="15"/>
                  <a:pt x="28" y="16"/>
                  <a:pt x="28" y="17"/>
                </a:cubicBezTo>
                <a:cubicBezTo>
                  <a:pt x="28" y="17"/>
                  <a:pt x="28" y="18"/>
                  <a:pt x="27" y="18"/>
                </a:cubicBezTo>
                <a:cubicBezTo>
                  <a:pt x="23" y="18"/>
                  <a:pt x="23" y="18"/>
                  <a:pt x="23" y="18"/>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 name="Freeform 63"/>
          <p:cNvSpPr>
            <a:spLocks noEditPoints="1"/>
          </p:cNvSpPr>
          <p:nvPr/>
        </p:nvSpPr>
        <p:spPr bwMode="auto">
          <a:xfrm>
            <a:off x="7286624" y="2445279"/>
            <a:ext cx="237703" cy="219217"/>
          </a:xfrm>
          <a:custGeom>
            <a:avLst/>
            <a:gdLst>
              <a:gd name="T0" fmla="*/ 0 w 42"/>
              <a:gd name="T1" fmla="*/ 14 h 50"/>
              <a:gd name="T2" fmla="*/ 35 w 42"/>
              <a:gd name="T3" fmla="*/ 12 h 50"/>
              <a:gd name="T4" fmla="*/ 27 w 42"/>
              <a:gd name="T5" fmla="*/ 1 h 50"/>
              <a:gd name="T6" fmla="*/ 41 w 42"/>
              <a:gd name="T7" fmla="*/ 13 h 50"/>
              <a:gd name="T8" fmla="*/ 42 w 42"/>
              <a:gd name="T9" fmla="*/ 13 h 50"/>
              <a:gd name="T10" fmla="*/ 42 w 42"/>
              <a:gd name="T11" fmla="*/ 13 h 50"/>
              <a:gd name="T12" fmla="*/ 42 w 42"/>
              <a:gd name="T13" fmla="*/ 13 h 50"/>
              <a:gd name="T14" fmla="*/ 42 w 42"/>
              <a:gd name="T15" fmla="*/ 13 h 50"/>
              <a:gd name="T16" fmla="*/ 42 w 42"/>
              <a:gd name="T17" fmla="*/ 14 h 50"/>
              <a:gd name="T18" fmla="*/ 42 w 42"/>
              <a:gd name="T19" fmla="*/ 14 h 50"/>
              <a:gd name="T20" fmla="*/ 42 w 42"/>
              <a:gd name="T21" fmla="*/ 14 h 50"/>
              <a:gd name="T22" fmla="*/ 42 w 42"/>
              <a:gd name="T23" fmla="*/ 14 h 50"/>
              <a:gd name="T24" fmla="*/ 42 w 42"/>
              <a:gd name="T25" fmla="*/ 14 h 50"/>
              <a:gd name="T26" fmla="*/ 42 w 42"/>
              <a:gd name="T27" fmla="*/ 15 h 50"/>
              <a:gd name="T28" fmla="*/ 42 w 42"/>
              <a:gd name="T29" fmla="*/ 15 h 50"/>
              <a:gd name="T30" fmla="*/ 42 w 42"/>
              <a:gd name="T31" fmla="*/ 15 h 50"/>
              <a:gd name="T32" fmla="*/ 42 w 42"/>
              <a:gd name="T33" fmla="*/ 15 h 50"/>
              <a:gd name="T34" fmla="*/ 42 w 42"/>
              <a:gd name="T35" fmla="*/ 15 h 50"/>
              <a:gd name="T36" fmla="*/ 29 w 42"/>
              <a:gd name="T37" fmla="*/ 28 h 50"/>
              <a:gd name="T38" fmla="*/ 27 w 42"/>
              <a:gd name="T39" fmla="*/ 25 h 50"/>
              <a:gd name="T40" fmla="*/ 1 w 42"/>
              <a:gd name="T41" fmla="*/ 16 h 50"/>
              <a:gd name="T42" fmla="*/ 42 w 42"/>
              <a:gd name="T43" fmla="*/ 14 h 50"/>
              <a:gd name="T44" fmla="*/ 42 w 42"/>
              <a:gd name="T45" fmla="*/ 14 h 50"/>
              <a:gd name="T46" fmla="*/ 40 w 42"/>
              <a:gd name="T47" fmla="*/ 34 h 50"/>
              <a:gd name="T48" fmla="*/ 6 w 42"/>
              <a:gd name="T49" fmla="*/ 34 h 50"/>
              <a:gd name="T50" fmla="*/ 15 w 42"/>
              <a:gd name="T51" fmla="*/ 23 h 50"/>
              <a:gd name="T52" fmla="*/ 0 w 42"/>
              <a:gd name="T53" fmla="*/ 35 h 50"/>
              <a:gd name="T54" fmla="*/ 0 w 42"/>
              <a:gd name="T55" fmla="*/ 35 h 50"/>
              <a:gd name="T56" fmla="*/ 0 w 42"/>
              <a:gd name="T57" fmla="*/ 35 h 50"/>
              <a:gd name="T58" fmla="*/ 0 w 42"/>
              <a:gd name="T59" fmla="*/ 35 h 50"/>
              <a:gd name="T60" fmla="*/ 0 w 42"/>
              <a:gd name="T61" fmla="*/ 35 h 50"/>
              <a:gd name="T62" fmla="*/ 0 w 42"/>
              <a:gd name="T63" fmla="*/ 36 h 50"/>
              <a:gd name="T64" fmla="*/ 0 w 42"/>
              <a:gd name="T65" fmla="*/ 36 h 50"/>
              <a:gd name="T66" fmla="*/ 0 w 42"/>
              <a:gd name="T67" fmla="*/ 36 h 50"/>
              <a:gd name="T68" fmla="*/ 0 w 42"/>
              <a:gd name="T69" fmla="*/ 36 h 50"/>
              <a:gd name="T70" fmla="*/ 0 w 42"/>
              <a:gd name="T71" fmla="*/ 37 h 50"/>
              <a:gd name="T72" fmla="*/ 0 w 42"/>
              <a:gd name="T73" fmla="*/ 37 h 50"/>
              <a:gd name="T74" fmla="*/ 0 w 42"/>
              <a:gd name="T75" fmla="*/ 37 h 50"/>
              <a:gd name="T76" fmla="*/ 0 w 42"/>
              <a:gd name="T77" fmla="*/ 37 h 50"/>
              <a:gd name="T78" fmla="*/ 0 w 42"/>
              <a:gd name="T79" fmla="*/ 37 h 50"/>
              <a:gd name="T80" fmla="*/ 0 w 42"/>
              <a:gd name="T81" fmla="*/ 37 h 50"/>
              <a:gd name="T82" fmla="*/ 12 w 42"/>
              <a:gd name="T83" fmla="*/ 50 h 50"/>
              <a:gd name="T84" fmla="*/ 15 w 42"/>
              <a:gd name="T85" fmla="*/ 47 h 50"/>
              <a:gd name="T86" fmla="*/ 40 w 42"/>
              <a:gd name="T87" fmla="*/ 38 h 50"/>
              <a:gd name="T88" fmla="*/ 40 w 42"/>
              <a:gd name="T89" fmla="*/ 34 h 50"/>
              <a:gd name="T90" fmla="*/ 0 w 42"/>
              <a:gd name="T91" fmla="*/ 36 h 50"/>
              <a:gd name="T92" fmla="*/ 0 w 42"/>
              <a:gd name="T93"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 h="50">
                <a:moveTo>
                  <a:pt x="1" y="16"/>
                </a:moveTo>
                <a:cubicBezTo>
                  <a:pt x="0" y="16"/>
                  <a:pt x="0" y="15"/>
                  <a:pt x="0" y="14"/>
                </a:cubicBezTo>
                <a:cubicBezTo>
                  <a:pt x="0" y="13"/>
                  <a:pt x="0" y="12"/>
                  <a:pt x="1" y="12"/>
                </a:cubicBezTo>
                <a:cubicBezTo>
                  <a:pt x="35" y="12"/>
                  <a:pt x="35" y="12"/>
                  <a:pt x="35" y="12"/>
                </a:cubicBezTo>
                <a:cubicBezTo>
                  <a:pt x="27" y="3"/>
                  <a:pt x="27" y="3"/>
                  <a:pt x="27" y="3"/>
                </a:cubicBezTo>
                <a:cubicBezTo>
                  <a:pt x="26" y="3"/>
                  <a:pt x="26" y="1"/>
                  <a:pt x="27" y="1"/>
                </a:cubicBezTo>
                <a:cubicBezTo>
                  <a:pt x="27" y="0"/>
                  <a:pt x="29" y="0"/>
                  <a:pt x="29" y="1"/>
                </a:cubicBezTo>
                <a:cubicBezTo>
                  <a:pt x="41" y="13"/>
                  <a:pt x="41" y="13"/>
                  <a:pt x="41"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1" y="15"/>
                  <a:pt x="41" y="15"/>
                  <a:pt x="41" y="15"/>
                </a:cubicBezTo>
                <a:cubicBezTo>
                  <a:pt x="29" y="28"/>
                  <a:pt x="29" y="28"/>
                  <a:pt x="29" y="28"/>
                </a:cubicBezTo>
                <a:cubicBezTo>
                  <a:pt x="29" y="28"/>
                  <a:pt x="27" y="28"/>
                  <a:pt x="27" y="28"/>
                </a:cubicBezTo>
                <a:cubicBezTo>
                  <a:pt x="26" y="27"/>
                  <a:pt x="26" y="26"/>
                  <a:pt x="27" y="25"/>
                </a:cubicBezTo>
                <a:cubicBezTo>
                  <a:pt x="35" y="16"/>
                  <a:pt x="35" y="16"/>
                  <a:pt x="35" y="16"/>
                </a:cubicBezTo>
                <a:cubicBezTo>
                  <a:pt x="1" y="16"/>
                  <a:pt x="1" y="16"/>
                  <a:pt x="1" y="16"/>
                </a:cubicBezTo>
                <a:close/>
                <a:moveTo>
                  <a:pt x="42" y="14"/>
                </a:moveTo>
                <a:cubicBezTo>
                  <a:pt x="42" y="14"/>
                  <a:pt x="42" y="14"/>
                  <a:pt x="42" y="14"/>
                </a:cubicBezTo>
                <a:cubicBezTo>
                  <a:pt x="42" y="14"/>
                  <a:pt x="42" y="14"/>
                  <a:pt x="42" y="14"/>
                </a:cubicBezTo>
                <a:cubicBezTo>
                  <a:pt x="42" y="14"/>
                  <a:pt x="42" y="14"/>
                  <a:pt x="42" y="14"/>
                </a:cubicBezTo>
                <a:cubicBezTo>
                  <a:pt x="42" y="14"/>
                  <a:pt x="42" y="14"/>
                  <a:pt x="42" y="14"/>
                </a:cubicBezTo>
                <a:close/>
                <a:moveTo>
                  <a:pt x="40" y="34"/>
                </a:moveTo>
                <a:cubicBezTo>
                  <a:pt x="40" y="34"/>
                  <a:pt x="40" y="34"/>
                  <a:pt x="40" y="34"/>
                </a:cubicBezTo>
                <a:cubicBezTo>
                  <a:pt x="6" y="34"/>
                  <a:pt x="6" y="34"/>
                  <a:pt x="6" y="34"/>
                </a:cubicBezTo>
                <a:cubicBezTo>
                  <a:pt x="15" y="25"/>
                  <a:pt x="15" y="25"/>
                  <a:pt x="15" y="25"/>
                </a:cubicBezTo>
                <a:cubicBezTo>
                  <a:pt x="16" y="25"/>
                  <a:pt x="16" y="23"/>
                  <a:pt x="15" y="23"/>
                </a:cubicBezTo>
                <a:cubicBezTo>
                  <a:pt x="14" y="22"/>
                  <a:pt x="13" y="22"/>
                  <a:pt x="12" y="23"/>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8"/>
                  <a:pt x="0" y="38"/>
                  <a:pt x="0" y="38"/>
                </a:cubicBezTo>
                <a:cubicBezTo>
                  <a:pt x="12" y="50"/>
                  <a:pt x="12" y="50"/>
                  <a:pt x="12" y="50"/>
                </a:cubicBezTo>
                <a:cubicBezTo>
                  <a:pt x="13" y="50"/>
                  <a:pt x="14" y="50"/>
                  <a:pt x="15" y="50"/>
                </a:cubicBezTo>
                <a:cubicBezTo>
                  <a:pt x="16" y="49"/>
                  <a:pt x="16" y="48"/>
                  <a:pt x="15" y="47"/>
                </a:cubicBezTo>
                <a:cubicBezTo>
                  <a:pt x="6" y="38"/>
                  <a:pt x="6" y="38"/>
                  <a:pt x="6" y="38"/>
                </a:cubicBezTo>
                <a:cubicBezTo>
                  <a:pt x="40" y="38"/>
                  <a:pt x="40" y="38"/>
                  <a:pt x="40" y="38"/>
                </a:cubicBezTo>
                <a:cubicBezTo>
                  <a:pt x="41" y="38"/>
                  <a:pt x="42" y="37"/>
                  <a:pt x="42" y="36"/>
                </a:cubicBezTo>
                <a:cubicBezTo>
                  <a:pt x="42" y="35"/>
                  <a:pt x="41" y="34"/>
                  <a:pt x="40" y="34"/>
                </a:cubicBezTo>
                <a:close/>
                <a:moveTo>
                  <a:pt x="0" y="36"/>
                </a:moveTo>
                <a:cubicBezTo>
                  <a:pt x="0" y="36"/>
                  <a:pt x="0" y="36"/>
                  <a:pt x="0" y="36"/>
                </a:cubicBezTo>
                <a:cubicBezTo>
                  <a:pt x="0" y="36"/>
                  <a:pt x="0" y="36"/>
                  <a:pt x="0" y="36"/>
                </a:cubicBezTo>
                <a:cubicBezTo>
                  <a:pt x="0" y="36"/>
                  <a:pt x="0" y="36"/>
                  <a:pt x="0" y="36"/>
                </a:cubicBezTo>
                <a:cubicBezTo>
                  <a:pt x="0" y="36"/>
                  <a:pt x="0" y="36"/>
                  <a:pt x="0" y="36"/>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Tree>
    <p:extLst>
      <p:ext uri="{BB962C8B-B14F-4D97-AF65-F5344CB8AC3E}">
        <p14:creationId xmlns:p14="http://schemas.microsoft.com/office/powerpoint/2010/main" val="22957747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2771"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2772" name="Text Box 4"/>
          <p:cNvSpPr txBox="1">
            <a:spLocks noChangeArrowheads="1"/>
          </p:cNvSpPr>
          <p:nvPr/>
        </p:nvSpPr>
        <p:spPr bwMode="auto">
          <a:xfrm>
            <a:off x="250825" y="266700"/>
            <a:ext cx="412228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有色金属全产业链之</a:t>
            </a:r>
            <a:r>
              <a:rPr lang="zh-CN" altLang="en-US" b="1" dirty="0" smtClean="0">
                <a:solidFill>
                  <a:srgbClr val="EF6541"/>
                </a:solidFill>
                <a:latin typeface="微软雅黑" charset="-122"/>
                <a:ea typeface="微软雅黑" charset="-122"/>
              </a:rPr>
              <a:t>大宗</a:t>
            </a:r>
            <a:r>
              <a:rPr lang="zh-CN" altLang="en-US" b="1" dirty="0" smtClean="0">
                <a:solidFill>
                  <a:srgbClr val="EF6541"/>
                </a:solidFill>
                <a:latin typeface="微软雅黑" charset="-122"/>
                <a:ea typeface="微软雅黑" charset="-122"/>
              </a:rPr>
              <a:t>商品贸易中心</a:t>
            </a:r>
            <a:endParaRPr lang="en-US" altLang="zh-CN" b="1" dirty="0">
              <a:solidFill>
                <a:srgbClr val="EF6541"/>
              </a:solidFill>
              <a:latin typeface="微软雅黑" charset="-122"/>
              <a:ea typeface="微软雅黑" charset="-122"/>
            </a:endParaRPr>
          </a:p>
        </p:txBody>
      </p:sp>
      <p:sp>
        <p:nvSpPr>
          <p:cNvPr id="32773" name="Text Box 5"/>
          <p:cNvSpPr txBox="1">
            <a:spLocks noChangeArrowheads="1"/>
          </p:cNvSpPr>
          <p:nvPr/>
        </p:nvSpPr>
        <p:spPr bwMode="auto">
          <a:xfrm>
            <a:off x="250825" y="627063"/>
            <a:ext cx="163121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全产业链中获得定价权的重要一环</a:t>
            </a:r>
            <a:endParaRPr lang="en-US" altLang="zh-CN" sz="800" dirty="0">
              <a:solidFill>
                <a:srgbClr val="F0EFEF"/>
              </a:solidFill>
            </a:endParaRPr>
          </a:p>
        </p:txBody>
      </p:sp>
      <p:grpSp>
        <p:nvGrpSpPr>
          <p:cNvPr id="32789" name="Group 21"/>
          <p:cNvGrpSpPr>
            <a:grpSpLocks/>
          </p:cNvGrpSpPr>
          <p:nvPr/>
        </p:nvGrpSpPr>
        <p:grpSpPr bwMode="auto">
          <a:xfrm>
            <a:off x="3043238" y="1712913"/>
            <a:ext cx="2867025" cy="2238375"/>
            <a:chOff x="1628" y="834"/>
            <a:chExt cx="2504" cy="1956"/>
          </a:xfrm>
        </p:grpSpPr>
        <p:sp>
          <p:nvSpPr>
            <p:cNvPr id="32777" name="Freeform 9"/>
            <p:cNvSpPr>
              <a:spLocks/>
            </p:cNvSpPr>
            <p:nvPr/>
          </p:nvSpPr>
          <p:spPr bwMode="auto">
            <a:xfrm>
              <a:off x="2252" y="906"/>
              <a:ext cx="1258" cy="1036"/>
            </a:xfrm>
            <a:custGeom>
              <a:avLst/>
              <a:gdLst>
                <a:gd name="T0" fmla="*/ 182 w 560"/>
                <a:gd name="T1" fmla="*/ 378 h 461"/>
                <a:gd name="T2" fmla="*/ 182 w 560"/>
                <a:gd name="T3" fmla="*/ 183 h 461"/>
                <a:gd name="T4" fmla="*/ 377 w 560"/>
                <a:gd name="T5" fmla="*/ 183 h 461"/>
                <a:gd name="T6" fmla="*/ 377 w 560"/>
                <a:gd name="T7" fmla="*/ 378 h 461"/>
                <a:gd name="T8" fmla="*/ 460 w 560"/>
                <a:gd name="T9" fmla="*/ 461 h 461"/>
                <a:gd name="T10" fmla="*/ 460 w 560"/>
                <a:gd name="T11" fmla="*/ 100 h 461"/>
                <a:gd name="T12" fmla="*/ 99 w 560"/>
                <a:gd name="T13" fmla="*/ 100 h 461"/>
                <a:gd name="T14" fmla="*/ 99 w 560"/>
                <a:gd name="T15" fmla="*/ 461 h 461"/>
                <a:gd name="T16" fmla="*/ 182 w 560"/>
                <a:gd name="T17" fmla="*/ 37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1">
                  <a:moveTo>
                    <a:pt x="182" y="378"/>
                  </a:moveTo>
                  <a:cubicBezTo>
                    <a:pt x="128" y="324"/>
                    <a:pt x="128" y="237"/>
                    <a:pt x="182" y="183"/>
                  </a:cubicBezTo>
                  <a:cubicBezTo>
                    <a:pt x="236" y="129"/>
                    <a:pt x="323" y="129"/>
                    <a:pt x="377" y="183"/>
                  </a:cubicBezTo>
                  <a:cubicBezTo>
                    <a:pt x="431" y="237"/>
                    <a:pt x="431" y="324"/>
                    <a:pt x="377" y="378"/>
                  </a:cubicBezTo>
                  <a:cubicBezTo>
                    <a:pt x="460" y="461"/>
                    <a:pt x="460" y="461"/>
                    <a:pt x="460" y="461"/>
                  </a:cubicBezTo>
                  <a:cubicBezTo>
                    <a:pt x="560" y="361"/>
                    <a:pt x="560" y="200"/>
                    <a:pt x="460" y="100"/>
                  </a:cubicBezTo>
                  <a:cubicBezTo>
                    <a:pt x="360" y="0"/>
                    <a:pt x="199" y="0"/>
                    <a:pt x="99" y="100"/>
                  </a:cubicBezTo>
                  <a:cubicBezTo>
                    <a:pt x="0" y="200"/>
                    <a:pt x="0" y="361"/>
                    <a:pt x="99" y="461"/>
                  </a:cubicBezTo>
                  <a:lnTo>
                    <a:pt x="182" y="378"/>
                  </a:lnTo>
                  <a:close/>
                </a:path>
              </a:pathLst>
            </a:custGeom>
            <a:solidFill>
              <a:srgbClr val="EF6541"/>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78" name="Freeform 10"/>
            <p:cNvSpPr>
              <a:spLocks/>
            </p:cNvSpPr>
            <p:nvPr/>
          </p:nvSpPr>
          <p:spPr bwMode="auto">
            <a:xfrm>
              <a:off x="2874" y="1756"/>
              <a:ext cx="1258" cy="1034"/>
            </a:xfrm>
            <a:custGeom>
              <a:avLst/>
              <a:gdLst>
                <a:gd name="T0" fmla="*/ 100 w 560"/>
                <a:gd name="T1" fmla="*/ 0 h 460"/>
                <a:gd name="T2" fmla="*/ 100 w 560"/>
                <a:gd name="T3" fmla="*/ 361 h 460"/>
                <a:gd name="T4" fmla="*/ 461 w 560"/>
                <a:gd name="T5" fmla="*/ 361 h 460"/>
                <a:gd name="T6" fmla="*/ 461 w 560"/>
                <a:gd name="T7" fmla="*/ 0 h 460"/>
                <a:gd name="T8" fmla="*/ 378 w 560"/>
                <a:gd name="T9" fmla="*/ 83 h 460"/>
                <a:gd name="T10" fmla="*/ 378 w 560"/>
                <a:gd name="T11" fmla="*/ 278 h 460"/>
                <a:gd name="T12" fmla="*/ 183 w 560"/>
                <a:gd name="T13" fmla="*/ 278 h 460"/>
                <a:gd name="T14" fmla="*/ 183 w 560"/>
                <a:gd name="T15" fmla="*/ 83 h 460"/>
                <a:gd name="T16" fmla="*/ 100 w 560"/>
                <a:gd name="T17"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0">
                  <a:moveTo>
                    <a:pt x="100" y="0"/>
                  </a:moveTo>
                  <a:cubicBezTo>
                    <a:pt x="0" y="99"/>
                    <a:pt x="0" y="261"/>
                    <a:pt x="100" y="361"/>
                  </a:cubicBezTo>
                  <a:cubicBezTo>
                    <a:pt x="200" y="460"/>
                    <a:pt x="361" y="460"/>
                    <a:pt x="461" y="361"/>
                  </a:cubicBezTo>
                  <a:cubicBezTo>
                    <a:pt x="560" y="261"/>
                    <a:pt x="560" y="99"/>
                    <a:pt x="461" y="0"/>
                  </a:cubicBezTo>
                  <a:cubicBezTo>
                    <a:pt x="378" y="83"/>
                    <a:pt x="378" y="83"/>
                    <a:pt x="378" y="83"/>
                  </a:cubicBezTo>
                  <a:cubicBezTo>
                    <a:pt x="432" y="137"/>
                    <a:pt x="432" y="224"/>
                    <a:pt x="378" y="278"/>
                  </a:cubicBezTo>
                  <a:cubicBezTo>
                    <a:pt x="324" y="331"/>
                    <a:pt x="237" y="331"/>
                    <a:pt x="183" y="278"/>
                  </a:cubicBezTo>
                  <a:cubicBezTo>
                    <a:pt x="129" y="224"/>
                    <a:pt x="129" y="137"/>
                    <a:pt x="183" y="83"/>
                  </a:cubicBezTo>
                  <a:lnTo>
                    <a:pt x="100" y="0"/>
                  </a:lnTo>
                  <a:close/>
                </a:path>
              </a:pathLst>
            </a:custGeom>
            <a:solidFill>
              <a:srgbClr val="FFFFFF"/>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79" name="Freeform 11"/>
            <p:cNvSpPr>
              <a:spLocks/>
            </p:cNvSpPr>
            <p:nvPr/>
          </p:nvSpPr>
          <p:spPr bwMode="auto">
            <a:xfrm>
              <a:off x="1628" y="1756"/>
              <a:ext cx="1258" cy="1034"/>
            </a:xfrm>
            <a:custGeom>
              <a:avLst/>
              <a:gdLst>
                <a:gd name="T0" fmla="*/ 377 w 560"/>
                <a:gd name="T1" fmla="*/ 83 h 460"/>
                <a:gd name="T2" fmla="*/ 377 w 560"/>
                <a:gd name="T3" fmla="*/ 278 h 460"/>
                <a:gd name="T4" fmla="*/ 182 w 560"/>
                <a:gd name="T5" fmla="*/ 278 h 460"/>
                <a:gd name="T6" fmla="*/ 182 w 560"/>
                <a:gd name="T7" fmla="*/ 83 h 460"/>
                <a:gd name="T8" fmla="*/ 100 w 560"/>
                <a:gd name="T9" fmla="*/ 0 h 460"/>
                <a:gd name="T10" fmla="*/ 100 w 560"/>
                <a:gd name="T11" fmla="*/ 361 h 460"/>
                <a:gd name="T12" fmla="*/ 460 w 560"/>
                <a:gd name="T13" fmla="*/ 361 h 460"/>
                <a:gd name="T14" fmla="*/ 460 w 560"/>
                <a:gd name="T15" fmla="*/ 0 h 460"/>
                <a:gd name="T16" fmla="*/ 377 w 560"/>
                <a:gd name="T17" fmla="*/ 83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0">
                  <a:moveTo>
                    <a:pt x="377" y="83"/>
                  </a:moveTo>
                  <a:cubicBezTo>
                    <a:pt x="431" y="137"/>
                    <a:pt x="431" y="224"/>
                    <a:pt x="377" y="278"/>
                  </a:cubicBezTo>
                  <a:cubicBezTo>
                    <a:pt x="323" y="331"/>
                    <a:pt x="236" y="331"/>
                    <a:pt x="182" y="278"/>
                  </a:cubicBezTo>
                  <a:cubicBezTo>
                    <a:pt x="129" y="224"/>
                    <a:pt x="129" y="137"/>
                    <a:pt x="182" y="83"/>
                  </a:cubicBezTo>
                  <a:cubicBezTo>
                    <a:pt x="100" y="0"/>
                    <a:pt x="100" y="0"/>
                    <a:pt x="100" y="0"/>
                  </a:cubicBezTo>
                  <a:cubicBezTo>
                    <a:pt x="0" y="99"/>
                    <a:pt x="0" y="261"/>
                    <a:pt x="100" y="361"/>
                  </a:cubicBezTo>
                  <a:cubicBezTo>
                    <a:pt x="199" y="460"/>
                    <a:pt x="361" y="460"/>
                    <a:pt x="460" y="361"/>
                  </a:cubicBezTo>
                  <a:cubicBezTo>
                    <a:pt x="560" y="261"/>
                    <a:pt x="560" y="99"/>
                    <a:pt x="460" y="0"/>
                  </a:cubicBezTo>
                  <a:lnTo>
                    <a:pt x="377" y="83"/>
                  </a:lnTo>
                  <a:close/>
                </a:path>
              </a:pathLst>
            </a:custGeom>
            <a:solidFill>
              <a:srgbClr val="FFFFFF"/>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80" name="Oval 12"/>
            <p:cNvSpPr>
              <a:spLocks noChangeArrowheads="1"/>
            </p:cNvSpPr>
            <p:nvPr/>
          </p:nvSpPr>
          <p:spPr bwMode="auto">
            <a:xfrm>
              <a:off x="1787" y="1648"/>
              <a:ext cx="337" cy="337"/>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1" name="Oval 13"/>
            <p:cNvSpPr>
              <a:spLocks noChangeArrowheads="1"/>
            </p:cNvSpPr>
            <p:nvPr/>
          </p:nvSpPr>
          <p:spPr bwMode="auto">
            <a:xfrm>
              <a:off x="1848" y="1711"/>
              <a:ext cx="213" cy="213"/>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2" name="Oval 14"/>
            <p:cNvSpPr>
              <a:spLocks noChangeArrowheads="1"/>
            </p:cNvSpPr>
            <p:nvPr/>
          </p:nvSpPr>
          <p:spPr bwMode="auto">
            <a:xfrm>
              <a:off x="3625" y="1648"/>
              <a:ext cx="337" cy="337"/>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3" name="Oval 15"/>
            <p:cNvSpPr>
              <a:spLocks noChangeArrowheads="1"/>
            </p:cNvSpPr>
            <p:nvPr/>
          </p:nvSpPr>
          <p:spPr bwMode="auto">
            <a:xfrm>
              <a:off x="3685" y="1711"/>
              <a:ext cx="214" cy="213"/>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4" name="Oval 16"/>
            <p:cNvSpPr>
              <a:spLocks noChangeArrowheads="1"/>
            </p:cNvSpPr>
            <p:nvPr/>
          </p:nvSpPr>
          <p:spPr bwMode="auto">
            <a:xfrm>
              <a:off x="2713" y="834"/>
              <a:ext cx="337" cy="335"/>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5" name="Oval 17"/>
            <p:cNvSpPr>
              <a:spLocks noChangeArrowheads="1"/>
            </p:cNvSpPr>
            <p:nvPr/>
          </p:nvSpPr>
          <p:spPr bwMode="auto">
            <a:xfrm>
              <a:off x="2773" y="895"/>
              <a:ext cx="214" cy="214"/>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6" name="Freeform 18"/>
            <p:cNvSpPr>
              <a:spLocks/>
            </p:cNvSpPr>
            <p:nvPr/>
          </p:nvSpPr>
          <p:spPr bwMode="auto">
            <a:xfrm>
              <a:off x="3405" y="2077"/>
              <a:ext cx="220" cy="200"/>
            </a:xfrm>
            <a:custGeom>
              <a:avLst/>
              <a:gdLst>
                <a:gd name="T0" fmla="*/ 30 w 98"/>
                <a:gd name="T1" fmla="*/ 42 h 89"/>
                <a:gd name="T2" fmla="*/ 30 w 98"/>
                <a:gd name="T3" fmla="*/ 42 h 89"/>
                <a:gd name="T4" fmla="*/ 11 w 98"/>
                <a:gd name="T5" fmla="*/ 61 h 89"/>
                <a:gd name="T6" fmla="*/ 8 w 98"/>
                <a:gd name="T7" fmla="*/ 69 h 89"/>
                <a:gd name="T8" fmla="*/ 11 w 98"/>
                <a:gd name="T9" fmla="*/ 78 h 89"/>
                <a:gd name="T10" fmla="*/ 12 w 98"/>
                <a:gd name="T11" fmla="*/ 78 h 89"/>
                <a:gd name="T12" fmla="*/ 20 w 98"/>
                <a:gd name="T13" fmla="*/ 81 h 89"/>
                <a:gd name="T14" fmla="*/ 29 w 98"/>
                <a:gd name="T15" fmla="*/ 78 h 89"/>
                <a:gd name="T16" fmla="*/ 50 w 98"/>
                <a:gd name="T17" fmla="*/ 57 h 89"/>
                <a:gd name="T18" fmla="*/ 50 w 98"/>
                <a:gd name="T19" fmla="*/ 56 h 89"/>
                <a:gd name="T20" fmla="*/ 73 w 98"/>
                <a:gd name="T21" fmla="*/ 34 h 89"/>
                <a:gd name="T22" fmla="*/ 74 w 98"/>
                <a:gd name="T23" fmla="*/ 30 h 89"/>
                <a:gd name="T24" fmla="*/ 73 w 98"/>
                <a:gd name="T25" fmla="*/ 26 h 89"/>
                <a:gd name="T26" fmla="*/ 69 w 98"/>
                <a:gd name="T27" fmla="*/ 24 h 89"/>
                <a:gd name="T28" fmla="*/ 65 w 98"/>
                <a:gd name="T29" fmla="*/ 26 h 89"/>
                <a:gd name="T30" fmla="*/ 32 w 98"/>
                <a:gd name="T31" fmla="*/ 59 h 89"/>
                <a:gd name="T32" fmla="*/ 27 w 98"/>
                <a:gd name="T33" fmla="*/ 59 h 89"/>
                <a:gd name="T34" fmla="*/ 27 w 98"/>
                <a:gd name="T35" fmla="*/ 54 h 89"/>
                <a:gd name="T36" fmla="*/ 60 w 98"/>
                <a:gd name="T37" fmla="*/ 21 h 89"/>
                <a:gd name="T38" fmla="*/ 69 w 98"/>
                <a:gd name="T39" fmla="*/ 17 h 89"/>
                <a:gd name="T40" fmla="*/ 78 w 98"/>
                <a:gd name="T41" fmla="*/ 21 h 89"/>
                <a:gd name="T42" fmla="*/ 82 w 98"/>
                <a:gd name="T43" fmla="*/ 30 h 89"/>
                <a:gd name="T44" fmla="*/ 78 w 98"/>
                <a:gd name="T45" fmla="*/ 39 h 89"/>
                <a:gd name="T46" fmla="*/ 55 w 98"/>
                <a:gd name="T47" fmla="*/ 62 h 89"/>
                <a:gd name="T48" fmla="*/ 55 w 98"/>
                <a:gd name="T49" fmla="*/ 62 h 89"/>
                <a:gd name="T50" fmla="*/ 55 w 98"/>
                <a:gd name="T51" fmla="*/ 62 h 89"/>
                <a:gd name="T52" fmla="*/ 34 w 98"/>
                <a:gd name="T53" fmla="*/ 83 h 89"/>
                <a:gd name="T54" fmla="*/ 20 w 98"/>
                <a:gd name="T55" fmla="*/ 89 h 89"/>
                <a:gd name="T56" fmla="*/ 6 w 98"/>
                <a:gd name="T57" fmla="*/ 83 h 89"/>
                <a:gd name="T58" fmla="*/ 6 w 98"/>
                <a:gd name="T59" fmla="*/ 83 h 89"/>
                <a:gd name="T60" fmla="*/ 6 w 98"/>
                <a:gd name="T61" fmla="*/ 83 h 89"/>
                <a:gd name="T62" fmla="*/ 0 w 98"/>
                <a:gd name="T63" fmla="*/ 69 h 89"/>
                <a:gd name="T64" fmla="*/ 6 w 98"/>
                <a:gd name="T65" fmla="*/ 55 h 89"/>
                <a:gd name="T66" fmla="*/ 27 w 98"/>
                <a:gd name="T67" fmla="*/ 34 h 89"/>
                <a:gd name="T68" fmla="*/ 28 w 98"/>
                <a:gd name="T69" fmla="*/ 34 h 89"/>
                <a:gd name="T70" fmla="*/ 54 w 98"/>
                <a:gd name="T71" fmla="*/ 7 h 89"/>
                <a:gd name="T72" fmla="*/ 72 w 98"/>
                <a:gd name="T73" fmla="*/ 0 h 89"/>
                <a:gd name="T74" fmla="*/ 91 w 98"/>
                <a:gd name="T75" fmla="*/ 7 h 89"/>
                <a:gd name="T76" fmla="*/ 98 w 98"/>
                <a:gd name="T77" fmla="*/ 25 h 89"/>
                <a:gd name="T78" fmla="*/ 91 w 98"/>
                <a:gd name="T79" fmla="*/ 43 h 89"/>
                <a:gd name="T80" fmla="*/ 54 w 98"/>
                <a:gd name="T81" fmla="*/ 80 h 89"/>
                <a:gd name="T82" fmla="*/ 48 w 98"/>
                <a:gd name="T83" fmla="*/ 80 h 89"/>
                <a:gd name="T84" fmla="*/ 48 w 98"/>
                <a:gd name="T85" fmla="*/ 75 h 89"/>
                <a:gd name="T86" fmla="*/ 85 w 98"/>
                <a:gd name="T87" fmla="*/ 38 h 89"/>
                <a:gd name="T88" fmla="*/ 91 w 98"/>
                <a:gd name="T89" fmla="*/ 25 h 89"/>
                <a:gd name="T90" fmla="*/ 85 w 98"/>
                <a:gd name="T91" fmla="*/ 12 h 89"/>
                <a:gd name="T92" fmla="*/ 72 w 98"/>
                <a:gd name="T93" fmla="*/ 7 h 89"/>
                <a:gd name="T94" fmla="*/ 60 w 98"/>
                <a:gd name="T95" fmla="*/ 12 h 89"/>
                <a:gd name="T96" fmla="*/ 30 w 98"/>
                <a:gd name="T97"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89">
                  <a:moveTo>
                    <a:pt x="30" y="42"/>
                  </a:moveTo>
                  <a:cubicBezTo>
                    <a:pt x="30" y="42"/>
                    <a:pt x="30" y="42"/>
                    <a:pt x="30" y="42"/>
                  </a:cubicBezTo>
                  <a:cubicBezTo>
                    <a:pt x="11" y="61"/>
                    <a:pt x="11" y="61"/>
                    <a:pt x="11" y="61"/>
                  </a:cubicBezTo>
                  <a:cubicBezTo>
                    <a:pt x="9" y="63"/>
                    <a:pt x="8" y="66"/>
                    <a:pt x="8" y="69"/>
                  </a:cubicBezTo>
                  <a:cubicBezTo>
                    <a:pt x="8" y="72"/>
                    <a:pt x="9" y="76"/>
                    <a:pt x="11" y="78"/>
                  </a:cubicBezTo>
                  <a:cubicBezTo>
                    <a:pt x="12" y="78"/>
                    <a:pt x="12" y="78"/>
                    <a:pt x="12" y="78"/>
                  </a:cubicBezTo>
                  <a:cubicBezTo>
                    <a:pt x="14" y="80"/>
                    <a:pt x="17" y="81"/>
                    <a:pt x="20" y="81"/>
                  </a:cubicBezTo>
                  <a:cubicBezTo>
                    <a:pt x="23" y="81"/>
                    <a:pt x="26" y="80"/>
                    <a:pt x="29" y="78"/>
                  </a:cubicBezTo>
                  <a:cubicBezTo>
                    <a:pt x="50" y="57"/>
                    <a:pt x="50" y="57"/>
                    <a:pt x="50" y="57"/>
                  </a:cubicBezTo>
                  <a:cubicBezTo>
                    <a:pt x="50" y="56"/>
                    <a:pt x="50" y="56"/>
                    <a:pt x="50" y="56"/>
                  </a:cubicBezTo>
                  <a:cubicBezTo>
                    <a:pt x="73" y="34"/>
                    <a:pt x="73" y="34"/>
                    <a:pt x="73" y="34"/>
                  </a:cubicBezTo>
                  <a:cubicBezTo>
                    <a:pt x="74" y="32"/>
                    <a:pt x="74" y="31"/>
                    <a:pt x="74" y="30"/>
                  </a:cubicBezTo>
                  <a:cubicBezTo>
                    <a:pt x="74" y="28"/>
                    <a:pt x="74" y="27"/>
                    <a:pt x="73" y="26"/>
                  </a:cubicBezTo>
                  <a:cubicBezTo>
                    <a:pt x="72" y="25"/>
                    <a:pt x="71" y="24"/>
                    <a:pt x="69" y="24"/>
                  </a:cubicBezTo>
                  <a:cubicBezTo>
                    <a:pt x="68" y="24"/>
                    <a:pt x="66" y="25"/>
                    <a:pt x="65" y="26"/>
                  </a:cubicBezTo>
                  <a:cubicBezTo>
                    <a:pt x="32" y="59"/>
                    <a:pt x="32" y="59"/>
                    <a:pt x="32" y="59"/>
                  </a:cubicBezTo>
                  <a:cubicBezTo>
                    <a:pt x="31" y="60"/>
                    <a:pt x="29" y="60"/>
                    <a:pt x="27" y="59"/>
                  </a:cubicBezTo>
                  <a:cubicBezTo>
                    <a:pt x="26" y="58"/>
                    <a:pt x="26" y="55"/>
                    <a:pt x="27" y="54"/>
                  </a:cubicBezTo>
                  <a:cubicBezTo>
                    <a:pt x="60" y="21"/>
                    <a:pt x="60" y="21"/>
                    <a:pt x="60" y="21"/>
                  </a:cubicBezTo>
                  <a:cubicBezTo>
                    <a:pt x="63" y="18"/>
                    <a:pt x="66" y="17"/>
                    <a:pt x="69" y="17"/>
                  </a:cubicBezTo>
                  <a:cubicBezTo>
                    <a:pt x="72" y="17"/>
                    <a:pt x="76" y="18"/>
                    <a:pt x="78" y="21"/>
                  </a:cubicBezTo>
                  <a:cubicBezTo>
                    <a:pt x="81" y="23"/>
                    <a:pt x="82" y="26"/>
                    <a:pt x="82" y="30"/>
                  </a:cubicBezTo>
                  <a:cubicBezTo>
                    <a:pt x="82" y="33"/>
                    <a:pt x="81" y="36"/>
                    <a:pt x="78" y="39"/>
                  </a:cubicBezTo>
                  <a:cubicBezTo>
                    <a:pt x="55" y="62"/>
                    <a:pt x="55" y="62"/>
                    <a:pt x="55" y="62"/>
                  </a:cubicBezTo>
                  <a:cubicBezTo>
                    <a:pt x="55" y="62"/>
                    <a:pt x="55" y="62"/>
                    <a:pt x="55" y="62"/>
                  </a:cubicBezTo>
                  <a:cubicBezTo>
                    <a:pt x="55" y="62"/>
                    <a:pt x="55" y="62"/>
                    <a:pt x="55" y="62"/>
                  </a:cubicBezTo>
                  <a:cubicBezTo>
                    <a:pt x="34" y="83"/>
                    <a:pt x="34" y="83"/>
                    <a:pt x="34" y="83"/>
                  </a:cubicBezTo>
                  <a:cubicBezTo>
                    <a:pt x="30" y="87"/>
                    <a:pt x="25" y="89"/>
                    <a:pt x="20" y="89"/>
                  </a:cubicBezTo>
                  <a:cubicBezTo>
                    <a:pt x="15" y="89"/>
                    <a:pt x="10" y="87"/>
                    <a:pt x="6" y="83"/>
                  </a:cubicBezTo>
                  <a:cubicBezTo>
                    <a:pt x="6" y="83"/>
                    <a:pt x="6" y="83"/>
                    <a:pt x="6" y="83"/>
                  </a:cubicBezTo>
                  <a:cubicBezTo>
                    <a:pt x="6" y="83"/>
                    <a:pt x="6" y="83"/>
                    <a:pt x="6" y="83"/>
                  </a:cubicBezTo>
                  <a:cubicBezTo>
                    <a:pt x="2" y="79"/>
                    <a:pt x="0" y="74"/>
                    <a:pt x="0" y="69"/>
                  </a:cubicBezTo>
                  <a:cubicBezTo>
                    <a:pt x="0" y="64"/>
                    <a:pt x="2" y="59"/>
                    <a:pt x="6" y="55"/>
                  </a:cubicBezTo>
                  <a:cubicBezTo>
                    <a:pt x="27" y="34"/>
                    <a:pt x="27" y="34"/>
                    <a:pt x="27" y="34"/>
                  </a:cubicBezTo>
                  <a:cubicBezTo>
                    <a:pt x="28" y="34"/>
                    <a:pt x="28" y="34"/>
                    <a:pt x="28" y="34"/>
                  </a:cubicBezTo>
                  <a:cubicBezTo>
                    <a:pt x="54" y="7"/>
                    <a:pt x="54" y="7"/>
                    <a:pt x="54" y="7"/>
                  </a:cubicBezTo>
                  <a:cubicBezTo>
                    <a:pt x="59" y="2"/>
                    <a:pt x="66" y="0"/>
                    <a:pt x="72" y="0"/>
                  </a:cubicBezTo>
                  <a:cubicBezTo>
                    <a:pt x="79" y="0"/>
                    <a:pt x="86" y="2"/>
                    <a:pt x="91" y="7"/>
                  </a:cubicBezTo>
                  <a:cubicBezTo>
                    <a:pt x="96" y="12"/>
                    <a:pt x="98" y="19"/>
                    <a:pt x="98" y="25"/>
                  </a:cubicBezTo>
                  <a:cubicBezTo>
                    <a:pt x="98" y="32"/>
                    <a:pt x="96" y="38"/>
                    <a:pt x="91" y="43"/>
                  </a:cubicBezTo>
                  <a:cubicBezTo>
                    <a:pt x="54" y="80"/>
                    <a:pt x="54" y="80"/>
                    <a:pt x="54" y="80"/>
                  </a:cubicBezTo>
                  <a:cubicBezTo>
                    <a:pt x="52" y="82"/>
                    <a:pt x="50" y="82"/>
                    <a:pt x="48" y="80"/>
                  </a:cubicBezTo>
                  <a:cubicBezTo>
                    <a:pt x="47" y="79"/>
                    <a:pt x="47" y="76"/>
                    <a:pt x="48" y="75"/>
                  </a:cubicBezTo>
                  <a:cubicBezTo>
                    <a:pt x="85" y="38"/>
                    <a:pt x="85" y="38"/>
                    <a:pt x="85" y="38"/>
                  </a:cubicBezTo>
                  <a:cubicBezTo>
                    <a:pt x="89" y="34"/>
                    <a:pt x="91" y="30"/>
                    <a:pt x="91" y="25"/>
                  </a:cubicBezTo>
                  <a:cubicBezTo>
                    <a:pt x="91" y="21"/>
                    <a:pt x="89" y="16"/>
                    <a:pt x="85" y="12"/>
                  </a:cubicBezTo>
                  <a:cubicBezTo>
                    <a:pt x="82" y="9"/>
                    <a:pt x="77" y="7"/>
                    <a:pt x="72" y="7"/>
                  </a:cubicBezTo>
                  <a:cubicBezTo>
                    <a:pt x="68" y="7"/>
                    <a:pt x="63" y="9"/>
                    <a:pt x="60" y="12"/>
                  </a:cubicBezTo>
                  <a:cubicBezTo>
                    <a:pt x="30" y="42"/>
                    <a:pt x="30" y="42"/>
                    <a:pt x="30"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787" name="Freeform 19"/>
            <p:cNvSpPr>
              <a:spLocks noEditPoints="1"/>
            </p:cNvSpPr>
            <p:nvPr/>
          </p:nvSpPr>
          <p:spPr bwMode="auto">
            <a:xfrm>
              <a:off x="2169" y="2057"/>
              <a:ext cx="175" cy="220"/>
            </a:xfrm>
            <a:custGeom>
              <a:avLst/>
              <a:gdLst>
                <a:gd name="T0" fmla="*/ 58 w 78"/>
                <a:gd name="T1" fmla="*/ 55 h 98"/>
                <a:gd name="T2" fmla="*/ 51 w 78"/>
                <a:gd name="T3" fmla="*/ 89 h 98"/>
                <a:gd name="T4" fmla="*/ 74 w 78"/>
                <a:gd name="T5" fmla="*/ 90 h 98"/>
                <a:gd name="T6" fmla="*/ 74 w 78"/>
                <a:gd name="T7" fmla="*/ 98 h 98"/>
                <a:gd name="T8" fmla="*/ 0 w 78"/>
                <a:gd name="T9" fmla="*/ 94 h 98"/>
                <a:gd name="T10" fmla="*/ 28 w 78"/>
                <a:gd name="T11" fmla="*/ 90 h 98"/>
                <a:gd name="T12" fmla="*/ 45 w 78"/>
                <a:gd name="T13" fmla="*/ 83 h 98"/>
                <a:gd name="T14" fmla="*/ 6 w 78"/>
                <a:gd name="T15" fmla="*/ 81 h 98"/>
                <a:gd name="T16" fmla="*/ 6 w 78"/>
                <a:gd name="T17" fmla="*/ 77 h 98"/>
                <a:gd name="T18" fmla="*/ 52 w 78"/>
                <a:gd name="T19" fmla="*/ 66 h 98"/>
                <a:gd name="T20" fmla="*/ 47 w 78"/>
                <a:gd name="T21" fmla="*/ 51 h 98"/>
                <a:gd name="T22" fmla="*/ 39 w 78"/>
                <a:gd name="T23" fmla="*/ 52 h 98"/>
                <a:gd name="T24" fmla="*/ 30 w 78"/>
                <a:gd name="T25" fmla="*/ 62 h 98"/>
                <a:gd name="T26" fmla="*/ 26 w 78"/>
                <a:gd name="T27" fmla="*/ 65 h 98"/>
                <a:gd name="T28" fmla="*/ 13 w 78"/>
                <a:gd name="T29" fmla="*/ 60 h 98"/>
                <a:gd name="T30" fmla="*/ 15 w 78"/>
                <a:gd name="T31" fmla="*/ 53 h 98"/>
                <a:gd name="T32" fmla="*/ 12 w 78"/>
                <a:gd name="T33" fmla="*/ 49 h 98"/>
                <a:gd name="T34" fmla="*/ 35 w 78"/>
                <a:gd name="T35" fmla="*/ 13 h 98"/>
                <a:gd name="T36" fmla="*/ 37 w 78"/>
                <a:gd name="T37" fmla="*/ 14 h 98"/>
                <a:gd name="T38" fmla="*/ 38 w 78"/>
                <a:gd name="T39" fmla="*/ 7 h 98"/>
                <a:gd name="T40" fmla="*/ 42 w 78"/>
                <a:gd name="T41" fmla="*/ 1 h 98"/>
                <a:gd name="T42" fmla="*/ 61 w 78"/>
                <a:gd name="T43" fmla="*/ 16 h 98"/>
                <a:gd name="T44" fmla="*/ 54 w 78"/>
                <a:gd name="T45" fmla="*/ 16 h 98"/>
                <a:gd name="T46" fmla="*/ 52 w 78"/>
                <a:gd name="T47" fmla="*/ 23 h 98"/>
                <a:gd name="T48" fmla="*/ 49 w 78"/>
                <a:gd name="T49" fmla="*/ 34 h 98"/>
                <a:gd name="T50" fmla="*/ 51 w 78"/>
                <a:gd name="T51" fmla="*/ 45 h 98"/>
                <a:gd name="T52" fmla="*/ 50 w 78"/>
                <a:gd name="T53" fmla="*/ 14 h 98"/>
                <a:gd name="T54" fmla="*/ 41 w 78"/>
                <a:gd name="T55" fmla="*/ 17 h 98"/>
                <a:gd name="T56" fmla="*/ 50 w 78"/>
                <a:gd name="T57" fmla="*/ 14 h 98"/>
                <a:gd name="T58" fmla="*/ 45 w 78"/>
                <a:gd name="T59" fmla="*/ 32 h 98"/>
                <a:gd name="T60" fmla="*/ 35 w 78"/>
                <a:gd name="T61" fmla="*/ 18 h 98"/>
                <a:gd name="T62" fmla="*/ 30 w 78"/>
                <a:gd name="T63" fmla="*/ 57 h 98"/>
                <a:gd name="T64" fmla="*/ 31 w 78"/>
                <a:gd name="T65" fmla="*/ 42 h 98"/>
                <a:gd name="T66" fmla="*/ 34 w 78"/>
                <a:gd name="T67" fmla="*/ 35 h 98"/>
                <a:gd name="T68" fmla="*/ 46 w 78"/>
                <a:gd name="T69" fmla="*/ 38 h 98"/>
                <a:gd name="T70" fmla="*/ 38 w 78"/>
                <a:gd name="T71" fmla="*/ 38 h 98"/>
                <a:gd name="T72" fmla="*/ 38 w 78"/>
                <a:gd name="T73" fmla="*/ 38 h 98"/>
                <a:gd name="T74" fmla="*/ 42 w 78"/>
                <a:gd name="T75" fmla="*/ 48 h 98"/>
                <a:gd name="T76" fmla="*/ 46 w 78"/>
                <a:gd name="T77" fmla="*/ 46 h 98"/>
                <a:gd name="T78" fmla="*/ 46 w 78"/>
                <a:gd name="T79" fmla="*/ 38 h 98"/>
                <a:gd name="T80" fmla="*/ 19 w 78"/>
                <a:gd name="T81" fmla="*/ 56 h 98"/>
                <a:gd name="T82" fmla="*/ 18 w 78"/>
                <a:gd name="T83" fmla="*/ 57 h 98"/>
                <a:gd name="T84" fmla="*/ 24 w 78"/>
                <a:gd name="T85" fmla="*/ 5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8" h="98">
                  <a:moveTo>
                    <a:pt x="51" y="45"/>
                  </a:moveTo>
                  <a:cubicBezTo>
                    <a:pt x="54" y="48"/>
                    <a:pt x="56" y="51"/>
                    <a:pt x="58" y="55"/>
                  </a:cubicBezTo>
                  <a:cubicBezTo>
                    <a:pt x="59" y="58"/>
                    <a:pt x="60" y="62"/>
                    <a:pt x="60" y="66"/>
                  </a:cubicBezTo>
                  <a:cubicBezTo>
                    <a:pt x="60" y="75"/>
                    <a:pt x="56" y="83"/>
                    <a:pt x="51" y="89"/>
                  </a:cubicBezTo>
                  <a:cubicBezTo>
                    <a:pt x="50" y="89"/>
                    <a:pt x="49" y="90"/>
                    <a:pt x="49" y="90"/>
                  </a:cubicBezTo>
                  <a:cubicBezTo>
                    <a:pt x="74" y="90"/>
                    <a:pt x="74" y="90"/>
                    <a:pt x="74" y="90"/>
                  </a:cubicBezTo>
                  <a:cubicBezTo>
                    <a:pt x="76" y="90"/>
                    <a:pt x="78" y="92"/>
                    <a:pt x="78" y="94"/>
                  </a:cubicBezTo>
                  <a:cubicBezTo>
                    <a:pt x="78" y="96"/>
                    <a:pt x="76" y="98"/>
                    <a:pt x="74" y="98"/>
                  </a:cubicBezTo>
                  <a:cubicBezTo>
                    <a:pt x="51" y="98"/>
                    <a:pt x="27" y="98"/>
                    <a:pt x="4" y="98"/>
                  </a:cubicBezTo>
                  <a:cubicBezTo>
                    <a:pt x="2" y="98"/>
                    <a:pt x="0" y="96"/>
                    <a:pt x="0" y="94"/>
                  </a:cubicBezTo>
                  <a:cubicBezTo>
                    <a:pt x="0" y="92"/>
                    <a:pt x="2" y="90"/>
                    <a:pt x="4" y="90"/>
                  </a:cubicBezTo>
                  <a:cubicBezTo>
                    <a:pt x="28" y="90"/>
                    <a:pt x="28" y="90"/>
                    <a:pt x="28" y="90"/>
                  </a:cubicBezTo>
                  <a:cubicBezTo>
                    <a:pt x="28" y="90"/>
                    <a:pt x="28" y="90"/>
                    <a:pt x="28" y="90"/>
                  </a:cubicBezTo>
                  <a:cubicBezTo>
                    <a:pt x="35" y="90"/>
                    <a:pt x="41" y="88"/>
                    <a:pt x="45" y="83"/>
                  </a:cubicBezTo>
                  <a:cubicBezTo>
                    <a:pt x="46" y="83"/>
                    <a:pt x="47" y="82"/>
                    <a:pt x="47" y="81"/>
                  </a:cubicBezTo>
                  <a:cubicBezTo>
                    <a:pt x="6" y="81"/>
                    <a:pt x="6" y="81"/>
                    <a:pt x="6" y="81"/>
                  </a:cubicBezTo>
                  <a:cubicBezTo>
                    <a:pt x="4" y="81"/>
                    <a:pt x="3" y="80"/>
                    <a:pt x="3" y="79"/>
                  </a:cubicBezTo>
                  <a:cubicBezTo>
                    <a:pt x="3" y="78"/>
                    <a:pt x="4" y="77"/>
                    <a:pt x="6" y="77"/>
                  </a:cubicBezTo>
                  <a:cubicBezTo>
                    <a:pt x="50" y="77"/>
                    <a:pt x="50" y="77"/>
                    <a:pt x="50" y="77"/>
                  </a:cubicBezTo>
                  <a:cubicBezTo>
                    <a:pt x="52" y="74"/>
                    <a:pt x="52" y="70"/>
                    <a:pt x="52" y="66"/>
                  </a:cubicBezTo>
                  <a:cubicBezTo>
                    <a:pt x="52" y="63"/>
                    <a:pt x="52" y="60"/>
                    <a:pt x="51" y="57"/>
                  </a:cubicBezTo>
                  <a:cubicBezTo>
                    <a:pt x="50" y="55"/>
                    <a:pt x="48" y="53"/>
                    <a:pt x="47" y="51"/>
                  </a:cubicBezTo>
                  <a:cubicBezTo>
                    <a:pt x="45" y="52"/>
                    <a:pt x="43" y="52"/>
                    <a:pt x="42" y="52"/>
                  </a:cubicBezTo>
                  <a:cubicBezTo>
                    <a:pt x="41" y="52"/>
                    <a:pt x="40" y="52"/>
                    <a:pt x="39" y="52"/>
                  </a:cubicBezTo>
                  <a:cubicBezTo>
                    <a:pt x="33" y="61"/>
                    <a:pt x="33" y="61"/>
                    <a:pt x="33" y="61"/>
                  </a:cubicBezTo>
                  <a:cubicBezTo>
                    <a:pt x="32" y="62"/>
                    <a:pt x="31" y="63"/>
                    <a:pt x="30" y="62"/>
                  </a:cubicBezTo>
                  <a:cubicBezTo>
                    <a:pt x="28" y="61"/>
                    <a:pt x="28" y="61"/>
                    <a:pt x="28" y="61"/>
                  </a:cubicBezTo>
                  <a:cubicBezTo>
                    <a:pt x="26" y="65"/>
                    <a:pt x="26" y="65"/>
                    <a:pt x="26" y="65"/>
                  </a:cubicBezTo>
                  <a:cubicBezTo>
                    <a:pt x="25" y="66"/>
                    <a:pt x="24" y="66"/>
                    <a:pt x="23" y="65"/>
                  </a:cubicBezTo>
                  <a:cubicBezTo>
                    <a:pt x="13" y="60"/>
                    <a:pt x="13" y="60"/>
                    <a:pt x="13" y="60"/>
                  </a:cubicBezTo>
                  <a:cubicBezTo>
                    <a:pt x="12" y="59"/>
                    <a:pt x="12" y="58"/>
                    <a:pt x="13" y="57"/>
                  </a:cubicBezTo>
                  <a:cubicBezTo>
                    <a:pt x="15" y="53"/>
                    <a:pt x="15" y="53"/>
                    <a:pt x="15" y="53"/>
                  </a:cubicBezTo>
                  <a:cubicBezTo>
                    <a:pt x="12" y="52"/>
                    <a:pt x="12" y="52"/>
                    <a:pt x="12" y="52"/>
                  </a:cubicBezTo>
                  <a:cubicBezTo>
                    <a:pt x="11" y="52"/>
                    <a:pt x="11" y="50"/>
                    <a:pt x="12" y="49"/>
                  </a:cubicBezTo>
                  <a:cubicBezTo>
                    <a:pt x="32" y="14"/>
                    <a:pt x="32" y="14"/>
                    <a:pt x="32" y="14"/>
                  </a:cubicBezTo>
                  <a:cubicBezTo>
                    <a:pt x="33" y="13"/>
                    <a:pt x="34" y="13"/>
                    <a:pt x="35" y="13"/>
                  </a:cubicBezTo>
                  <a:cubicBezTo>
                    <a:pt x="35" y="13"/>
                    <a:pt x="35" y="13"/>
                    <a:pt x="35" y="13"/>
                  </a:cubicBezTo>
                  <a:cubicBezTo>
                    <a:pt x="37" y="14"/>
                    <a:pt x="37" y="14"/>
                    <a:pt x="37" y="14"/>
                  </a:cubicBezTo>
                  <a:cubicBezTo>
                    <a:pt x="41" y="9"/>
                    <a:pt x="41" y="9"/>
                    <a:pt x="41" y="9"/>
                  </a:cubicBezTo>
                  <a:cubicBezTo>
                    <a:pt x="38" y="7"/>
                    <a:pt x="38" y="7"/>
                    <a:pt x="38" y="7"/>
                  </a:cubicBezTo>
                  <a:cubicBezTo>
                    <a:pt x="37" y="6"/>
                    <a:pt x="36" y="4"/>
                    <a:pt x="37" y="2"/>
                  </a:cubicBezTo>
                  <a:cubicBezTo>
                    <a:pt x="38" y="0"/>
                    <a:pt x="40" y="0"/>
                    <a:pt x="42" y="1"/>
                  </a:cubicBezTo>
                  <a:cubicBezTo>
                    <a:pt x="48" y="4"/>
                    <a:pt x="54" y="8"/>
                    <a:pt x="60" y="11"/>
                  </a:cubicBezTo>
                  <a:cubicBezTo>
                    <a:pt x="61" y="12"/>
                    <a:pt x="62" y="14"/>
                    <a:pt x="61" y="16"/>
                  </a:cubicBezTo>
                  <a:cubicBezTo>
                    <a:pt x="60" y="18"/>
                    <a:pt x="58" y="18"/>
                    <a:pt x="56" y="17"/>
                  </a:cubicBezTo>
                  <a:cubicBezTo>
                    <a:pt x="54" y="16"/>
                    <a:pt x="54" y="16"/>
                    <a:pt x="54" y="16"/>
                  </a:cubicBezTo>
                  <a:cubicBezTo>
                    <a:pt x="50" y="22"/>
                    <a:pt x="50" y="22"/>
                    <a:pt x="50" y="22"/>
                  </a:cubicBezTo>
                  <a:cubicBezTo>
                    <a:pt x="52" y="23"/>
                    <a:pt x="52" y="23"/>
                    <a:pt x="52" y="23"/>
                  </a:cubicBezTo>
                  <a:cubicBezTo>
                    <a:pt x="54" y="24"/>
                    <a:pt x="54" y="25"/>
                    <a:pt x="53" y="26"/>
                  </a:cubicBezTo>
                  <a:cubicBezTo>
                    <a:pt x="49" y="34"/>
                    <a:pt x="49" y="34"/>
                    <a:pt x="49" y="34"/>
                  </a:cubicBezTo>
                  <a:cubicBezTo>
                    <a:pt x="51" y="36"/>
                    <a:pt x="52" y="39"/>
                    <a:pt x="52" y="42"/>
                  </a:cubicBezTo>
                  <a:cubicBezTo>
                    <a:pt x="52" y="43"/>
                    <a:pt x="52" y="44"/>
                    <a:pt x="51" y="45"/>
                  </a:cubicBezTo>
                  <a:close/>
                  <a:moveTo>
                    <a:pt x="50" y="14"/>
                  </a:moveTo>
                  <a:cubicBezTo>
                    <a:pt x="50" y="14"/>
                    <a:pt x="50" y="14"/>
                    <a:pt x="50" y="14"/>
                  </a:cubicBezTo>
                  <a:cubicBezTo>
                    <a:pt x="48" y="13"/>
                    <a:pt x="46" y="12"/>
                    <a:pt x="45" y="11"/>
                  </a:cubicBezTo>
                  <a:cubicBezTo>
                    <a:pt x="41" y="17"/>
                    <a:pt x="41" y="17"/>
                    <a:pt x="41" y="17"/>
                  </a:cubicBezTo>
                  <a:cubicBezTo>
                    <a:pt x="46" y="20"/>
                    <a:pt x="46" y="20"/>
                    <a:pt x="46" y="20"/>
                  </a:cubicBezTo>
                  <a:cubicBezTo>
                    <a:pt x="50" y="14"/>
                    <a:pt x="50" y="14"/>
                    <a:pt x="50" y="14"/>
                  </a:cubicBezTo>
                  <a:close/>
                  <a:moveTo>
                    <a:pt x="45" y="32"/>
                  </a:moveTo>
                  <a:cubicBezTo>
                    <a:pt x="45" y="32"/>
                    <a:pt x="45" y="32"/>
                    <a:pt x="45" y="32"/>
                  </a:cubicBezTo>
                  <a:cubicBezTo>
                    <a:pt x="48" y="26"/>
                    <a:pt x="48" y="26"/>
                    <a:pt x="48" y="26"/>
                  </a:cubicBezTo>
                  <a:cubicBezTo>
                    <a:pt x="44" y="23"/>
                    <a:pt x="39" y="21"/>
                    <a:pt x="35" y="18"/>
                  </a:cubicBezTo>
                  <a:cubicBezTo>
                    <a:pt x="17" y="49"/>
                    <a:pt x="17" y="49"/>
                    <a:pt x="17" y="49"/>
                  </a:cubicBezTo>
                  <a:cubicBezTo>
                    <a:pt x="21" y="52"/>
                    <a:pt x="26" y="55"/>
                    <a:pt x="30" y="57"/>
                  </a:cubicBezTo>
                  <a:cubicBezTo>
                    <a:pt x="35" y="49"/>
                    <a:pt x="35" y="49"/>
                    <a:pt x="35" y="49"/>
                  </a:cubicBezTo>
                  <a:cubicBezTo>
                    <a:pt x="33" y="47"/>
                    <a:pt x="31" y="45"/>
                    <a:pt x="31" y="42"/>
                  </a:cubicBezTo>
                  <a:cubicBezTo>
                    <a:pt x="31" y="39"/>
                    <a:pt x="33" y="37"/>
                    <a:pt x="34" y="35"/>
                  </a:cubicBezTo>
                  <a:cubicBezTo>
                    <a:pt x="34" y="35"/>
                    <a:pt x="34" y="35"/>
                    <a:pt x="34" y="35"/>
                  </a:cubicBezTo>
                  <a:cubicBezTo>
                    <a:pt x="37" y="32"/>
                    <a:pt x="41" y="31"/>
                    <a:pt x="45" y="32"/>
                  </a:cubicBezTo>
                  <a:close/>
                  <a:moveTo>
                    <a:pt x="46" y="38"/>
                  </a:moveTo>
                  <a:cubicBezTo>
                    <a:pt x="46" y="38"/>
                    <a:pt x="46" y="38"/>
                    <a:pt x="46" y="38"/>
                  </a:cubicBezTo>
                  <a:cubicBezTo>
                    <a:pt x="43" y="36"/>
                    <a:pt x="40" y="36"/>
                    <a:pt x="38" y="38"/>
                  </a:cubicBezTo>
                  <a:cubicBezTo>
                    <a:pt x="38" y="38"/>
                    <a:pt x="38" y="38"/>
                    <a:pt x="38" y="38"/>
                  </a:cubicBezTo>
                  <a:cubicBezTo>
                    <a:pt x="38" y="38"/>
                    <a:pt x="38" y="38"/>
                    <a:pt x="38" y="38"/>
                  </a:cubicBezTo>
                  <a:cubicBezTo>
                    <a:pt x="37" y="39"/>
                    <a:pt x="36" y="40"/>
                    <a:pt x="36" y="42"/>
                  </a:cubicBezTo>
                  <a:cubicBezTo>
                    <a:pt x="36" y="45"/>
                    <a:pt x="39" y="48"/>
                    <a:pt x="42" y="48"/>
                  </a:cubicBezTo>
                  <a:cubicBezTo>
                    <a:pt x="43" y="48"/>
                    <a:pt x="45" y="47"/>
                    <a:pt x="46" y="46"/>
                  </a:cubicBezTo>
                  <a:cubicBezTo>
                    <a:pt x="46" y="46"/>
                    <a:pt x="46" y="46"/>
                    <a:pt x="46" y="46"/>
                  </a:cubicBezTo>
                  <a:cubicBezTo>
                    <a:pt x="47" y="45"/>
                    <a:pt x="47" y="43"/>
                    <a:pt x="47" y="42"/>
                  </a:cubicBezTo>
                  <a:cubicBezTo>
                    <a:pt x="47" y="40"/>
                    <a:pt x="47" y="39"/>
                    <a:pt x="46" y="38"/>
                  </a:cubicBezTo>
                  <a:cubicBezTo>
                    <a:pt x="46" y="38"/>
                    <a:pt x="46" y="38"/>
                    <a:pt x="46" y="38"/>
                  </a:cubicBezTo>
                  <a:close/>
                  <a:moveTo>
                    <a:pt x="19" y="56"/>
                  </a:moveTo>
                  <a:cubicBezTo>
                    <a:pt x="19" y="56"/>
                    <a:pt x="19" y="56"/>
                    <a:pt x="19" y="56"/>
                  </a:cubicBezTo>
                  <a:cubicBezTo>
                    <a:pt x="18" y="57"/>
                    <a:pt x="18" y="57"/>
                    <a:pt x="18" y="57"/>
                  </a:cubicBezTo>
                  <a:cubicBezTo>
                    <a:pt x="23" y="60"/>
                    <a:pt x="23" y="60"/>
                    <a:pt x="23" y="60"/>
                  </a:cubicBezTo>
                  <a:cubicBezTo>
                    <a:pt x="24" y="59"/>
                    <a:pt x="24" y="59"/>
                    <a:pt x="24" y="59"/>
                  </a:cubicBezTo>
                  <a:cubicBezTo>
                    <a:pt x="19" y="56"/>
                    <a:pt x="19" y="56"/>
                    <a:pt x="19"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788" name="Freeform 20"/>
            <p:cNvSpPr>
              <a:spLocks noEditPoints="1"/>
            </p:cNvSpPr>
            <p:nvPr/>
          </p:nvSpPr>
          <p:spPr bwMode="auto">
            <a:xfrm>
              <a:off x="2769" y="1428"/>
              <a:ext cx="222" cy="220"/>
            </a:xfrm>
            <a:custGeom>
              <a:avLst/>
              <a:gdLst>
                <a:gd name="T0" fmla="*/ 14 w 99"/>
                <a:gd name="T1" fmla="*/ 51 h 98"/>
                <a:gd name="T2" fmla="*/ 14 w 99"/>
                <a:gd name="T3" fmla="*/ 47 h 98"/>
                <a:gd name="T4" fmla="*/ 5 w 99"/>
                <a:gd name="T5" fmla="*/ 47 h 98"/>
                <a:gd name="T6" fmla="*/ 4 w 99"/>
                <a:gd name="T7" fmla="*/ 68 h 98"/>
                <a:gd name="T8" fmla="*/ 15 w 99"/>
                <a:gd name="T9" fmla="*/ 84 h 98"/>
                <a:gd name="T10" fmla="*/ 69 w 99"/>
                <a:gd name="T11" fmla="*/ 95 h 98"/>
                <a:gd name="T12" fmla="*/ 85 w 99"/>
                <a:gd name="T13" fmla="*/ 84 h 98"/>
                <a:gd name="T14" fmla="*/ 95 w 99"/>
                <a:gd name="T15" fmla="*/ 30 h 98"/>
                <a:gd name="T16" fmla="*/ 85 w 99"/>
                <a:gd name="T17" fmla="*/ 14 h 98"/>
                <a:gd name="T18" fmla="*/ 50 w 99"/>
                <a:gd name="T19" fmla="*/ 0 h 98"/>
                <a:gd name="T20" fmla="*/ 31 w 99"/>
                <a:gd name="T21" fmla="*/ 3 h 98"/>
                <a:gd name="T22" fmla="*/ 22 w 99"/>
                <a:gd name="T23" fmla="*/ 4 h 98"/>
                <a:gd name="T24" fmla="*/ 14 w 99"/>
                <a:gd name="T25" fmla="*/ 3 h 98"/>
                <a:gd name="T26" fmla="*/ 15 w 99"/>
                <a:gd name="T27" fmla="*/ 19 h 98"/>
                <a:gd name="T28" fmla="*/ 31 w 99"/>
                <a:gd name="T29" fmla="*/ 21 h 98"/>
                <a:gd name="T30" fmla="*/ 31 w 99"/>
                <a:gd name="T31" fmla="*/ 14 h 98"/>
                <a:gd name="T32" fmla="*/ 33 w 99"/>
                <a:gd name="T33" fmla="*/ 10 h 98"/>
                <a:gd name="T34" fmla="*/ 47 w 99"/>
                <a:gd name="T35" fmla="*/ 7 h 98"/>
                <a:gd name="T36" fmla="*/ 50 w 99"/>
                <a:gd name="T37" fmla="*/ 16 h 98"/>
                <a:gd name="T38" fmla="*/ 52 w 99"/>
                <a:gd name="T39" fmla="*/ 7 h 98"/>
                <a:gd name="T40" fmla="*/ 69 w 99"/>
                <a:gd name="T41" fmla="*/ 12 h 98"/>
                <a:gd name="T42" fmla="*/ 68 w 99"/>
                <a:gd name="T43" fmla="*/ 17 h 98"/>
                <a:gd name="T44" fmla="*/ 73 w 99"/>
                <a:gd name="T45" fmla="*/ 14 h 98"/>
                <a:gd name="T46" fmla="*/ 85 w 99"/>
                <a:gd name="T47" fmla="*/ 26 h 98"/>
                <a:gd name="T48" fmla="*/ 82 w 99"/>
                <a:gd name="T49" fmla="*/ 30 h 98"/>
                <a:gd name="T50" fmla="*/ 87 w 99"/>
                <a:gd name="T51" fmla="*/ 30 h 98"/>
                <a:gd name="T52" fmla="*/ 88 w 99"/>
                <a:gd name="T53" fmla="*/ 33 h 98"/>
                <a:gd name="T54" fmla="*/ 85 w 99"/>
                <a:gd name="T55" fmla="*/ 47 h 98"/>
                <a:gd name="T56" fmla="*/ 85 w 99"/>
                <a:gd name="T57" fmla="*/ 51 h 98"/>
                <a:gd name="T58" fmla="*/ 87 w 99"/>
                <a:gd name="T59" fmla="*/ 68 h 98"/>
                <a:gd name="T60" fmla="*/ 82 w 99"/>
                <a:gd name="T61" fmla="*/ 68 h 98"/>
                <a:gd name="T62" fmla="*/ 85 w 99"/>
                <a:gd name="T63" fmla="*/ 72 h 98"/>
                <a:gd name="T64" fmla="*/ 73 w 99"/>
                <a:gd name="T65" fmla="*/ 84 h 98"/>
                <a:gd name="T66" fmla="*/ 68 w 99"/>
                <a:gd name="T67" fmla="*/ 81 h 98"/>
                <a:gd name="T68" fmla="*/ 69 w 99"/>
                <a:gd name="T69" fmla="*/ 86 h 98"/>
                <a:gd name="T70" fmla="*/ 66 w 99"/>
                <a:gd name="T71" fmla="*/ 88 h 98"/>
                <a:gd name="T72" fmla="*/ 52 w 99"/>
                <a:gd name="T73" fmla="*/ 84 h 98"/>
                <a:gd name="T74" fmla="*/ 47 w 99"/>
                <a:gd name="T75" fmla="*/ 84 h 98"/>
                <a:gd name="T76" fmla="*/ 31 w 99"/>
                <a:gd name="T77" fmla="*/ 86 h 98"/>
                <a:gd name="T78" fmla="*/ 31 w 99"/>
                <a:gd name="T79" fmla="*/ 81 h 98"/>
                <a:gd name="T80" fmla="*/ 27 w 99"/>
                <a:gd name="T81" fmla="*/ 84 h 98"/>
                <a:gd name="T82" fmla="*/ 15 w 99"/>
                <a:gd name="T83" fmla="*/ 72 h 98"/>
                <a:gd name="T84" fmla="*/ 17 w 99"/>
                <a:gd name="T85" fmla="*/ 68 h 98"/>
                <a:gd name="T86" fmla="*/ 12 w 99"/>
                <a:gd name="T87" fmla="*/ 68 h 98"/>
                <a:gd name="T88" fmla="*/ 11 w 99"/>
                <a:gd name="T89" fmla="*/ 65 h 98"/>
                <a:gd name="T90" fmla="*/ 46 w 99"/>
                <a:gd name="T91" fmla="*/ 23 h 98"/>
                <a:gd name="T92" fmla="*/ 50 w 99"/>
                <a:gd name="T93" fmla="*/ 19 h 98"/>
                <a:gd name="T94" fmla="*/ 53 w 99"/>
                <a:gd name="T95" fmla="*/ 47 h 98"/>
                <a:gd name="T96" fmla="*/ 77 w 99"/>
                <a:gd name="T97" fmla="*/ 65 h 98"/>
                <a:gd name="T98" fmla="*/ 48 w 99"/>
                <a:gd name="T99" fmla="*/ 52 h 98"/>
                <a:gd name="T100" fmla="*/ 46 w 99"/>
                <a:gd name="T101" fmla="*/ 2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9" h="98">
                  <a:moveTo>
                    <a:pt x="8" y="51"/>
                  </a:moveTo>
                  <a:cubicBezTo>
                    <a:pt x="14" y="51"/>
                    <a:pt x="14" y="51"/>
                    <a:pt x="14" y="51"/>
                  </a:cubicBezTo>
                  <a:cubicBezTo>
                    <a:pt x="16" y="51"/>
                    <a:pt x="17" y="50"/>
                    <a:pt x="17" y="49"/>
                  </a:cubicBezTo>
                  <a:cubicBezTo>
                    <a:pt x="17" y="48"/>
                    <a:pt x="16" y="47"/>
                    <a:pt x="14" y="47"/>
                  </a:cubicBezTo>
                  <a:cubicBezTo>
                    <a:pt x="7" y="47"/>
                    <a:pt x="7" y="47"/>
                    <a:pt x="7" y="47"/>
                  </a:cubicBezTo>
                  <a:cubicBezTo>
                    <a:pt x="5" y="47"/>
                    <a:pt x="5" y="47"/>
                    <a:pt x="5" y="47"/>
                  </a:cubicBezTo>
                  <a:cubicBezTo>
                    <a:pt x="2" y="47"/>
                    <a:pt x="0" y="47"/>
                    <a:pt x="0" y="51"/>
                  </a:cubicBezTo>
                  <a:cubicBezTo>
                    <a:pt x="1" y="57"/>
                    <a:pt x="2" y="63"/>
                    <a:pt x="4" y="68"/>
                  </a:cubicBezTo>
                  <a:cubicBezTo>
                    <a:pt x="4" y="68"/>
                    <a:pt x="4" y="68"/>
                    <a:pt x="4" y="68"/>
                  </a:cubicBezTo>
                  <a:cubicBezTo>
                    <a:pt x="7" y="74"/>
                    <a:pt x="10" y="79"/>
                    <a:pt x="15" y="84"/>
                  </a:cubicBezTo>
                  <a:cubicBezTo>
                    <a:pt x="24" y="93"/>
                    <a:pt x="36" y="98"/>
                    <a:pt x="50" y="98"/>
                  </a:cubicBezTo>
                  <a:cubicBezTo>
                    <a:pt x="56" y="98"/>
                    <a:pt x="63" y="97"/>
                    <a:pt x="69" y="95"/>
                  </a:cubicBezTo>
                  <a:cubicBezTo>
                    <a:pt x="69" y="95"/>
                    <a:pt x="69" y="95"/>
                    <a:pt x="69" y="95"/>
                  </a:cubicBezTo>
                  <a:cubicBezTo>
                    <a:pt x="75" y="92"/>
                    <a:pt x="80" y="88"/>
                    <a:pt x="85" y="84"/>
                  </a:cubicBezTo>
                  <a:cubicBezTo>
                    <a:pt x="94" y="75"/>
                    <a:pt x="99" y="63"/>
                    <a:pt x="99" y="49"/>
                  </a:cubicBezTo>
                  <a:cubicBezTo>
                    <a:pt x="99" y="42"/>
                    <a:pt x="98" y="36"/>
                    <a:pt x="95" y="30"/>
                  </a:cubicBezTo>
                  <a:cubicBezTo>
                    <a:pt x="95" y="30"/>
                    <a:pt x="95" y="30"/>
                    <a:pt x="95" y="30"/>
                  </a:cubicBezTo>
                  <a:cubicBezTo>
                    <a:pt x="93" y="24"/>
                    <a:pt x="89" y="19"/>
                    <a:pt x="85" y="14"/>
                  </a:cubicBezTo>
                  <a:cubicBezTo>
                    <a:pt x="80" y="10"/>
                    <a:pt x="75" y="6"/>
                    <a:pt x="69" y="3"/>
                  </a:cubicBezTo>
                  <a:cubicBezTo>
                    <a:pt x="63" y="1"/>
                    <a:pt x="56" y="0"/>
                    <a:pt x="50" y="0"/>
                  </a:cubicBezTo>
                  <a:cubicBezTo>
                    <a:pt x="43" y="0"/>
                    <a:pt x="37" y="1"/>
                    <a:pt x="31" y="3"/>
                  </a:cubicBezTo>
                  <a:cubicBezTo>
                    <a:pt x="31" y="3"/>
                    <a:pt x="31" y="3"/>
                    <a:pt x="31" y="3"/>
                  </a:cubicBezTo>
                  <a:cubicBezTo>
                    <a:pt x="27" y="5"/>
                    <a:pt x="24" y="6"/>
                    <a:pt x="22" y="8"/>
                  </a:cubicBezTo>
                  <a:cubicBezTo>
                    <a:pt x="22" y="4"/>
                    <a:pt x="22" y="4"/>
                    <a:pt x="22" y="4"/>
                  </a:cubicBezTo>
                  <a:cubicBezTo>
                    <a:pt x="22" y="2"/>
                    <a:pt x="20" y="0"/>
                    <a:pt x="18" y="0"/>
                  </a:cubicBezTo>
                  <a:cubicBezTo>
                    <a:pt x="16" y="0"/>
                    <a:pt x="15" y="1"/>
                    <a:pt x="14" y="3"/>
                  </a:cubicBezTo>
                  <a:cubicBezTo>
                    <a:pt x="14" y="16"/>
                    <a:pt x="14" y="16"/>
                    <a:pt x="14" y="16"/>
                  </a:cubicBezTo>
                  <a:cubicBezTo>
                    <a:pt x="14" y="17"/>
                    <a:pt x="14" y="19"/>
                    <a:pt x="15" y="19"/>
                  </a:cubicBezTo>
                  <a:cubicBezTo>
                    <a:pt x="15" y="20"/>
                    <a:pt x="16" y="21"/>
                    <a:pt x="17" y="21"/>
                  </a:cubicBezTo>
                  <a:cubicBezTo>
                    <a:pt x="31" y="21"/>
                    <a:pt x="31" y="21"/>
                    <a:pt x="31" y="21"/>
                  </a:cubicBezTo>
                  <a:cubicBezTo>
                    <a:pt x="33" y="21"/>
                    <a:pt x="34" y="20"/>
                    <a:pt x="35" y="18"/>
                  </a:cubicBezTo>
                  <a:cubicBezTo>
                    <a:pt x="35" y="16"/>
                    <a:pt x="33" y="14"/>
                    <a:pt x="31" y="14"/>
                  </a:cubicBezTo>
                  <a:cubicBezTo>
                    <a:pt x="27" y="14"/>
                    <a:pt x="27" y="14"/>
                    <a:pt x="27" y="14"/>
                  </a:cubicBezTo>
                  <a:cubicBezTo>
                    <a:pt x="29" y="12"/>
                    <a:pt x="31" y="11"/>
                    <a:pt x="33" y="10"/>
                  </a:cubicBezTo>
                  <a:cubicBezTo>
                    <a:pt x="34" y="10"/>
                    <a:pt x="34" y="10"/>
                    <a:pt x="34" y="10"/>
                  </a:cubicBezTo>
                  <a:cubicBezTo>
                    <a:pt x="38" y="9"/>
                    <a:pt x="43" y="7"/>
                    <a:pt x="47" y="7"/>
                  </a:cubicBezTo>
                  <a:cubicBezTo>
                    <a:pt x="47" y="14"/>
                    <a:pt x="47" y="14"/>
                    <a:pt x="47" y="14"/>
                  </a:cubicBezTo>
                  <a:cubicBezTo>
                    <a:pt x="47" y="15"/>
                    <a:pt x="48" y="16"/>
                    <a:pt x="50" y="16"/>
                  </a:cubicBezTo>
                  <a:cubicBezTo>
                    <a:pt x="51" y="16"/>
                    <a:pt x="52" y="15"/>
                    <a:pt x="52" y="14"/>
                  </a:cubicBezTo>
                  <a:cubicBezTo>
                    <a:pt x="52" y="7"/>
                    <a:pt x="52" y="7"/>
                    <a:pt x="52" y="7"/>
                  </a:cubicBezTo>
                  <a:cubicBezTo>
                    <a:pt x="57" y="7"/>
                    <a:pt x="61" y="9"/>
                    <a:pt x="66" y="10"/>
                  </a:cubicBezTo>
                  <a:cubicBezTo>
                    <a:pt x="67" y="11"/>
                    <a:pt x="68" y="11"/>
                    <a:pt x="69" y="12"/>
                  </a:cubicBezTo>
                  <a:cubicBezTo>
                    <a:pt x="67" y="14"/>
                    <a:pt x="67" y="14"/>
                    <a:pt x="67" y="14"/>
                  </a:cubicBezTo>
                  <a:cubicBezTo>
                    <a:pt x="67" y="15"/>
                    <a:pt x="67" y="16"/>
                    <a:pt x="68" y="17"/>
                  </a:cubicBezTo>
                  <a:cubicBezTo>
                    <a:pt x="69" y="17"/>
                    <a:pt x="71" y="17"/>
                    <a:pt x="71" y="16"/>
                  </a:cubicBezTo>
                  <a:cubicBezTo>
                    <a:pt x="73" y="14"/>
                    <a:pt x="73" y="14"/>
                    <a:pt x="73" y="14"/>
                  </a:cubicBezTo>
                  <a:cubicBezTo>
                    <a:pt x="75" y="16"/>
                    <a:pt x="77" y="17"/>
                    <a:pt x="79" y="19"/>
                  </a:cubicBezTo>
                  <a:cubicBezTo>
                    <a:pt x="81" y="21"/>
                    <a:pt x="83" y="24"/>
                    <a:pt x="85" y="26"/>
                  </a:cubicBezTo>
                  <a:cubicBezTo>
                    <a:pt x="83" y="27"/>
                    <a:pt x="83" y="27"/>
                    <a:pt x="83" y="27"/>
                  </a:cubicBezTo>
                  <a:cubicBezTo>
                    <a:pt x="82" y="28"/>
                    <a:pt x="81" y="29"/>
                    <a:pt x="82" y="30"/>
                  </a:cubicBezTo>
                  <a:cubicBezTo>
                    <a:pt x="83" y="31"/>
                    <a:pt x="84" y="32"/>
                    <a:pt x="85" y="31"/>
                  </a:cubicBezTo>
                  <a:cubicBezTo>
                    <a:pt x="87" y="30"/>
                    <a:pt x="87" y="30"/>
                    <a:pt x="87" y="30"/>
                  </a:cubicBezTo>
                  <a:cubicBezTo>
                    <a:pt x="87" y="31"/>
                    <a:pt x="88" y="32"/>
                    <a:pt x="88" y="33"/>
                  </a:cubicBezTo>
                  <a:cubicBezTo>
                    <a:pt x="88" y="33"/>
                    <a:pt x="88" y="33"/>
                    <a:pt x="88" y="33"/>
                  </a:cubicBezTo>
                  <a:cubicBezTo>
                    <a:pt x="90" y="37"/>
                    <a:pt x="91" y="42"/>
                    <a:pt x="91" y="47"/>
                  </a:cubicBezTo>
                  <a:cubicBezTo>
                    <a:pt x="85" y="47"/>
                    <a:pt x="85" y="47"/>
                    <a:pt x="85" y="47"/>
                  </a:cubicBezTo>
                  <a:cubicBezTo>
                    <a:pt x="84" y="47"/>
                    <a:pt x="83" y="48"/>
                    <a:pt x="83" y="49"/>
                  </a:cubicBezTo>
                  <a:cubicBezTo>
                    <a:pt x="83" y="50"/>
                    <a:pt x="84" y="51"/>
                    <a:pt x="85" y="51"/>
                  </a:cubicBezTo>
                  <a:cubicBezTo>
                    <a:pt x="91" y="51"/>
                    <a:pt x="91" y="51"/>
                    <a:pt x="91" y="51"/>
                  </a:cubicBezTo>
                  <a:cubicBezTo>
                    <a:pt x="91" y="57"/>
                    <a:pt x="90" y="63"/>
                    <a:pt x="87" y="68"/>
                  </a:cubicBezTo>
                  <a:cubicBezTo>
                    <a:pt x="85" y="67"/>
                    <a:pt x="85" y="67"/>
                    <a:pt x="85" y="67"/>
                  </a:cubicBezTo>
                  <a:cubicBezTo>
                    <a:pt x="84" y="66"/>
                    <a:pt x="83" y="67"/>
                    <a:pt x="82" y="68"/>
                  </a:cubicBezTo>
                  <a:cubicBezTo>
                    <a:pt x="81" y="69"/>
                    <a:pt x="82" y="70"/>
                    <a:pt x="83" y="71"/>
                  </a:cubicBezTo>
                  <a:cubicBezTo>
                    <a:pt x="85" y="72"/>
                    <a:pt x="85" y="72"/>
                    <a:pt x="85" y="72"/>
                  </a:cubicBezTo>
                  <a:cubicBezTo>
                    <a:pt x="83" y="74"/>
                    <a:pt x="81" y="77"/>
                    <a:pt x="79" y="79"/>
                  </a:cubicBezTo>
                  <a:cubicBezTo>
                    <a:pt x="77" y="81"/>
                    <a:pt x="75" y="82"/>
                    <a:pt x="73" y="84"/>
                  </a:cubicBezTo>
                  <a:cubicBezTo>
                    <a:pt x="71" y="82"/>
                    <a:pt x="71" y="82"/>
                    <a:pt x="71" y="82"/>
                  </a:cubicBezTo>
                  <a:cubicBezTo>
                    <a:pt x="71" y="81"/>
                    <a:pt x="69" y="81"/>
                    <a:pt x="68" y="81"/>
                  </a:cubicBezTo>
                  <a:cubicBezTo>
                    <a:pt x="67" y="82"/>
                    <a:pt x="67" y="83"/>
                    <a:pt x="67" y="84"/>
                  </a:cubicBezTo>
                  <a:cubicBezTo>
                    <a:pt x="69" y="86"/>
                    <a:pt x="69" y="86"/>
                    <a:pt x="69" y="86"/>
                  </a:cubicBezTo>
                  <a:cubicBezTo>
                    <a:pt x="68" y="87"/>
                    <a:pt x="67" y="87"/>
                    <a:pt x="66" y="88"/>
                  </a:cubicBezTo>
                  <a:cubicBezTo>
                    <a:pt x="66" y="88"/>
                    <a:pt x="66" y="88"/>
                    <a:pt x="66" y="88"/>
                  </a:cubicBezTo>
                  <a:cubicBezTo>
                    <a:pt x="61" y="89"/>
                    <a:pt x="57" y="91"/>
                    <a:pt x="52" y="91"/>
                  </a:cubicBezTo>
                  <a:cubicBezTo>
                    <a:pt x="52" y="84"/>
                    <a:pt x="52" y="84"/>
                    <a:pt x="52" y="84"/>
                  </a:cubicBezTo>
                  <a:cubicBezTo>
                    <a:pt x="52" y="83"/>
                    <a:pt x="51" y="82"/>
                    <a:pt x="50" y="82"/>
                  </a:cubicBezTo>
                  <a:cubicBezTo>
                    <a:pt x="48" y="82"/>
                    <a:pt x="47" y="83"/>
                    <a:pt x="47" y="84"/>
                  </a:cubicBezTo>
                  <a:cubicBezTo>
                    <a:pt x="47" y="91"/>
                    <a:pt x="47" y="91"/>
                    <a:pt x="47" y="91"/>
                  </a:cubicBezTo>
                  <a:cubicBezTo>
                    <a:pt x="41" y="91"/>
                    <a:pt x="36" y="89"/>
                    <a:pt x="31" y="86"/>
                  </a:cubicBezTo>
                  <a:cubicBezTo>
                    <a:pt x="32" y="84"/>
                    <a:pt x="32" y="84"/>
                    <a:pt x="32" y="84"/>
                  </a:cubicBezTo>
                  <a:cubicBezTo>
                    <a:pt x="32" y="83"/>
                    <a:pt x="32" y="82"/>
                    <a:pt x="31" y="81"/>
                  </a:cubicBezTo>
                  <a:cubicBezTo>
                    <a:pt x="30" y="81"/>
                    <a:pt x="29" y="81"/>
                    <a:pt x="28" y="82"/>
                  </a:cubicBezTo>
                  <a:cubicBezTo>
                    <a:pt x="27" y="84"/>
                    <a:pt x="27" y="84"/>
                    <a:pt x="27" y="84"/>
                  </a:cubicBezTo>
                  <a:cubicBezTo>
                    <a:pt x="24" y="82"/>
                    <a:pt x="22" y="81"/>
                    <a:pt x="20" y="79"/>
                  </a:cubicBezTo>
                  <a:cubicBezTo>
                    <a:pt x="18" y="77"/>
                    <a:pt x="16" y="74"/>
                    <a:pt x="15" y="72"/>
                  </a:cubicBezTo>
                  <a:cubicBezTo>
                    <a:pt x="17" y="71"/>
                    <a:pt x="17" y="71"/>
                    <a:pt x="17" y="71"/>
                  </a:cubicBezTo>
                  <a:cubicBezTo>
                    <a:pt x="18" y="70"/>
                    <a:pt x="18" y="69"/>
                    <a:pt x="17" y="68"/>
                  </a:cubicBezTo>
                  <a:cubicBezTo>
                    <a:pt x="17" y="67"/>
                    <a:pt x="15" y="66"/>
                    <a:pt x="14" y="67"/>
                  </a:cubicBezTo>
                  <a:cubicBezTo>
                    <a:pt x="12" y="68"/>
                    <a:pt x="12" y="68"/>
                    <a:pt x="12" y="68"/>
                  </a:cubicBezTo>
                  <a:cubicBezTo>
                    <a:pt x="12" y="67"/>
                    <a:pt x="11" y="66"/>
                    <a:pt x="11" y="65"/>
                  </a:cubicBezTo>
                  <a:cubicBezTo>
                    <a:pt x="11" y="65"/>
                    <a:pt x="11" y="65"/>
                    <a:pt x="11" y="65"/>
                  </a:cubicBezTo>
                  <a:cubicBezTo>
                    <a:pt x="9" y="61"/>
                    <a:pt x="8" y="56"/>
                    <a:pt x="8" y="51"/>
                  </a:cubicBezTo>
                  <a:close/>
                  <a:moveTo>
                    <a:pt x="46" y="23"/>
                  </a:moveTo>
                  <a:cubicBezTo>
                    <a:pt x="46" y="23"/>
                    <a:pt x="46" y="23"/>
                    <a:pt x="46" y="23"/>
                  </a:cubicBezTo>
                  <a:cubicBezTo>
                    <a:pt x="46" y="21"/>
                    <a:pt x="48" y="19"/>
                    <a:pt x="50" y="19"/>
                  </a:cubicBezTo>
                  <a:cubicBezTo>
                    <a:pt x="52" y="19"/>
                    <a:pt x="53" y="21"/>
                    <a:pt x="53" y="23"/>
                  </a:cubicBezTo>
                  <a:cubicBezTo>
                    <a:pt x="53" y="47"/>
                    <a:pt x="53" y="47"/>
                    <a:pt x="53" y="47"/>
                  </a:cubicBezTo>
                  <a:cubicBezTo>
                    <a:pt x="76" y="60"/>
                    <a:pt x="76" y="60"/>
                    <a:pt x="76" y="60"/>
                  </a:cubicBezTo>
                  <a:cubicBezTo>
                    <a:pt x="77" y="61"/>
                    <a:pt x="78" y="63"/>
                    <a:pt x="77" y="65"/>
                  </a:cubicBezTo>
                  <a:cubicBezTo>
                    <a:pt x="76" y="67"/>
                    <a:pt x="74" y="67"/>
                    <a:pt x="72" y="66"/>
                  </a:cubicBezTo>
                  <a:cubicBezTo>
                    <a:pt x="48" y="52"/>
                    <a:pt x="48" y="52"/>
                    <a:pt x="48" y="52"/>
                  </a:cubicBezTo>
                  <a:cubicBezTo>
                    <a:pt x="47" y="52"/>
                    <a:pt x="46" y="50"/>
                    <a:pt x="46" y="49"/>
                  </a:cubicBezTo>
                  <a:cubicBezTo>
                    <a:pt x="46" y="23"/>
                    <a:pt x="46" y="23"/>
                    <a:pt x="46" y="23"/>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2790" name="Text Box 22"/>
          <p:cNvSpPr txBox="1">
            <a:spLocks noChangeArrowheads="1"/>
          </p:cNvSpPr>
          <p:nvPr/>
        </p:nvSpPr>
        <p:spPr bwMode="auto">
          <a:xfrm>
            <a:off x="4306888" y="1763713"/>
            <a:ext cx="352425" cy="274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rgbClr val="EF6541"/>
                </a:solidFill>
              </a:rPr>
              <a:t>01</a:t>
            </a:r>
          </a:p>
        </p:txBody>
      </p:sp>
      <p:sp>
        <p:nvSpPr>
          <p:cNvPr id="32791" name="Text Box 23"/>
          <p:cNvSpPr txBox="1">
            <a:spLocks noChangeArrowheads="1"/>
          </p:cNvSpPr>
          <p:nvPr/>
        </p:nvSpPr>
        <p:spPr bwMode="auto">
          <a:xfrm>
            <a:off x="5348288" y="2695575"/>
            <a:ext cx="352425"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chemeClr val="bg1"/>
                </a:solidFill>
              </a:rPr>
              <a:t>03</a:t>
            </a:r>
          </a:p>
        </p:txBody>
      </p:sp>
      <p:sp>
        <p:nvSpPr>
          <p:cNvPr id="32792" name="Text Box 24"/>
          <p:cNvSpPr txBox="1">
            <a:spLocks noChangeArrowheads="1"/>
          </p:cNvSpPr>
          <p:nvPr/>
        </p:nvSpPr>
        <p:spPr bwMode="auto">
          <a:xfrm>
            <a:off x="3235325" y="2695575"/>
            <a:ext cx="352425"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chemeClr val="bg1"/>
                </a:solidFill>
              </a:rPr>
              <a:t>02</a:t>
            </a:r>
          </a:p>
        </p:txBody>
      </p:sp>
      <p:sp>
        <p:nvSpPr>
          <p:cNvPr id="32793" name="Rectangle 25"/>
          <p:cNvSpPr>
            <a:spLocks noChangeArrowheads="1"/>
          </p:cNvSpPr>
          <p:nvPr/>
        </p:nvSpPr>
        <p:spPr bwMode="auto">
          <a:xfrm>
            <a:off x="6732588" y="1632375"/>
            <a:ext cx="2089150" cy="88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b="1" dirty="0" smtClean="0">
                <a:solidFill>
                  <a:schemeClr val="bg1"/>
                </a:solidFill>
              </a:rPr>
              <a:t>贵州国际商品交易中心</a:t>
            </a:r>
            <a:r>
              <a:rPr lang="zh-CN" altLang="en-US" sz="800" dirty="0" smtClean="0">
                <a:solidFill>
                  <a:schemeClr val="bg1"/>
                </a:solidFill>
              </a:rPr>
              <a:t>，是贵州省政府批准的大宗商品现货交易市场重点扶持项目。有正威集团和贵州双龙航空港产业投资有限公司联合发起设立。</a:t>
            </a:r>
            <a:r>
              <a:rPr lang="zh-CN" altLang="en-US" sz="800" b="1" dirty="0" smtClean="0">
                <a:solidFill>
                  <a:schemeClr val="bg1"/>
                </a:solidFill>
              </a:rPr>
              <a:t>交易中心按照批文进行现货交易，不得进行证券、保险、信贷、黄金等业务，不得做金融融资交易。</a:t>
            </a:r>
            <a:endParaRPr lang="zh-CN" altLang="en-US" sz="800" b="1" dirty="0">
              <a:solidFill>
                <a:schemeClr val="bg1"/>
              </a:solidFill>
            </a:endParaRPr>
          </a:p>
        </p:txBody>
      </p:sp>
      <p:sp>
        <p:nvSpPr>
          <p:cNvPr id="32794" name="Rectangle 26"/>
          <p:cNvSpPr>
            <a:spLocks noChangeArrowheads="1"/>
          </p:cNvSpPr>
          <p:nvPr/>
        </p:nvSpPr>
        <p:spPr bwMode="auto">
          <a:xfrm>
            <a:off x="6061075" y="1816100"/>
            <a:ext cx="649288" cy="51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01</a:t>
            </a:r>
          </a:p>
        </p:txBody>
      </p:sp>
      <p:sp>
        <p:nvSpPr>
          <p:cNvPr id="32795" name="Rectangle 27"/>
          <p:cNvSpPr>
            <a:spLocks noChangeArrowheads="1"/>
          </p:cNvSpPr>
          <p:nvPr/>
        </p:nvSpPr>
        <p:spPr bwMode="auto">
          <a:xfrm>
            <a:off x="6732588" y="2705100"/>
            <a:ext cx="2089150" cy="59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b="1" dirty="0" smtClean="0">
                <a:solidFill>
                  <a:schemeClr val="bg1"/>
                </a:solidFill>
              </a:rPr>
              <a:t>河南金属交易中心</a:t>
            </a:r>
            <a:r>
              <a:rPr lang="zh-CN" altLang="en-US" sz="800" dirty="0" smtClean="0">
                <a:solidFill>
                  <a:schemeClr val="bg1"/>
                </a:solidFill>
              </a:rPr>
              <a:t>是由洛阳市人民政府与正威集团共同投资设立的国际化、综合化商品交易平台，注册资金</a:t>
            </a:r>
            <a:r>
              <a:rPr lang="en-US" altLang="zh-CN" sz="800" dirty="0" smtClean="0">
                <a:solidFill>
                  <a:schemeClr val="bg1"/>
                </a:solidFill>
              </a:rPr>
              <a:t>1</a:t>
            </a:r>
            <a:r>
              <a:rPr lang="zh-CN" altLang="en-US" sz="800" dirty="0" smtClean="0">
                <a:solidFill>
                  <a:schemeClr val="bg1"/>
                </a:solidFill>
              </a:rPr>
              <a:t>亿元。</a:t>
            </a:r>
            <a:r>
              <a:rPr lang="zh-CN" altLang="en-US" sz="800" b="1" dirty="0" smtClean="0">
                <a:solidFill>
                  <a:schemeClr val="bg1"/>
                </a:solidFill>
              </a:rPr>
              <a:t>交易品种涵盖有色金属铜、铝、钼为主的国际、国内各类大宗商品。</a:t>
            </a:r>
            <a:endParaRPr lang="zh-CN" altLang="en-US" sz="800" b="1" dirty="0">
              <a:solidFill>
                <a:schemeClr val="bg1"/>
              </a:solidFill>
            </a:endParaRPr>
          </a:p>
        </p:txBody>
      </p:sp>
      <p:sp>
        <p:nvSpPr>
          <p:cNvPr id="32796" name="Rectangle 28"/>
          <p:cNvSpPr>
            <a:spLocks noChangeArrowheads="1"/>
          </p:cNvSpPr>
          <p:nvPr/>
        </p:nvSpPr>
        <p:spPr bwMode="auto">
          <a:xfrm>
            <a:off x="6061075" y="2741613"/>
            <a:ext cx="649288"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02</a:t>
            </a:r>
          </a:p>
        </p:txBody>
      </p:sp>
      <p:sp>
        <p:nvSpPr>
          <p:cNvPr id="32797" name="Rectangle 29"/>
          <p:cNvSpPr>
            <a:spLocks noChangeArrowheads="1"/>
          </p:cNvSpPr>
          <p:nvPr/>
        </p:nvSpPr>
        <p:spPr bwMode="auto">
          <a:xfrm>
            <a:off x="6732588" y="3673475"/>
            <a:ext cx="20891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b="1" dirty="0" smtClean="0">
                <a:solidFill>
                  <a:schemeClr val="bg1"/>
                </a:solidFill>
              </a:rPr>
              <a:t>湖南国际矿产资源交易中心</a:t>
            </a:r>
            <a:r>
              <a:rPr lang="zh-CN" altLang="en-US" sz="800" dirty="0" smtClean="0">
                <a:solidFill>
                  <a:schemeClr val="bg1"/>
                </a:solidFill>
              </a:rPr>
              <a:t>是有正威集团与郴州高科投资控股有限公司共同发起设立的专注于有色金属全产业链服务的产业互联网平台型企业。两大产业分别是</a:t>
            </a:r>
            <a:r>
              <a:rPr lang="zh-CN" altLang="en-US" sz="800" b="1" dirty="0" smtClean="0">
                <a:solidFill>
                  <a:schemeClr val="bg1"/>
                </a:solidFill>
              </a:rPr>
              <a:t>以白银为代表的稀贵金属全产业链和以矿物晶体为代表的宝玉石产业</a:t>
            </a:r>
            <a:r>
              <a:rPr lang="zh-CN" altLang="en-US" sz="800" dirty="0" smtClean="0">
                <a:solidFill>
                  <a:schemeClr val="bg1"/>
                </a:solidFill>
              </a:rPr>
              <a:t>。</a:t>
            </a:r>
            <a:endParaRPr lang="zh-CN" altLang="en-US" sz="800" dirty="0">
              <a:solidFill>
                <a:schemeClr val="bg1"/>
              </a:solidFill>
            </a:endParaRPr>
          </a:p>
        </p:txBody>
      </p:sp>
      <p:sp>
        <p:nvSpPr>
          <p:cNvPr id="32798" name="Rectangle 30"/>
          <p:cNvSpPr>
            <a:spLocks noChangeArrowheads="1"/>
          </p:cNvSpPr>
          <p:nvPr/>
        </p:nvSpPr>
        <p:spPr bwMode="auto">
          <a:xfrm>
            <a:off x="6061075" y="3709988"/>
            <a:ext cx="649288"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03</a:t>
            </a:r>
          </a:p>
        </p:txBody>
      </p:sp>
      <p:sp>
        <p:nvSpPr>
          <p:cNvPr id="32812" name="Rectangle 44"/>
          <p:cNvSpPr>
            <a:spLocks noChangeArrowheads="1"/>
          </p:cNvSpPr>
          <p:nvPr/>
        </p:nvSpPr>
        <p:spPr bwMode="auto">
          <a:xfrm>
            <a:off x="395288" y="1652588"/>
            <a:ext cx="2376487" cy="186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dirty="0" smtClean="0">
                <a:solidFill>
                  <a:schemeClr val="bg1"/>
                </a:solidFill>
              </a:rPr>
              <a:t>正威国际集团贸易中心</a:t>
            </a:r>
            <a:endParaRPr lang="en-US" altLang="zh-CN" sz="1200" dirty="0" smtClean="0">
              <a:solidFill>
                <a:schemeClr val="bg1"/>
              </a:solidFill>
            </a:endParaRPr>
          </a:p>
          <a:p>
            <a:pPr>
              <a:lnSpc>
                <a:spcPct val="120000"/>
              </a:lnSpc>
              <a:buFont typeface="Arial" charset="0"/>
              <a:buNone/>
            </a:pPr>
            <a:endParaRPr lang="en-US" altLang="zh-CN" sz="800" dirty="0" smtClean="0">
              <a:solidFill>
                <a:schemeClr val="bg1"/>
              </a:solidFill>
            </a:endParaRPr>
          </a:p>
          <a:p>
            <a:pPr>
              <a:lnSpc>
                <a:spcPct val="120000"/>
              </a:lnSpc>
              <a:buFont typeface="Arial" charset="0"/>
              <a:buNone/>
            </a:pPr>
            <a:r>
              <a:rPr lang="zh-CN" altLang="en-US" sz="900" dirty="0" smtClean="0">
                <a:solidFill>
                  <a:schemeClr val="bg1"/>
                </a:solidFill>
              </a:rPr>
              <a:t>金属新材料的生产销售利润很低，正威要想在全球金属新材料产业上拥有绝对话语权，还需要搭建贸易中心。这些贸易中心既可以为集团原材料采购提供保证，同时也能接触国际市场的巨头，为公司下一步投资提供便利。目前，正威旗下拥有贵州国际商品交易中心，河南金属交易中心，湖南国际矿产资源交易中心，以及上海、香港、日内瓦、新加坡四大贸易平台，标志着正威国际集团贸易体系布局完成。</a:t>
            </a:r>
            <a:endParaRPr lang="zh-CN" altLang="en-US" sz="900" dirty="0">
              <a:solidFill>
                <a:schemeClr val="bg1"/>
              </a:solidFill>
            </a:endParaRPr>
          </a:p>
        </p:txBody>
      </p:sp>
      <p:sp>
        <p:nvSpPr>
          <p:cNvPr id="32815" name="Line 47"/>
          <p:cNvSpPr>
            <a:spLocks noChangeShapeType="1"/>
          </p:cNvSpPr>
          <p:nvPr/>
        </p:nvSpPr>
        <p:spPr bwMode="auto">
          <a:xfrm>
            <a:off x="6227763" y="2530475"/>
            <a:ext cx="2592387"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2816" name="Line 48"/>
          <p:cNvSpPr>
            <a:spLocks noChangeShapeType="1"/>
          </p:cNvSpPr>
          <p:nvPr/>
        </p:nvSpPr>
        <p:spPr bwMode="auto">
          <a:xfrm>
            <a:off x="6227763" y="3482975"/>
            <a:ext cx="2592387"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Tree>
    <p:extLst>
      <p:ext uri="{BB962C8B-B14F-4D97-AF65-F5344CB8AC3E}">
        <p14:creationId xmlns:p14="http://schemas.microsoft.com/office/powerpoint/2010/main" val="43118191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2792412" y="1390650"/>
            <a:ext cx="1747837" cy="1600200"/>
          </a:xfrm>
          <a:prstGeom prst="rect">
            <a:avLst/>
          </a:prstGeom>
        </p:spPr>
      </p:pic>
      <p:pic>
        <p:nvPicPr>
          <p:cNvPr id="26626" name="Picture 2"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4975" y="266700"/>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2662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26628" name="Text Box 4"/>
          <p:cNvSpPr txBox="1">
            <a:spLocks noChangeArrowheads="1"/>
          </p:cNvSpPr>
          <p:nvPr/>
        </p:nvSpPr>
        <p:spPr bwMode="auto">
          <a:xfrm>
            <a:off x="250825" y="266700"/>
            <a:ext cx="240065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rgbClr val="EF6541"/>
                </a:solidFill>
                <a:latin typeface="微软雅黑" charset="-122"/>
                <a:ea typeface="微软雅黑" charset="-122"/>
              </a:rPr>
              <a:t>高新科技板块</a:t>
            </a:r>
            <a:r>
              <a:rPr lang="zh-CN" altLang="en-US" b="1" dirty="0" smtClean="0">
                <a:solidFill>
                  <a:schemeClr val="bg1"/>
                </a:solidFill>
                <a:latin typeface="微软雅黑" charset="-122"/>
                <a:ea typeface="微软雅黑" charset="-122"/>
              </a:rPr>
              <a:t>业务介绍</a:t>
            </a:r>
            <a:endParaRPr lang="en-US" altLang="zh-CN" b="1" dirty="0">
              <a:solidFill>
                <a:schemeClr val="bg1"/>
              </a:solidFill>
              <a:latin typeface="微软雅黑" charset="-122"/>
              <a:ea typeface="微软雅黑" charset="-122"/>
            </a:endParaRPr>
          </a:p>
        </p:txBody>
      </p:sp>
      <p:sp>
        <p:nvSpPr>
          <p:cNvPr id="26644" name="Rectangle 20"/>
          <p:cNvSpPr>
            <a:spLocks noChangeArrowheads="1"/>
          </p:cNvSpPr>
          <p:nvPr/>
        </p:nvSpPr>
        <p:spPr bwMode="auto">
          <a:xfrm>
            <a:off x="6892925" y="1841500"/>
            <a:ext cx="1944688" cy="12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rgbClr val="EF6541"/>
                </a:solidFill>
              </a:rPr>
              <a:t>电子信息和智能</a:t>
            </a:r>
            <a:r>
              <a:rPr lang="zh-CN" altLang="en-US" sz="1200" b="1" dirty="0" smtClean="0">
                <a:solidFill>
                  <a:srgbClr val="EF6541"/>
                </a:solidFill>
              </a:rPr>
              <a:t>终端</a:t>
            </a:r>
            <a:endParaRPr lang="en-US" altLang="zh-CN" sz="1200" b="1" dirty="0" smtClean="0">
              <a:solidFill>
                <a:srgbClr val="EF6541"/>
              </a:solidFill>
            </a:endParaRPr>
          </a:p>
          <a:p>
            <a:pPr>
              <a:lnSpc>
                <a:spcPct val="120000"/>
              </a:lnSpc>
            </a:pPr>
            <a:r>
              <a:rPr lang="zh-CN" altLang="en-US" sz="900" dirty="0">
                <a:solidFill>
                  <a:schemeClr val="bg1"/>
                </a:solidFill>
              </a:rPr>
              <a:t>正威集团在天津和江西等地拥有多个电子信息产业园区</a:t>
            </a:r>
            <a:r>
              <a:rPr lang="en-US" altLang="zh-CN" sz="900" dirty="0" smtClean="0">
                <a:solidFill>
                  <a:schemeClr val="bg1"/>
                </a:solidFill>
              </a:rPr>
              <a:t>.</a:t>
            </a:r>
            <a:endParaRPr lang="en-US" altLang="zh-CN" sz="900" dirty="0" smtClean="0">
              <a:solidFill>
                <a:schemeClr val="bg1"/>
              </a:solidFill>
            </a:endParaRPr>
          </a:p>
          <a:p>
            <a:pPr>
              <a:lnSpc>
                <a:spcPct val="120000"/>
              </a:lnSpc>
              <a:buFont typeface="Arial" charset="0"/>
              <a:buNone/>
            </a:pPr>
            <a:r>
              <a:rPr lang="en-US" altLang="zh-CN" sz="900" dirty="0" smtClean="0">
                <a:solidFill>
                  <a:schemeClr val="bg1"/>
                </a:solidFill>
              </a:rPr>
              <a:t>2015</a:t>
            </a:r>
            <a:r>
              <a:rPr lang="zh-CN" altLang="en-US" sz="900" dirty="0" smtClean="0">
                <a:solidFill>
                  <a:schemeClr val="bg1"/>
                </a:solidFill>
              </a:rPr>
              <a:t>年</a:t>
            </a:r>
            <a:r>
              <a:rPr lang="en-US" altLang="zh-CN" sz="900" dirty="0" smtClean="0">
                <a:solidFill>
                  <a:schemeClr val="bg1"/>
                </a:solidFill>
              </a:rPr>
              <a:t>,</a:t>
            </a:r>
            <a:r>
              <a:rPr lang="zh-CN" altLang="en-US" sz="900" dirty="0" smtClean="0">
                <a:solidFill>
                  <a:schemeClr val="bg1"/>
                </a:solidFill>
              </a:rPr>
              <a:t>正威集团旗下全资控股的河南金昌威垫子有限公司年产</a:t>
            </a:r>
            <a:r>
              <a:rPr lang="en-US" altLang="zh-CN" sz="900" dirty="0" smtClean="0">
                <a:solidFill>
                  <a:schemeClr val="bg1"/>
                </a:solidFill>
              </a:rPr>
              <a:t>3000</a:t>
            </a:r>
            <a:r>
              <a:rPr lang="zh-CN" altLang="en-US" sz="900" dirty="0" smtClean="0">
                <a:solidFill>
                  <a:schemeClr val="bg1"/>
                </a:solidFill>
              </a:rPr>
              <a:t>万台智能手机项目下线</a:t>
            </a:r>
            <a:r>
              <a:rPr lang="en-US" altLang="zh-CN" sz="900" dirty="0" smtClean="0">
                <a:solidFill>
                  <a:schemeClr val="bg1"/>
                </a:solidFill>
              </a:rPr>
              <a:t>.</a:t>
            </a:r>
            <a:r>
              <a:rPr lang="zh-CN" altLang="en-US" sz="900" dirty="0" smtClean="0">
                <a:solidFill>
                  <a:schemeClr val="bg1"/>
                </a:solidFill>
              </a:rPr>
              <a:t> 产品主要通过与巴基斯坦和印度等国家的运营商合作推出</a:t>
            </a:r>
            <a:r>
              <a:rPr lang="en-US" altLang="zh-CN" sz="900" dirty="0" smtClean="0">
                <a:solidFill>
                  <a:schemeClr val="bg1"/>
                </a:solidFill>
              </a:rPr>
              <a:t>.</a:t>
            </a:r>
          </a:p>
        </p:txBody>
      </p:sp>
      <p:sp>
        <p:nvSpPr>
          <p:cNvPr id="26645" name="Rectangle 21"/>
          <p:cNvSpPr>
            <a:spLocks noChangeArrowheads="1"/>
          </p:cNvSpPr>
          <p:nvPr/>
        </p:nvSpPr>
        <p:spPr bwMode="auto">
          <a:xfrm>
            <a:off x="6892925" y="3476625"/>
            <a:ext cx="1944688"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rgbClr val="EF6541"/>
                </a:solidFill>
              </a:rPr>
              <a:t>高端</a:t>
            </a:r>
            <a:r>
              <a:rPr lang="zh-CN" altLang="en-US" sz="1200" b="1" dirty="0" smtClean="0">
                <a:solidFill>
                  <a:srgbClr val="EF6541"/>
                </a:solidFill>
              </a:rPr>
              <a:t>装备制造</a:t>
            </a:r>
            <a:endParaRPr lang="en-US" altLang="zh-CN" sz="1200" b="1" dirty="0" smtClean="0">
              <a:solidFill>
                <a:srgbClr val="EF6541"/>
              </a:solidFill>
            </a:endParaRPr>
          </a:p>
          <a:p>
            <a:pPr>
              <a:lnSpc>
                <a:spcPct val="120000"/>
              </a:lnSpc>
              <a:buFont typeface="Arial" charset="0"/>
              <a:buNone/>
            </a:pPr>
            <a:r>
              <a:rPr lang="zh-CN" altLang="en-US" sz="900" dirty="0" smtClean="0">
                <a:solidFill>
                  <a:schemeClr val="bg1"/>
                </a:solidFill>
              </a:rPr>
              <a:t>正威国际集团</a:t>
            </a:r>
            <a:r>
              <a:rPr lang="zh-CN" altLang="en-US" sz="900" dirty="0" smtClean="0">
                <a:solidFill>
                  <a:schemeClr val="bg1"/>
                </a:solidFill>
              </a:rPr>
              <a:t>涉足</a:t>
            </a:r>
            <a:r>
              <a:rPr lang="zh-CN" altLang="en-US" sz="900" dirty="0" smtClean="0">
                <a:solidFill>
                  <a:schemeClr val="bg1"/>
                </a:solidFill>
              </a:rPr>
              <a:t>了民用和军用级别的高端装备无人机制造</a:t>
            </a:r>
            <a:r>
              <a:rPr lang="en-US" altLang="zh-CN" sz="900" dirty="0" smtClean="0">
                <a:solidFill>
                  <a:schemeClr val="bg1"/>
                </a:solidFill>
              </a:rPr>
              <a:t>.</a:t>
            </a:r>
            <a:endParaRPr lang="zh-CN" altLang="en-US" sz="900" dirty="0">
              <a:solidFill>
                <a:schemeClr val="bg1"/>
              </a:solidFill>
            </a:endParaRPr>
          </a:p>
        </p:txBody>
      </p:sp>
      <p:sp>
        <p:nvSpPr>
          <p:cNvPr id="26646" name="Rectangle 22"/>
          <p:cNvSpPr>
            <a:spLocks noChangeArrowheads="1"/>
          </p:cNvSpPr>
          <p:nvPr/>
        </p:nvSpPr>
        <p:spPr bwMode="auto">
          <a:xfrm>
            <a:off x="250825" y="1841500"/>
            <a:ext cx="2022475"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20000"/>
              </a:lnSpc>
              <a:buFont typeface="Arial" charset="0"/>
              <a:buNone/>
            </a:pPr>
            <a:r>
              <a:rPr lang="zh-CN" altLang="en-US" sz="1200" b="1" dirty="0" smtClean="0">
                <a:solidFill>
                  <a:srgbClr val="EF6541"/>
                </a:solidFill>
              </a:rPr>
              <a:t>半导体</a:t>
            </a:r>
            <a:endParaRPr lang="en-US" altLang="zh-CN" sz="1200" b="1" dirty="0" smtClean="0">
              <a:solidFill>
                <a:srgbClr val="EF6541"/>
              </a:solidFill>
            </a:endParaRPr>
          </a:p>
          <a:p>
            <a:pPr algn="r">
              <a:lnSpc>
                <a:spcPct val="120000"/>
              </a:lnSpc>
              <a:buFont typeface="Arial" charset="0"/>
              <a:buNone/>
            </a:pPr>
            <a:r>
              <a:rPr lang="en-US" altLang="zh-CN" sz="900" dirty="0" smtClean="0">
                <a:solidFill>
                  <a:schemeClr val="bg1"/>
                </a:solidFill>
              </a:rPr>
              <a:t>2011</a:t>
            </a:r>
            <a:r>
              <a:rPr lang="zh-CN" altLang="en-US" sz="900" dirty="0" smtClean="0">
                <a:solidFill>
                  <a:schemeClr val="bg1"/>
                </a:solidFill>
              </a:rPr>
              <a:t>年</a:t>
            </a:r>
            <a:r>
              <a:rPr lang="en-US" altLang="zh-CN" sz="900" dirty="0" smtClean="0">
                <a:solidFill>
                  <a:schemeClr val="bg1"/>
                </a:solidFill>
              </a:rPr>
              <a:t>9</a:t>
            </a:r>
            <a:r>
              <a:rPr lang="zh-CN" altLang="en-US" sz="900" dirty="0" smtClean="0">
                <a:solidFill>
                  <a:schemeClr val="bg1"/>
                </a:solidFill>
              </a:rPr>
              <a:t>月正威半导体有限公司投资成立</a:t>
            </a:r>
            <a:r>
              <a:rPr lang="en-US" altLang="zh-CN" sz="900" dirty="0" smtClean="0">
                <a:solidFill>
                  <a:schemeClr val="bg1"/>
                </a:solidFill>
              </a:rPr>
              <a:t>,2012</a:t>
            </a:r>
            <a:r>
              <a:rPr lang="zh-CN" altLang="en-US" sz="900" dirty="0" smtClean="0">
                <a:solidFill>
                  <a:schemeClr val="bg1"/>
                </a:solidFill>
              </a:rPr>
              <a:t>年中华芯都半导体产业园破图动工</a:t>
            </a:r>
            <a:r>
              <a:rPr lang="en-US" altLang="zh-CN" sz="900" dirty="0" smtClean="0">
                <a:solidFill>
                  <a:schemeClr val="bg1"/>
                </a:solidFill>
              </a:rPr>
              <a:t>,</a:t>
            </a:r>
            <a:r>
              <a:rPr lang="zh-CN" altLang="en-US" sz="900" dirty="0" smtClean="0">
                <a:solidFill>
                  <a:schemeClr val="bg1"/>
                </a:solidFill>
              </a:rPr>
              <a:t> 正威国际集团正式涉足半导体产业</a:t>
            </a:r>
            <a:endParaRPr lang="zh-CN" altLang="en-US" sz="900" dirty="0">
              <a:solidFill>
                <a:schemeClr val="bg1"/>
              </a:solidFill>
            </a:endParaRPr>
          </a:p>
        </p:txBody>
      </p:sp>
      <p:sp>
        <p:nvSpPr>
          <p:cNvPr id="26647" name="Rectangle 23"/>
          <p:cNvSpPr>
            <a:spLocks noChangeArrowheads="1"/>
          </p:cNvSpPr>
          <p:nvPr/>
        </p:nvSpPr>
        <p:spPr bwMode="auto">
          <a:xfrm>
            <a:off x="107505" y="3476625"/>
            <a:ext cx="2165796"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lnSpc>
                <a:spcPct val="120000"/>
              </a:lnSpc>
              <a:buFont typeface="Arial" charset="0"/>
              <a:buNone/>
            </a:pPr>
            <a:r>
              <a:rPr lang="zh-CN" altLang="en-US" sz="1200" b="1" dirty="0" smtClean="0">
                <a:solidFill>
                  <a:srgbClr val="EF6541"/>
                </a:solidFill>
              </a:rPr>
              <a:t>聚酰亚胺为主导的非金属新材料</a:t>
            </a:r>
            <a:endParaRPr lang="en-US" altLang="zh-CN" sz="1200" b="1" dirty="0" smtClean="0">
              <a:solidFill>
                <a:srgbClr val="EF6541"/>
              </a:solidFill>
            </a:endParaRPr>
          </a:p>
          <a:p>
            <a:pPr algn="r">
              <a:lnSpc>
                <a:spcPct val="120000"/>
              </a:lnSpc>
              <a:buFont typeface="Arial" charset="0"/>
              <a:buNone/>
            </a:pPr>
            <a:r>
              <a:rPr lang="en-US" altLang="zh-CN" sz="900" dirty="0" smtClean="0">
                <a:solidFill>
                  <a:schemeClr val="bg1"/>
                </a:solidFill>
              </a:rPr>
              <a:t>2012</a:t>
            </a:r>
            <a:r>
              <a:rPr lang="zh-CN" altLang="en-US" sz="900" dirty="0" smtClean="0">
                <a:solidFill>
                  <a:schemeClr val="bg1"/>
                </a:solidFill>
              </a:rPr>
              <a:t>年</a:t>
            </a:r>
            <a:r>
              <a:rPr lang="en-US" altLang="zh-CN" sz="900" dirty="0" smtClean="0">
                <a:solidFill>
                  <a:schemeClr val="bg1"/>
                </a:solidFill>
              </a:rPr>
              <a:t>,</a:t>
            </a:r>
            <a:r>
              <a:rPr lang="zh-CN" altLang="en-US" sz="900" dirty="0" smtClean="0">
                <a:solidFill>
                  <a:schemeClr val="bg1"/>
                </a:solidFill>
              </a:rPr>
              <a:t>中国</a:t>
            </a:r>
            <a:r>
              <a:rPr lang="en-US" altLang="zh-CN" sz="900" dirty="0" smtClean="0">
                <a:solidFill>
                  <a:schemeClr val="bg1"/>
                </a:solidFill>
              </a:rPr>
              <a:t>(</a:t>
            </a:r>
            <a:r>
              <a:rPr lang="zh-CN" altLang="en-US" sz="900" dirty="0" smtClean="0">
                <a:solidFill>
                  <a:schemeClr val="bg1"/>
                </a:solidFill>
              </a:rPr>
              <a:t>营口</a:t>
            </a:r>
            <a:r>
              <a:rPr lang="en-US" altLang="zh-CN" sz="900" dirty="0" smtClean="0">
                <a:solidFill>
                  <a:schemeClr val="bg1"/>
                </a:solidFill>
              </a:rPr>
              <a:t>)</a:t>
            </a:r>
            <a:r>
              <a:rPr lang="zh-CN" altLang="en-US" sz="900" dirty="0" smtClean="0">
                <a:solidFill>
                  <a:schemeClr val="bg1"/>
                </a:solidFill>
              </a:rPr>
              <a:t>聚酰亚胺高新材料产业基地开工奠基</a:t>
            </a:r>
            <a:r>
              <a:rPr lang="en-US" altLang="zh-CN" sz="900" dirty="0" smtClean="0">
                <a:solidFill>
                  <a:schemeClr val="bg1"/>
                </a:solidFill>
              </a:rPr>
              <a:t>,</a:t>
            </a:r>
            <a:r>
              <a:rPr lang="zh-CN" altLang="en-US" sz="900" dirty="0" smtClean="0">
                <a:solidFill>
                  <a:schemeClr val="bg1"/>
                </a:solidFill>
              </a:rPr>
              <a:t>正威集团正式涉足非金属新材料领域</a:t>
            </a:r>
            <a:endParaRPr lang="zh-CN" altLang="en-US" sz="900" dirty="0">
              <a:solidFill>
                <a:schemeClr val="bg1"/>
              </a:solidFill>
            </a:endParaRPr>
          </a:p>
        </p:txBody>
      </p:sp>
      <p:pic>
        <p:nvPicPr>
          <p:cNvPr id="3" name="图片 2"/>
          <p:cNvPicPr>
            <a:picLocks noChangeAspect="1"/>
          </p:cNvPicPr>
          <p:nvPr/>
        </p:nvPicPr>
        <p:blipFill>
          <a:blip r:embed="rId4"/>
          <a:stretch>
            <a:fillRect/>
          </a:stretch>
        </p:blipFill>
        <p:spPr>
          <a:xfrm>
            <a:off x="2792412" y="3040063"/>
            <a:ext cx="1747837" cy="1601787"/>
          </a:xfrm>
          <a:prstGeom prst="rect">
            <a:avLst/>
          </a:prstGeom>
        </p:spPr>
      </p:pic>
      <p:pic>
        <p:nvPicPr>
          <p:cNvPr id="4" name="图片 3"/>
          <p:cNvPicPr>
            <a:picLocks noChangeAspect="1"/>
          </p:cNvPicPr>
          <p:nvPr/>
        </p:nvPicPr>
        <p:blipFill>
          <a:blip r:embed="rId5"/>
          <a:stretch>
            <a:fillRect/>
          </a:stretch>
        </p:blipFill>
        <p:spPr>
          <a:xfrm>
            <a:off x="4596864" y="3040063"/>
            <a:ext cx="1743611" cy="1601787"/>
          </a:xfrm>
          <a:prstGeom prst="rect">
            <a:avLst/>
          </a:prstGeom>
        </p:spPr>
      </p:pic>
      <p:pic>
        <p:nvPicPr>
          <p:cNvPr id="5" name="图片 4"/>
          <p:cNvPicPr>
            <a:picLocks noChangeAspect="1"/>
          </p:cNvPicPr>
          <p:nvPr/>
        </p:nvPicPr>
        <p:blipFill>
          <a:blip r:embed="rId6"/>
          <a:stretch>
            <a:fillRect/>
          </a:stretch>
        </p:blipFill>
        <p:spPr>
          <a:xfrm>
            <a:off x="4596864" y="1390650"/>
            <a:ext cx="1743611" cy="1600200"/>
          </a:xfrm>
          <a:prstGeom prst="rect">
            <a:avLst/>
          </a:prstGeom>
        </p:spPr>
      </p:pic>
    </p:spTree>
    <p:extLst>
      <p:ext uri="{BB962C8B-B14F-4D97-AF65-F5344CB8AC3E}">
        <p14:creationId xmlns:p14="http://schemas.microsoft.com/office/powerpoint/2010/main" val="118845780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770"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2771"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2772" name="Text Box 4"/>
          <p:cNvSpPr txBox="1">
            <a:spLocks noChangeArrowheads="1"/>
          </p:cNvSpPr>
          <p:nvPr/>
        </p:nvSpPr>
        <p:spPr bwMode="auto">
          <a:xfrm>
            <a:off x="250825" y="266700"/>
            <a:ext cx="124649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大文化产业</a:t>
            </a:r>
            <a:endParaRPr lang="en-US" altLang="zh-CN" b="1" dirty="0">
              <a:solidFill>
                <a:schemeClr val="bg1"/>
              </a:solidFill>
              <a:latin typeface="微软雅黑" charset="-122"/>
              <a:ea typeface="微软雅黑" charset="-122"/>
            </a:endParaRPr>
          </a:p>
        </p:txBody>
      </p:sp>
      <p:sp>
        <p:nvSpPr>
          <p:cNvPr id="32773" name="Text Box 5"/>
          <p:cNvSpPr txBox="1">
            <a:spLocks noChangeArrowheads="1"/>
          </p:cNvSpPr>
          <p:nvPr/>
        </p:nvSpPr>
        <p:spPr bwMode="auto">
          <a:xfrm>
            <a:off x="250825" y="627063"/>
            <a:ext cx="107337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汉玉</a:t>
            </a:r>
            <a:r>
              <a:rPr lang="en-US" altLang="zh-CN" sz="800" dirty="0" smtClean="0">
                <a:solidFill>
                  <a:srgbClr val="F0EFEF"/>
                </a:solidFill>
              </a:rPr>
              <a:t>,</a:t>
            </a:r>
            <a:r>
              <a:rPr lang="zh-CN" altLang="en-US" sz="800" dirty="0" smtClean="0">
                <a:solidFill>
                  <a:srgbClr val="F0EFEF"/>
                </a:solidFill>
              </a:rPr>
              <a:t> 红木和园艺基地</a:t>
            </a:r>
            <a:endParaRPr lang="en-US" altLang="zh-CN" sz="800" dirty="0">
              <a:solidFill>
                <a:srgbClr val="F0EFEF"/>
              </a:solidFill>
            </a:endParaRPr>
          </a:p>
        </p:txBody>
      </p:sp>
      <p:grpSp>
        <p:nvGrpSpPr>
          <p:cNvPr id="32789" name="Group 21"/>
          <p:cNvGrpSpPr>
            <a:grpSpLocks/>
          </p:cNvGrpSpPr>
          <p:nvPr/>
        </p:nvGrpSpPr>
        <p:grpSpPr bwMode="auto">
          <a:xfrm>
            <a:off x="3043238" y="1712913"/>
            <a:ext cx="2867025" cy="2238375"/>
            <a:chOff x="1628" y="834"/>
            <a:chExt cx="2504" cy="1956"/>
          </a:xfrm>
        </p:grpSpPr>
        <p:sp>
          <p:nvSpPr>
            <p:cNvPr id="32777" name="Freeform 9"/>
            <p:cNvSpPr>
              <a:spLocks/>
            </p:cNvSpPr>
            <p:nvPr/>
          </p:nvSpPr>
          <p:spPr bwMode="auto">
            <a:xfrm>
              <a:off x="2252" y="906"/>
              <a:ext cx="1258" cy="1036"/>
            </a:xfrm>
            <a:custGeom>
              <a:avLst/>
              <a:gdLst>
                <a:gd name="T0" fmla="*/ 182 w 560"/>
                <a:gd name="T1" fmla="*/ 378 h 461"/>
                <a:gd name="T2" fmla="*/ 182 w 560"/>
                <a:gd name="T3" fmla="*/ 183 h 461"/>
                <a:gd name="T4" fmla="*/ 377 w 560"/>
                <a:gd name="T5" fmla="*/ 183 h 461"/>
                <a:gd name="T6" fmla="*/ 377 w 560"/>
                <a:gd name="T7" fmla="*/ 378 h 461"/>
                <a:gd name="T8" fmla="*/ 460 w 560"/>
                <a:gd name="T9" fmla="*/ 461 h 461"/>
                <a:gd name="T10" fmla="*/ 460 w 560"/>
                <a:gd name="T11" fmla="*/ 100 h 461"/>
                <a:gd name="T12" fmla="*/ 99 w 560"/>
                <a:gd name="T13" fmla="*/ 100 h 461"/>
                <a:gd name="T14" fmla="*/ 99 w 560"/>
                <a:gd name="T15" fmla="*/ 461 h 461"/>
                <a:gd name="T16" fmla="*/ 182 w 560"/>
                <a:gd name="T17" fmla="*/ 378 h 4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1">
                  <a:moveTo>
                    <a:pt x="182" y="378"/>
                  </a:moveTo>
                  <a:cubicBezTo>
                    <a:pt x="128" y="324"/>
                    <a:pt x="128" y="237"/>
                    <a:pt x="182" y="183"/>
                  </a:cubicBezTo>
                  <a:cubicBezTo>
                    <a:pt x="236" y="129"/>
                    <a:pt x="323" y="129"/>
                    <a:pt x="377" y="183"/>
                  </a:cubicBezTo>
                  <a:cubicBezTo>
                    <a:pt x="431" y="237"/>
                    <a:pt x="431" y="324"/>
                    <a:pt x="377" y="378"/>
                  </a:cubicBezTo>
                  <a:cubicBezTo>
                    <a:pt x="460" y="461"/>
                    <a:pt x="460" y="461"/>
                    <a:pt x="460" y="461"/>
                  </a:cubicBezTo>
                  <a:cubicBezTo>
                    <a:pt x="560" y="361"/>
                    <a:pt x="560" y="200"/>
                    <a:pt x="460" y="100"/>
                  </a:cubicBezTo>
                  <a:cubicBezTo>
                    <a:pt x="360" y="0"/>
                    <a:pt x="199" y="0"/>
                    <a:pt x="99" y="100"/>
                  </a:cubicBezTo>
                  <a:cubicBezTo>
                    <a:pt x="0" y="200"/>
                    <a:pt x="0" y="361"/>
                    <a:pt x="99" y="461"/>
                  </a:cubicBezTo>
                  <a:lnTo>
                    <a:pt x="182" y="378"/>
                  </a:lnTo>
                  <a:close/>
                </a:path>
              </a:pathLst>
            </a:custGeom>
            <a:solidFill>
              <a:srgbClr val="EF6541"/>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78" name="Freeform 10"/>
            <p:cNvSpPr>
              <a:spLocks/>
            </p:cNvSpPr>
            <p:nvPr/>
          </p:nvSpPr>
          <p:spPr bwMode="auto">
            <a:xfrm>
              <a:off x="2874" y="1756"/>
              <a:ext cx="1258" cy="1034"/>
            </a:xfrm>
            <a:custGeom>
              <a:avLst/>
              <a:gdLst>
                <a:gd name="T0" fmla="*/ 100 w 560"/>
                <a:gd name="T1" fmla="*/ 0 h 460"/>
                <a:gd name="T2" fmla="*/ 100 w 560"/>
                <a:gd name="T3" fmla="*/ 361 h 460"/>
                <a:gd name="T4" fmla="*/ 461 w 560"/>
                <a:gd name="T5" fmla="*/ 361 h 460"/>
                <a:gd name="T6" fmla="*/ 461 w 560"/>
                <a:gd name="T7" fmla="*/ 0 h 460"/>
                <a:gd name="T8" fmla="*/ 378 w 560"/>
                <a:gd name="T9" fmla="*/ 83 h 460"/>
                <a:gd name="T10" fmla="*/ 378 w 560"/>
                <a:gd name="T11" fmla="*/ 278 h 460"/>
                <a:gd name="T12" fmla="*/ 183 w 560"/>
                <a:gd name="T13" fmla="*/ 278 h 460"/>
                <a:gd name="T14" fmla="*/ 183 w 560"/>
                <a:gd name="T15" fmla="*/ 83 h 460"/>
                <a:gd name="T16" fmla="*/ 100 w 560"/>
                <a:gd name="T17" fmla="*/ 0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0">
                  <a:moveTo>
                    <a:pt x="100" y="0"/>
                  </a:moveTo>
                  <a:cubicBezTo>
                    <a:pt x="0" y="99"/>
                    <a:pt x="0" y="261"/>
                    <a:pt x="100" y="361"/>
                  </a:cubicBezTo>
                  <a:cubicBezTo>
                    <a:pt x="200" y="460"/>
                    <a:pt x="361" y="460"/>
                    <a:pt x="461" y="361"/>
                  </a:cubicBezTo>
                  <a:cubicBezTo>
                    <a:pt x="560" y="261"/>
                    <a:pt x="560" y="99"/>
                    <a:pt x="461" y="0"/>
                  </a:cubicBezTo>
                  <a:cubicBezTo>
                    <a:pt x="378" y="83"/>
                    <a:pt x="378" y="83"/>
                    <a:pt x="378" y="83"/>
                  </a:cubicBezTo>
                  <a:cubicBezTo>
                    <a:pt x="432" y="137"/>
                    <a:pt x="432" y="224"/>
                    <a:pt x="378" y="278"/>
                  </a:cubicBezTo>
                  <a:cubicBezTo>
                    <a:pt x="324" y="331"/>
                    <a:pt x="237" y="331"/>
                    <a:pt x="183" y="278"/>
                  </a:cubicBezTo>
                  <a:cubicBezTo>
                    <a:pt x="129" y="224"/>
                    <a:pt x="129" y="137"/>
                    <a:pt x="183" y="83"/>
                  </a:cubicBezTo>
                  <a:lnTo>
                    <a:pt x="100" y="0"/>
                  </a:lnTo>
                  <a:close/>
                </a:path>
              </a:pathLst>
            </a:custGeom>
            <a:solidFill>
              <a:srgbClr val="FFFFFF"/>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79" name="Freeform 11"/>
            <p:cNvSpPr>
              <a:spLocks/>
            </p:cNvSpPr>
            <p:nvPr/>
          </p:nvSpPr>
          <p:spPr bwMode="auto">
            <a:xfrm>
              <a:off x="1628" y="1756"/>
              <a:ext cx="1258" cy="1034"/>
            </a:xfrm>
            <a:custGeom>
              <a:avLst/>
              <a:gdLst>
                <a:gd name="T0" fmla="*/ 377 w 560"/>
                <a:gd name="T1" fmla="*/ 83 h 460"/>
                <a:gd name="T2" fmla="*/ 377 w 560"/>
                <a:gd name="T3" fmla="*/ 278 h 460"/>
                <a:gd name="T4" fmla="*/ 182 w 560"/>
                <a:gd name="T5" fmla="*/ 278 h 460"/>
                <a:gd name="T6" fmla="*/ 182 w 560"/>
                <a:gd name="T7" fmla="*/ 83 h 460"/>
                <a:gd name="T8" fmla="*/ 100 w 560"/>
                <a:gd name="T9" fmla="*/ 0 h 460"/>
                <a:gd name="T10" fmla="*/ 100 w 560"/>
                <a:gd name="T11" fmla="*/ 361 h 460"/>
                <a:gd name="T12" fmla="*/ 460 w 560"/>
                <a:gd name="T13" fmla="*/ 361 h 460"/>
                <a:gd name="T14" fmla="*/ 460 w 560"/>
                <a:gd name="T15" fmla="*/ 0 h 460"/>
                <a:gd name="T16" fmla="*/ 377 w 560"/>
                <a:gd name="T17" fmla="*/ 83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60" h="460">
                  <a:moveTo>
                    <a:pt x="377" y="83"/>
                  </a:moveTo>
                  <a:cubicBezTo>
                    <a:pt x="431" y="137"/>
                    <a:pt x="431" y="224"/>
                    <a:pt x="377" y="278"/>
                  </a:cubicBezTo>
                  <a:cubicBezTo>
                    <a:pt x="323" y="331"/>
                    <a:pt x="236" y="331"/>
                    <a:pt x="182" y="278"/>
                  </a:cubicBezTo>
                  <a:cubicBezTo>
                    <a:pt x="129" y="224"/>
                    <a:pt x="129" y="137"/>
                    <a:pt x="182" y="83"/>
                  </a:cubicBezTo>
                  <a:cubicBezTo>
                    <a:pt x="100" y="0"/>
                    <a:pt x="100" y="0"/>
                    <a:pt x="100" y="0"/>
                  </a:cubicBezTo>
                  <a:cubicBezTo>
                    <a:pt x="0" y="99"/>
                    <a:pt x="0" y="261"/>
                    <a:pt x="100" y="361"/>
                  </a:cubicBezTo>
                  <a:cubicBezTo>
                    <a:pt x="199" y="460"/>
                    <a:pt x="361" y="460"/>
                    <a:pt x="460" y="361"/>
                  </a:cubicBezTo>
                  <a:cubicBezTo>
                    <a:pt x="560" y="261"/>
                    <a:pt x="560" y="99"/>
                    <a:pt x="460" y="0"/>
                  </a:cubicBezTo>
                  <a:lnTo>
                    <a:pt x="377" y="83"/>
                  </a:lnTo>
                  <a:close/>
                </a:path>
              </a:pathLst>
            </a:custGeom>
            <a:solidFill>
              <a:srgbClr val="FFFFFF"/>
            </a:solidFill>
            <a:ln>
              <a:noFill/>
            </a:ln>
            <a:extLst>
              <a:ext uri="{91240B29-F687-4F45-9708-019B960494DF}">
                <a14:hiddenLine xmlns:a14="http://schemas.microsoft.com/office/drawing/2010/main" w="12700" cap="flat">
                  <a:solidFill>
                    <a:srgbClr val="FFFFFF"/>
                  </a:solidFill>
                  <a:prstDash val="solid"/>
                  <a:miter lim="800000"/>
                  <a:headEnd/>
                  <a:tailEnd/>
                </a14:hiddenLine>
              </a:ext>
            </a:extLst>
          </p:spPr>
          <p:txBody>
            <a:bodyPr/>
            <a:lstStyle/>
            <a:p>
              <a:endParaRPr lang="zh-CN" altLang="en-US"/>
            </a:p>
          </p:txBody>
        </p:sp>
        <p:sp>
          <p:nvSpPr>
            <p:cNvPr id="32780" name="Oval 12"/>
            <p:cNvSpPr>
              <a:spLocks noChangeArrowheads="1"/>
            </p:cNvSpPr>
            <p:nvPr/>
          </p:nvSpPr>
          <p:spPr bwMode="auto">
            <a:xfrm>
              <a:off x="1787" y="1648"/>
              <a:ext cx="337" cy="337"/>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1" name="Oval 13"/>
            <p:cNvSpPr>
              <a:spLocks noChangeArrowheads="1"/>
            </p:cNvSpPr>
            <p:nvPr/>
          </p:nvSpPr>
          <p:spPr bwMode="auto">
            <a:xfrm>
              <a:off x="1848" y="1711"/>
              <a:ext cx="213" cy="213"/>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2" name="Oval 14"/>
            <p:cNvSpPr>
              <a:spLocks noChangeArrowheads="1"/>
            </p:cNvSpPr>
            <p:nvPr/>
          </p:nvSpPr>
          <p:spPr bwMode="auto">
            <a:xfrm>
              <a:off x="3625" y="1648"/>
              <a:ext cx="337" cy="337"/>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3" name="Oval 15"/>
            <p:cNvSpPr>
              <a:spLocks noChangeArrowheads="1"/>
            </p:cNvSpPr>
            <p:nvPr/>
          </p:nvSpPr>
          <p:spPr bwMode="auto">
            <a:xfrm>
              <a:off x="3685" y="1711"/>
              <a:ext cx="214" cy="213"/>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4" name="Oval 16"/>
            <p:cNvSpPr>
              <a:spLocks noChangeArrowheads="1"/>
            </p:cNvSpPr>
            <p:nvPr/>
          </p:nvSpPr>
          <p:spPr bwMode="auto">
            <a:xfrm>
              <a:off x="2713" y="834"/>
              <a:ext cx="337" cy="335"/>
            </a:xfrm>
            <a:prstGeom prst="ellipse">
              <a:avLst/>
            </a:prstGeom>
            <a:solidFill>
              <a:srgbClr val="EF6541"/>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5" name="Oval 17"/>
            <p:cNvSpPr>
              <a:spLocks noChangeArrowheads="1"/>
            </p:cNvSpPr>
            <p:nvPr/>
          </p:nvSpPr>
          <p:spPr bwMode="auto">
            <a:xfrm>
              <a:off x="2773" y="895"/>
              <a:ext cx="214" cy="214"/>
            </a:xfrm>
            <a:prstGeom prst="ellipse">
              <a:avLst/>
            </a:prstGeom>
            <a:solidFill>
              <a:srgbClr val="FFFFFF"/>
            </a:solidFill>
            <a:ln>
              <a:noFill/>
            </a:ln>
            <a:extLst>
              <a:ext uri="{91240B29-F687-4F45-9708-019B960494DF}">
                <a14:hiddenLine xmlns:a14="http://schemas.microsoft.com/office/drawing/2010/main" w="20701">
                  <a:solidFill>
                    <a:srgbClr val="FFFFFF"/>
                  </a:solidFill>
                  <a:miter lim="800000"/>
                  <a:headEnd/>
                  <a:tailEnd/>
                </a14:hiddenLine>
              </a:ext>
            </a:extLst>
          </p:spPr>
          <p:txBody>
            <a:bodyPr/>
            <a:lstStyle/>
            <a:p>
              <a:endParaRPr lang="zh-CN" altLang="en-US"/>
            </a:p>
          </p:txBody>
        </p:sp>
        <p:sp>
          <p:nvSpPr>
            <p:cNvPr id="32786" name="Freeform 18"/>
            <p:cNvSpPr>
              <a:spLocks/>
            </p:cNvSpPr>
            <p:nvPr/>
          </p:nvSpPr>
          <p:spPr bwMode="auto">
            <a:xfrm>
              <a:off x="3405" y="2077"/>
              <a:ext cx="220" cy="200"/>
            </a:xfrm>
            <a:custGeom>
              <a:avLst/>
              <a:gdLst>
                <a:gd name="T0" fmla="*/ 30 w 98"/>
                <a:gd name="T1" fmla="*/ 42 h 89"/>
                <a:gd name="T2" fmla="*/ 30 w 98"/>
                <a:gd name="T3" fmla="*/ 42 h 89"/>
                <a:gd name="T4" fmla="*/ 11 w 98"/>
                <a:gd name="T5" fmla="*/ 61 h 89"/>
                <a:gd name="T6" fmla="*/ 8 w 98"/>
                <a:gd name="T7" fmla="*/ 69 h 89"/>
                <a:gd name="T8" fmla="*/ 11 w 98"/>
                <a:gd name="T9" fmla="*/ 78 h 89"/>
                <a:gd name="T10" fmla="*/ 12 w 98"/>
                <a:gd name="T11" fmla="*/ 78 h 89"/>
                <a:gd name="T12" fmla="*/ 20 w 98"/>
                <a:gd name="T13" fmla="*/ 81 h 89"/>
                <a:gd name="T14" fmla="*/ 29 w 98"/>
                <a:gd name="T15" fmla="*/ 78 h 89"/>
                <a:gd name="T16" fmla="*/ 50 w 98"/>
                <a:gd name="T17" fmla="*/ 57 h 89"/>
                <a:gd name="T18" fmla="*/ 50 w 98"/>
                <a:gd name="T19" fmla="*/ 56 h 89"/>
                <a:gd name="T20" fmla="*/ 73 w 98"/>
                <a:gd name="T21" fmla="*/ 34 h 89"/>
                <a:gd name="T22" fmla="*/ 74 w 98"/>
                <a:gd name="T23" fmla="*/ 30 h 89"/>
                <a:gd name="T24" fmla="*/ 73 w 98"/>
                <a:gd name="T25" fmla="*/ 26 h 89"/>
                <a:gd name="T26" fmla="*/ 69 w 98"/>
                <a:gd name="T27" fmla="*/ 24 h 89"/>
                <a:gd name="T28" fmla="*/ 65 w 98"/>
                <a:gd name="T29" fmla="*/ 26 h 89"/>
                <a:gd name="T30" fmla="*/ 32 w 98"/>
                <a:gd name="T31" fmla="*/ 59 h 89"/>
                <a:gd name="T32" fmla="*/ 27 w 98"/>
                <a:gd name="T33" fmla="*/ 59 h 89"/>
                <a:gd name="T34" fmla="*/ 27 w 98"/>
                <a:gd name="T35" fmla="*/ 54 h 89"/>
                <a:gd name="T36" fmla="*/ 60 w 98"/>
                <a:gd name="T37" fmla="*/ 21 h 89"/>
                <a:gd name="T38" fmla="*/ 69 w 98"/>
                <a:gd name="T39" fmla="*/ 17 h 89"/>
                <a:gd name="T40" fmla="*/ 78 w 98"/>
                <a:gd name="T41" fmla="*/ 21 h 89"/>
                <a:gd name="T42" fmla="*/ 82 w 98"/>
                <a:gd name="T43" fmla="*/ 30 h 89"/>
                <a:gd name="T44" fmla="*/ 78 w 98"/>
                <a:gd name="T45" fmla="*/ 39 h 89"/>
                <a:gd name="T46" fmla="*/ 55 w 98"/>
                <a:gd name="T47" fmla="*/ 62 h 89"/>
                <a:gd name="T48" fmla="*/ 55 w 98"/>
                <a:gd name="T49" fmla="*/ 62 h 89"/>
                <a:gd name="T50" fmla="*/ 55 w 98"/>
                <a:gd name="T51" fmla="*/ 62 h 89"/>
                <a:gd name="T52" fmla="*/ 34 w 98"/>
                <a:gd name="T53" fmla="*/ 83 h 89"/>
                <a:gd name="T54" fmla="*/ 20 w 98"/>
                <a:gd name="T55" fmla="*/ 89 h 89"/>
                <a:gd name="T56" fmla="*/ 6 w 98"/>
                <a:gd name="T57" fmla="*/ 83 h 89"/>
                <a:gd name="T58" fmla="*/ 6 w 98"/>
                <a:gd name="T59" fmla="*/ 83 h 89"/>
                <a:gd name="T60" fmla="*/ 6 w 98"/>
                <a:gd name="T61" fmla="*/ 83 h 89"/>
                <a:gd name="T62" fmla="*/ 0 w 98"/>
                <a:gd name="T63" fmla="*/ 69 h 89"/>
                <a:gd name="T64" fmla="*/ 6 w 98"/>
                <a:gd name="T65" fmla="*/ 55 h 89"/>
                <a:gd name="T66" fmla="*/ 27 w 98"/>
                <a:gd name="T67" fmla="*/ 34 h 89"/>
                <a:gd name="T68" fmla="*/ 28 w 98"/>
                <a:gd name="T69" fmla="*/ 34 h 89"/>
                <a:gd name="T70" fmla="*/ 54 w 98"/>
                <a:gd name="T71" fmla="*/ 7 h 89"/>
                <a:gd name="T72" fmla="*/ 72 w 98"/>
                <a:gd name="T73" fmla="*/ 0 h 89"/>
                <a:gd name="T74" fmla="*/ 91 w 98"/>
                <a:gd name="T75" fmla="*/ 7 h 89"/>
                <a:gd name="T76" fmla="*/ 98 w 98"/>
                <a:gd name="T77" fmla="*/ 25 h 89"/>
                <a:gd name="T78" fmla="*/ 91 w 98"/>
                <a:gd name="T79" fmla="*/ 43 h 89"/>
                <a:gd name="T80" fmla="*/ 54 w 98"/>
                <a:gd name="T81" fmla="*/ 80 h 89"/>
                <a:gd name="T82" fmla="*/ 48 w 98"/>
                <a:gd name="T83" fmla="*/ 80 h 89"/>
                <a:gd name="T84" fmla="*/ 48 w 98"/>
                <a:gd name="T85" fmla="*/ 75 h 89"/>
                <a:gd name="T86" fmla="*/ 85 w 98"/>
                <a:gd name="T87" fmla="*/ 38 h 89"/>
                <a:gd name="T88" fmla="*/ 91 w 98"/>
                <a:gd name="T89" fmla="*/ 25 h 89"/>
                <a:gd name="T90" fmla="*/ 85 w 98"/>
                <a:gd name="T91" fmla="*/ 12 h 89"/>
                <a:gd name="T92" fmla="*/ 72 w 98"/>
                <a:gd name="T93" fmla="*/ 7 h 89"/>
                <a:gd name="T94" fmla="*/ 60 w 98"/>
                <a:gd name="T95" fmla="*/ 12 h 89"/>
                <a:gd name="T96" fmla="*/ 30 w 98"/>
                <a:gd name="T97" fmla="*/ 42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98" h="89">
                  <a:moveTo>
                    <a:pt x="30" y="42"/>
                  </a:moveTo>
                  <a:cubicBezTo>
                    <a:pt x="30" y="42"/>
                    <a:pt x="30" y="42"/>
                    <a:pt x="30" y="42"/>
                  </a:cubicBezTo>
                  <a:cubicBezTo>
                    <a:pt x="11" y="61"/>
                    <a:pt x="11" y="61"/>
                    <a:pt x="11" y="61"/>
                  </a:cubicBezTo>
                  <a:cubicBezTo>
                    <a:pt x="9" y="63"/>
                    <a:pt x="8" y="66"/>
                    <a:pt x="8" y="69"/>
                  </a:cubicBezTo>
                  <a:cubicBezTo>
                    <a:pt x="8" y="72"/>
                    <a:pt x="9" y="76"/>
                    <a:pt x="11" y="78"/>
                  </a:cubicBezTo>
                  <a:cubicBezTo>
                    <a:pt x="12" y="78"/>
                    <a:pt x="12" y="78"/>
                    <a:pt x="12" y="78"/>
                  </a:cubicBezTo>
                  <a:cubicBezTo>
                    <a:pt x="14" y="80"/>
                    <a:pt x="17" y="81"/>
                    <a:pt x="20" y="81"/>
                  </a:cubicBezTo>
                  <a:cubicBezTo>
                    <a:pt x="23" y="81"/>
                    <a:pt x="26" y="80"/>
                    <a:pt x="29" y="78"/>
                  </a:cubicBezTo>
                  <a:cubicBezTo>
                    <a:pt x="50" y="57"/>
                    <a:pt x="50" y="57"/>
                    <a:pt x="50" y="57"/>
                  </a:cubicBezTo>
                  <a:cubicBezTo>
                    <a:pt x="50" y="56"/>
                    <a:pt x="50" y="56"/>
                    <a:pt x="50" y="56"/>
                  </a:cubicBezTo>
                  <a:cubicBezTo>
                    <a:pt x="73" y="34"/>
                    <a:pt x="73" y="34"/>
                    <a:pt x="73" y="34"/>
                  </a:cubicBezTo>
                  <a:cubicBezTo>
                    <a:pt x="74" y="32"/>
                    <a:pt x="74" y="31"/>
                    <a:pt x="74" y="30"/>
                  </a:cubicBezTo>
                  <a:cubicBezTo>
                    <a:pt x="74" y="28"/>
                    <a:pt x="74" y="27"/>
                    <a:pt x="73" y="26"/>
                  </a:cubicBezTo>
                  <a:cubicBezTo>
                    <a:pt x="72" y="25"/>
                    <a:pt x="71" y="24"/>
                    <a:pt x="69" y="24"/>
                  </a:cubicBezTo>
                  <a:cubicBezTo>
                    <a:pt x="68" y="24"/>
                    <a:pt x="66" y="25"/>
                    <a:pt x="65" y="26"/>
                  </a:cubicBezTo>
                  <a:cubicBezTo>
                    <a:pt x="32" y="59"/>
                    <a:pt x="32" y="59"/>
                    <a:pt x="32" y="59"/>
                  </a:cubicBezTo>
                  <a:cubicBezTo>
                    <a:pt x="31" y="60"/>
                    <a:pt x="29" y="60"/>
                    <a:pt x="27" y="59"/>
                  </a:cubicBezTo>
                  <a:cubicBezTo>
                    <a:pt x="26" y="58"/>
                    <a:pt x="26" y="55"/>
                    <a:pt x="27" y="54"/>
                  </a:cubicBezTo>
                  <a:cubicBezTo>
                    <a:pt x="60" y="21"/>
                    <a:pt x="60" y="21"/>
                    <a:pt x="60" y="21"/>
                  </a:cubicBezTo>
                  <a:cubicBezTo>
                    <a:pt x="63" y="18"/>
                    <a:pt x="66" y="17"/>
                    <a:pt x="69" y="17"/>
                  </a:cubicBezTo>
                  <a:cubicBezTo>
                    <a:pt x="72" y="17"/>
                    <a:pt x="76" y="18"/>
                    <a:pt x="78" y="21"/>
                  </a:cubicBezTo>
                  <a:cubicBezTo>
                    <a:pt x="81" y="23"/>
                    <a:pt x="82" y="26"/>
                    <a:pt x="82" y="30"/>
                  </a:cubicBezTo>
                  <a:cubicBezTo>
                    <a:pt x="82" y="33"/>
                    <a:pt x="81" y="36"/>
                    <a:pt x="78" y="39"/>
                  </a:cubicBezTo>
                  <a:cubicBezTo>
                    <a:pt x="55" y="62"/>
                    <a:pt x="55" y="62"/>
                    <a:pt x="55" y="62"/>
                  </a:cubicBezTo>
                  <a:cubicBezTo>
                    <a:pt x="55" y="62"/>
                    <a:pt x="55" y="62"/>
                    <a:pt x="55" y="62"/>
                  </a:cubicBezTo>
                  <a:cubicBezTo>
                    <a:pt x="55" y="62"/>
                    <a:pt x="55" y="62"/>
                    <a:pt x="55" y="62"/>
                  </a:cubicBezTo>
                  <a:cubicBezTo>
                    <a:pt x="34" y="83"/>
                    <a:pt x="34" y="83"/>
                    <a:pt x="34" y="83"/>
                  </a:cubicBezTo>
                  <a:cubicBezTo>
                    <a:pt x="30" y="87"/>
                    <a:pt x="25" y="89"/>
                    <a:pt x="20" y="89"/>
                  </a:cubicBezTo>
                  <a:cubicBezTo>
                    <a:pt x="15" y="89"/>
                    <a:pt x="10" y="87"/>
                    <a:pt x="6" y="83"/>
                  </a:cubicBezTo>
                  <a:cubicBezTo>
                    <a:pt x="6" y="83"/>
                    <a:pt x="6" y="83"/>
                    <a:pt x="6" y="83"/>
                  </a:cubicBezTo>
                  <a:cubicBezTo>
                    <a:pt x="6" y="83"/>
                    <a:pt x="6" y="83"/>
                    <a:pt x="6" y="83"/>
                  </a:cubicBezTo>
                  <a:cubicBezTo>
                    <a:pt x="2" y="79"/>
                    <a:pt x="0" y="74"/>
                    <a:pt x="0" y="69"/>
                  </a:cubicBezTo>
                  <a:cubicBezTo>
                    <a:pt x="0" y="64"/>
                    <a:pt x="2" y="59"/>
                    <a:pt x="6" y="55"/>
                  </a:cubicBezTo>
                  <a:cubicBezTo>
                    <a:pt x="27" y="34"/>
                    <a:pt x="27" y="34"/>
                    <a:pt x="27" y="34"/>
                  </a:cubicBezTo>
                  <a:cubicBezTo>
                    <a:pt x="28" y="34"/>
                    <a:pt x="28" y="34"/>
                    <a:pt x="28" y="34"/>
                  </a:cubicBezTo>
                  <a:cubicBezTo>
                    <a:pt x="54" y="7"/>
                    <a:pt x="54" y="7"/>
                    <a:pt x="54" y="7"/>
                  </a:cubicBezTo>
                  <a:cubicBezTo>
                    <a:pt x="59" y="2"/>
                    <a:pt x="66" y="0"/>
                    <a:pt x="72" y="0"/>
                  </a:cubicBezTo>
                  <a:cubicBezTo>
                    <a:pt x="79" y="0"/>
                    <a:pt x="86" y="2"/>
                    <a:pt x="91" y="7"/>
                  </a:cubicBezTo>
                  <a:cubicBezTo>
                    <a:pt x="96" y="12"/>
                    <a:pt x="98" y="19"/>
                    <a:pt x="98" y="25"/>
                  </a:cubicBezTo>
                  <a:cubicBezTo>
                    <a:pt x="98" y="32"/>
                    <a:pt x="96" y="38"/>
                    <a:pt x="91" y="43"/>
                  </a:cubicBezTo>
                  <a:cubicBezTo>
                    <a:pt x="54" y="80"/>
                    <a:pt x="54" y="80"/>
                    <a:pt x="54" y="80"/>
                  </a:cubicBezTo>
                  <a:cubicBezTo>
                    <a:pt x="52" y="82"/>
                    <a:pt x="50" y="82"/>
                    <a:pt x="48" y="80"/>
                  </a:cubicBezTo>
                  <a:cubicBezTo>
                    <a:pt x="47" y="79"/>
                    <a:pt x="47" y="76"/>
                    <a:pt x="48" y="75"/>
                  </a:cubicBezTo>
                  <a:cubicBezTo>
                    <a:pt x="85" y="38"/>
                    <a:pt x="85" y="38"/>
                    <a:pt x="85" y="38"/>
                  </a:cubicBezTo>
                  <a:cubicBezTo>
                    <a:pt x="89" y="34"/>
                    <a:pt x="91" y="30"/>
                    <a:pt x="91" y="25"/>
                  </a:cubicBezTo>
                  <a:cubicBezTo>
                    <a:pt x="91" y="21"/>
                    <a:pt x="89" y="16"/>
                    <a:pt x="85" y="12"/>
                  </a:cubicBezTo>
                  <a:cubicBezTo>
                    <a:pt x="82" y="9"/>
                    <a:pt x="77" y="7"/>
                    <a:pt x="72" y="7"/>
                  </a:cubicBezTo>
                  <a:cubicBezTo>
                    <a:pt x="68" y="7"/>
                    <a:pt x="63" y="9"/>
                    <a:pt x="60" y="12"/>
                  </a:cubicBezTo>
                  <a:cubicBezTo>
                    <a:pt x="30" y="42"/>
                    <a:pt x="30" y="42"/>
                    <a:pt x="30" y="4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787" name="Freeform 19"/>
            <p:cNvSpPr>
              <a:spLocks noEditPoints="1"/>
            </p:cNvSpPr>
            <p:nvPr/>
          </p:nvSpPr>
          <p:spPr bwMode="auto">
            <a:xfrm>
              <a:off x="2169" y="2057"/>
              <a:ext cx="175" cy="220"/>
            </a:xfrm>
            <a:custGeom>
              <a:avLst/>
              <a:gdLst>
                <a:gd name="T0" fmla="*/ 58 w 78"/>
                <a:gd name="T1" fmla="*/ 55 h 98"/>
                <a:gd name="T2" fmla="*/ 51 w 78"/>
                <a:gd name="T3" fmla="*/ 89 h 98"/>
                <a:gd name="T4" fmla="*/ 74 w 78"/>
                <a:gd name="T5" fmla="*/ 90 h 98"/>
                <a:gd name="T6" fmla="*/ 74 w 78"/>
                <a:gd name="T7" fmla="*/ 98 h 98"/>
                <a:gd name="T8" fmla="*/ 0 w 78"/>
                <a:gd name="T9" fmla="*/ 94 h 98"/>
                <a:gd name="T10" fmla="*/ 28 w 78"/>
                <a:gd name="T11" fmla="*/ 90 h 98"/>
                <a:gd name="T12" fmla="*/ 45 w 78"/>
                <a:gd name="T13" fmla="*/ 83 h 98"/>
                <a:gd name="T14" fmla="*/ 6 w 78"/>
                <a:gd name="T15" fmla="*/ 81 h 98"/>
                <a:gd name="T16" fmla="*/ 6 w 78"/>
                <a:gd name="T17" fmla="*/ 77 h 98"/>
                <a:gd name="T18" fmla="*/ 52 w 78"/>
                <a:gd name="T19" fmla="*/ 66 h 98"/>
                <a:gd name="T20" fmla="*/ 47 w 78"/>
                <a:gd name="T21" fmla="*/ 51 h 98"/>
                <a:gd name="T22" fmla="*/ 39 w 78"/>
                <a:gd name="T23" fmla="*/ 52 h 98"/>
                <a:gd name="T24" fmla="*/ 30 w 78"/>
                <a:gd name="T25" fmla="*/ 62 h 98"/>
                <a:gd name="T26" fmla="*/ 26 w 78"/>
                <a:gd name="T27" fmla="*/ 65 h 98"/>
                <a:gd name="T28" fmla="*/ 13 w 78"/>
                <a:gd name="T29" fmla="*/ 60 h 98"/>
                <a:gd name="T30" fmla="*/ 15 w 78"/>
                <a:gd name="T31" fmla="*/ 53 h 98"/>
                <a:gd name="T32" fmla="*/ 12 w 78"/>
                <a:gd name="T33" fmla="*/ 49 h 98"/>
                <a:gd name="T34" fmla="*/ 35 w 78"/>
                <a:gd name="T35" fmla="*/ 13 h 98"/>
                <a:gd name="T36" fmla="*/ 37 w 78"/>
                <a:gd name="T37" fmla="*/ 14 h 98"/>
                <a:gd name="T38" fmla="*/ 38 w 78"/>
                <a:gd name="T39" fmla="*/ 7 h 98"/>
                <a:gd name="T40" fmla="*/ 42 w 78"/>
                <a:gd name="T41" fmla="*/ 1 h 98"/>
                <a:gd name="T42" fmla="*/ 61 w 78"/>
                <a:gd name="T43" fmla="*/ 16 h 98"/>
                <a:gd name="T44" fmla="*/ 54 w 78"/>
                <a:gd name="T45" fmla="*/ 16 h 98"/>
                <a:gd name="T46" fmla="*/ 52 w 78"/>
                <a:gd name="T47" fmla="*/ 23 h 98"/>
                <a:gd name="T48" fmla="*/ 49 w 78"/>
                <a:gd name="T49" fmla="*/ 34 h 98"/>
                <a:gd name="T50" fmla="*/ 51 w 78"/>
                <a:gd name="T51" fmla="*/ 45 h 98"/>
                <a:gd name="T52" fmla="*/ 50 w 78"/>
                <a:gd name="T53" fmla="*/ 14 h 98"/>
                <a:gd name="T54" fmla="*/ 41 w 78"/>
                <a:gd name="T55" fmla="*/ 17 h 98"/>
                <a:gd name="T56" fmla="*/ 50 w 78"/>
                <a:gd name="T57" fmla="*/ 14 h 98"/>
                <a:gd name="T58" fmla="*/ 45 w 78"/>
                <a:gd name="T59" fmla="*/ 32 h 98"/>
                <a:gd name="T60" fmla="*/ 35 w 78"/>
                <a:gd name="T61" fmla="*/ 18 h 98"/>
                <a:gd name="T62" fmla="*/ 30 w 78"/>
                <a:gd name="T63" fmla="*/ 57 h 98"/>
                <a:gd name="T64" fmla="*/ 31 w 78"/>
                <a:gd name="T65" fmla="*/ 42 h 98"/>
                <a:gd name="T66" fmla="*/ 34 w 78"/>
                <a:gd name="T67" fmla="*/ 35 h 98"/>
                <a:gd name="T68" fmla="*/ 46 w 78"/>
                <a:gd name="T69" fmla="*/ 38 h 98"/>
                <a:gd name="T70" fmla="*/ 38 w 78"/>
                <a:gd name="T71" fmla="*/ 38 h 98"/>
                <a:gd name="T72" fmla="*/ 38 w 78"/>
                <a:gd name="T73" fmla="*/ 38 h 98"/>
                <a:gd name="T74" fmla="*/ 42 w 78"/>
                <a:gd name="T75" fmla="*/ 48 h 98"/>
                <a:gd name="T76" fmla="*/ 46 w 78"/>
                <a:gd name="T77" fmla="*/ 46 h 98"/>
                <a:gd name="T78" fmla="*/ 46 w 78"/>
                <a:gd name="T79" fmla="*/ 38 h 98"/>
                <a:gd name="T80" fmla="*/ 19 w 78"/>
                <a:gd name="T81" fmla="*/ 56 h 98"/>
                <a:gd name="T82" fmla="*/ 18 w 78"/>
                <a:gd name="T83" fmla="*/ 57 h 98"/>
                <a:gd name="T84" fmla="*/ 24 w 78"/>
                <a:gd name="T85" fmla="*/ 5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8" h="98">
                  <a:moveTo>
                    <a:pt x="51" y="45"/>
                  </a:moveTo>
                  <a:cubicBezTo>
                    <a:pt x="54" y="48"/>
                    <a:pt x="56" y="51"/>
                    <a:pt x="58" y="55"/>
                  </a:cubicBezTo>
                  <a:cubicBezTo>
                    <a:pt x="59" y="58"/>
                    <a:pt x="60" y="62"/>
                    <a:pt x="60" y="66"/>
                  </a:cubicBezTo>
                  <a:cubicBezTo>
                    <a:pt x="60" y="75"/>
                    <a:pt x="56" y="83"/>
                    <a:pt x="51" y="89"/>
                  </a:cubicBezTo>
                  <a:cubicBezTo>
                    <a:pt x="50" y="89"/>
                    <a:pt x="49" y="90"/>
                    <a:pt x="49" y="90"/>
                  </a:cubicBezTo>
                  <a:cubicBezTo>
                    <a:pt x="74" y="90"/>
                    <a:pt x="74" y="90"/>
                    <a:pt x="74" y="90"/>
                  </a:cubicBezTo>
                  <a:cubicBezTo>
                    <a:pt x="76" y="90"/>
                    <a:pt x="78" y="92"/>
                    <a:pt x="78" y="94"/>
                  </a:cubicBezTo>
                  <a:cubicBezTo>
                    <a:pt x="78" y="96"/>
                    <a:pt x="76" y="98"/>
                    <a:pt x="74" y="98"/>
                  </a:cubicBezTo>
                  <a:cubicBezTo>
                    <a:pt x="51" y="98"/>
                    <a:pt x="27" y="98"/>
                    <a:pt x="4" y="98"/>
                  </a:cubicBezTo>
                  <a:cubicBezTo>
                    <a:pt x="2" y="98"/>
                    <a:pt x="0" y="96"/>
                    <a:pt x="0" y="94"/>
                  </a:cubicBezTo>
                  <a:cubicBezTo>
                    <a:pt x="0" y="92"/>
                    <a:pt x="2" y="90"/>
                    <a:pt x="4" y="90"/>
                  </a:cubicBezTo>
                  <a:cubicBezTo>
                    <a:pt x="28" y="90"/>
                    <a:pt x="28" y="90"/>
                    <a:pt x="28" y="90"/>
                  </a:cubicBezTo>
                  <a:cubicBezTo>
                    <a:pt x="28" y="90"/>
                    <a:pt x="28" y="90"/>
                    <a:pt x="28" y="90"/>
                  </a:cubicBezTo>
                  <a:cubicBezTo>
                    <a:pt x="35" y="90"/>
                    <a:pt x="41" y="88"/>
                    <a:pt x="45" y="83"/>
                  </a:cubicBezTo>
                  <a:cubicBezTo>
                    <a:pt x="46" y="83"/>
                    <a:pt x="47" y="82"/>
                    <a:pt x="47" y="81"/>
                  </a:cubicBezTo>
                  <a:cubicBezTo>
                    <a:pt x="6" y="81"/>
                    <a:pt x="6" y="81"/>
                    <a:pt x="6" y="81"/>
                  </a:cubicBezTo>
                  <a:cubicBezTo>
                    <a:pt x="4" y="81"/>
                    <a:pt x="3" y="80"/>
                    <a:pt x="3" y="79"/>
                  </a:cubicBezTo>
                  <a:cubicBezTo>
                    <a:pt x="3" y="78"/>
                    <a:pt x="4" y="77"/>
                    <a:pt x="6" y="77"/>
                  </a:cubicBezTo>
                  <a:cubicBezTo>
                    <a:pt x="50" y="77"/>
                    <a:pt x="50" y="77"/>
                    <a:pt x="50" y="77"/>
                  </a:cubicBezTo>
                  <a:cubicBezTo>
                    <a:pt x="52" y="74"/>
                    <a:pt x="52" y="70"/>
                    <a:pt x="52" y="66"/>
                  </a:cubicBezTo>
                  <a:cubicBezTo>
                    <a:pt x="52" y="63"/>
                    <a:pt x="52" y="60"/>
                    <a:pt x="51" y="57"/>
                  </a:cubicBezTo>
                  <a:cubicBezTo>
                    <a:pt x="50" y="55"/>
                    <a:pt x="48" y="53"/>
                    <a:pt x="47" y="51"/>
                  </a:cubicBezTo>
                  <a:cubicBezTo>
                    <a:pt x="45" y="52"/>
                    <a:pt x="43" y="52"/>
                    <a:pt x="42" y="52"/>
                  </a:cubicBezTo>
                  <a:cubicBezTo>
                    <a:pt x="41" y="52"/>
                    <a:pt x="40" y="52"/>
                    <a:pt x="39" y="52"/>
                  </a:cubicBezTo>
                  <a:cubicBezTo>
                    <a:pt x="33" y="61"/>
                    <a:pt x="33" y="61"/>
                    <a:pt x="33" y="61"/>
                  </a:cubicBezTo>
                  <a:cubicBezTo>
                    <a:pt x="32" y="62"/>
                    <a:pt x="31" y="63"/>
                    <a:pt x="30" y="62"/>
                  </a:cubicBezTo>
                  <a:cubicBezTo>
                    <a:pt x="28" y="61"/>
                    <a:pt x="28" y="61"/>
                    <a:pt x="28" y="61"/>
                  </a:cubicBezTo>
                  <a:cubicBezTo>
                    <a:pt x="26" y="65"/>
                    <a:pt x="26" y="65"/>
                    <a:pt x="26" y="65"/>
                  </a:cubicBezTo>
                  <a:cubicBezTo>
                    <a:pt x="25" y="66"/>
                    <a:pt x="24" y="66"/>
                    <a:pt x="23" y="65"/>
                  </a:cubicBezTo>
                  <a:cubicBezTo>
                    <a:pt x="13" y="60"/>
                    <a:pt x="13" y="60"/>
                    <a:pt x="13" y="60"/>
                  </a:cubicBezTo>
                  <a:cubicBezTo>
                    <a:pt x="12" y="59"/>
                    <a:pt x="12" y="58"/>
                    <a:pt x="13" y="57"/>
                  </a:cubicBezTo>
                  <a:cubicBezTo>
                    <a:pt x="15" y="53"/>
                    <a:pt x="15" y="53"/>
                    <a:pt x="15" y="53"/>
                  </a:cubicBezTo>
                  <a:cubicBezTo>
                    <a:pt x="12" y="52"/>
                    <a:pt x="12" y="52"/>
                    <a:pt x="12" y="52"/>
                  </a:cubicBezTo>
                  <a:cubicBezTo>
                    <a:pt x="11" y="52"/>
                    <a:pt x="11" y="50"/>
                    <a:pt x="12" y="49"/>
                  </a:cubicBezTo>
                  <a:cubicBezTo>
                    <a:pt x="32" y="14"/>
                    <a:pt x="32" y="14"/>
                    <a:pt x="32" y="14"/>
                  </a:cubicBezTo>
                  <a:cubicBezTo>
                    <a:pt x="33" y="13"/>
                    <a:pt x="34" y="13"/>
                    <a:pt x="35" y="13"/>
                  </a:cubicBezTo>
                  <a:cubicBezTo>
                    <a:pt x="35" y="13"/>
                    <a:pt x="35" y="13"/>
                    <a:pt x="35" y="13"/>
                  </a:cubicBezTo>
                  <a:cubicBezTo>
                    <a:pt x="37" y="14"/>
                    <a:pt x="37" y="14"/>
                    <a:pt x="37" y="14"/>
                  </a:cubicBezTo>
                  <a:cubicBezTo>
                    <a:pt x="41" y="9"/>
                    <a:pt x="41" y="9"/>
                    <a:pt x="41" y="9"/>
                  </a:cubicBezTo>
                  <a:cubicBezTo>
                    <a:pt x="38" y="7"/>
                    <a:pt x="38" y="7"/>
                    <a:pt x="38" y="7"/>
                  </a:cubicBezTo>
                  <a:cubicBezTo>
                    <a:pt x="37" y="6"/>
                    <a:pt x="36" y="4"/>
                    <a:pt x="37" y="2"/>
                  </a:cubicBezTo>
                  <a:cubicBezTo>
                    <a:pt x="38" y="0"/>
                    <a:pt x="40" y="0"/>
                    <a:pt x="42" y="1"/>
                  </a:cubicBezTo>
                  <a:cubicBezTo>
                    <a:pt x="48" y="4"/>
                    <a:pt x="54" y="8"/>
                    <a:pt x="60" y="11"/>
                  </a:cubicBezTo>
                  <a:cubicBezTo>
                    <a:pt x="61" y="12"/>
                    <a:pt x="62" y="14"/>
                    <a:pt x="61" y="16"/>
                  </a:cubicBezTo>
                  <a:cubicBezTo>
                    <a:pt x="60" y="18"/>
                    <a:pt x="58" y="18"/>
                    <a:pt x="56" y="17"/>
                  </a:cubicBezTo>
                  <a:cubicBezTo>
                    <a:pt x="54" y="16"/>
                    <a:pt x="54" y="16"/>
                    <a:pt x="54" y="16"/>
                  </a:cubicBezTo>
                  <a:cubicBezTo>
                    <a:pt x="50" y="22"/>
                    <a:pt x="50" y="22"/>
                    <a:pt x="50" y="22"/>
                  </a:cubicBezTo>
                  <a:cubicBezTo>
                    <a:pt x="52" y="23"/>
                    <a:pt x="52" y="23"/>
                    <a:pt x="52" y="23"/>
                  </a:cubicBezTo>
                  <a:cubicBezTo>
                    <a:pt x="54" y="24"/>
                    <a:pt x="54" y="25"/>
                    <a:pt x="53" y="26"/>
                  </a:cubicBezTo>
                  <a:cubicBezTo>
                    <a:pt x="49" y="34"/>
                    <a:pt x="49" y="34"/>
                    <a:pt x="49" y="34"/>
                  </a:cubicBezTo>
                  <a:cubicBezTo>
                    <a:pt x="51" y="36"/>
                    <a:pt x="52" y="39"/>
                    <a:pt x="52" y="42"/>
                  </a:cubicBezTo>
                  <a:cubicBezTo>
                    <a:pt x="52" y="43"/>
                    <a:pt x="52" y="44"/>
                    <a:pt x="51" y="45"/>
                  </a:cubicBezTo>
                  <a:close/>
                  <a:moveTo>
                    <a:pt x="50" y="14"/>
                  </a:moveTo>
                  <a:cubicBezTo>
                    <a:pt x="50" y="14"/>
                    <a:pt x="50" y="14"/>
                    <a:pt x="50" y="14"/>
                  </a:cubicBezTo>
                  <a:cubicBezTo>
                    <a:pt x="48" y="13"/>
                    <a:pt x="46" y="12"/>
                    <a:pt x="45" y="11"/>
                  </a:cubicBezTo>
                  <a:cubicBezTo>
                    <a:pt x="41" y="17"/>
                    <a:pt x="41" y="17"/>
                    <a:pt x="41" y="17"/>
                  </a:cubicBezTo>
                  <a:cubicBezTo>
                    <a:pt x="46" y="20"/>
                    <a:pt x="46" y="20"/>
                    <a:pt x="46" y="20"/>
                  </a:cubicBezTo>
                  <a:cubicBezTo>
                    <a:pt x="50" y="14"/>
                    <a:pt x="50" y="14"/>
                    <a:pt x="50" y="14"/>
                  </a:cubicBezTo>
                  <a:close/>
                  <a:moveTo>
                    <a:pt x="45" y="32"/>
                  </a:moveTo>
                  <a:cubicBezTo>
                    <a:pt x="45" y="32"/>
                    <a:pt x="45" y="32"/>
                    <a:pt x="45" y="32"/>
                  </a:cubicBezTo>
                  <a:cubicBezTo>
                    <a:pt x="48" y="26"/>
                    <a:pt x="48" y="26"/>
                    <a:pt x="48" y="26"/>
                  </a:cubicBezTo>
                  <a:cubicBezTo>
                    <a:pt x="44" y="23"/>
                    <a:pt x="39" y="21"/>
                    <a:pt x="35" y="18"/>
                  </a:cubicBezTo>
                  <a:cubicBezTo>
                    <a:pt x="17" y="49"/>
                    <a:pt x="17" y="49"/>
                    <a:pt x="17" y="49"/>
                  </a:cubicBezTo>
                  <a:cubicBezTo>
                    <a:pt x="21" y="52"/>
                    <a:pt x="26" y="55"/>
                    <a:pt x="30" y="57"/>
                  </a:cubicBezTo>
                  <a:cubicBezTo>
                    <a:pt x="35" y="49"/>
                    <a:pt x="35" y="49"/>
                    <a:pt x="35" y="49"/>
                  </a:cubicBezTo>
                  <a:cubicBezTo>
                    <a:pt x="33" y="47"/>
                    <a:pt x="31" y="45"/>
                    <a:pt x="31" y="42"/>
                  </a:cubicBezTo>
                  <a:cubicBezTo>
                    <a:pt x="31" y="39"/>
                    <a:pt x="33" y="37"/>
                    <a:pt x="34" y="35"/>
                  </a:cubicBezTo>
                  <a:cubicBezTo>
                    <a:pt x="34" y="35"/>
                    <a:pt x="34" y="35"/>
                    <a:pt x="34" y="35"/>
                  </a:cubicBezTo>
                  <a:cubicBezTo>
                    <a:pt x="37" y="32"/>
                    <a:pt x="41" y="31"/>
                    <a:pt x="45" y="32"/>
                  </a:cubicBezTo>
                  <a:close/>
                  <a:moveTo>
                    <a:pt x="46" y="38"/>
                  </a:moveTo>
                  <a:cubicBezTo>
                    <a:pt x="46" y="38"/>
                    <a:pt x="46" y="38"/>
                    <a:pt x="46" y="38"/>
                  </a:cubicBezTo>
                  <a:cubicBezTo>
                    <a:pt x="43" y="36"/>
                    <a:pt x="40" y="36"/>
                    <a:pt x="38" y="38"/>
                  </a:cubicBezTo>
                  <a:cubicBezTo>
                    <a:pt x="38" y="38"/>
                    <a:pt x="38" y="38"/>
                    <a:pt x="38" y="38"/>
                  </a:cubicBezTo>
                  <a:cubicBezTo>
                    <a:pt x="38" y="38"/>
                    <a:pt x="38" y="38"/>
                    <a:pt x="38" y="38"/>
                  </a:cubicBezTo>
                  <a:cubicBezTo>
                    <a:pt x="37" y="39"/>
                    <a:pt x="36" y="40"/>
                    <a:pt x="36" y="42"/>
                  </a:cubicBezTo>
                  <a:cubicBezTo>
                    <a:pt x="36" y="45"/>
                    <a:pt x="39" y="48"/>
                    <a:pt x="42" y="48"/>
                  </a:cubicBezTo>
                  <a:cubicBezTo>
                    <a:pt x="43" y="48"/>
                    <a:pt x="45" y="47"/>
                    <a:pt x="46" y="46"/>
                  </a:cubicBezTo>
                  <a:cubicBezTo>
                    <a:pt x="46" y="46"/>
                    <a:pt x="46" y="46"/>
                    <a:pt x="46" y="46"/>
                  </a:cubicBezTo>
                  <a:cubicBezTo>
                    <a:pt x="47" y="45"/>
                    <a:pt x="47" y="43"/>
                    <a:pt x="47" y="42"/>
                  </a:cubicBezTo>
                  <a:cubicBezTo>
                    <a:pt x="47" y="40"/>
                    <a:pt x="47" y="39"/>
                    <a:pt x="46" y="38"/>
                  </a:cubicBezTo>
                  <a:cubicBezTo>
                    <a:pt x="46" y="38"/>
                    <a:pt x="46" y="38"/>
                    <a:pt x="46" y="38"/>
                  </a:cubicBezTo>
                  <a:close/>
                  <a:moveTo>
                    <a:pt x="19" y="56"/>
                  </a:moveTo>
                  <a:cubicBezTo>
                    <a:pt x="19" y="56"/>
                    <a:pt x="19" y="56"/>
                    <a:pt x="19" y="56"/>
                  </a:cubicBezTo>
                  <a:cubicBezTo>
                    <a:pt x="18" y="57"/>
                    <a:pt x="18" y="57"/>
                    <a:pt x="18" y="57"/>
                  </a:cubicBezTo>
                  <a:cubicBezTo>
                    <a:pt x="23" y="60"/>
                    <a:pt x="23" y="60"/>
                    <a:pt x="23" y="60"/>
                  </a:cubicBezTo>
                  <a:cubicBezTo>
                    <a:pt x="24" y="59"/>
                    <a:pt x="24" y="59"/>
                    <a:pt x="24" y="59"/>
                  </a:cubicBezTo>
                  <a:cubicBezTo>
                    <a:pt x="19" y="56"/>
                    <a:pt x="19" y="56"/>
                    <a:pt x="19" y="5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788" name="Freeform 20"/>
            <p:cNvSpPr>
              <a:spLocks noEditPoints="1"/>
            </p:cNvSpPr>
            <p:nvPr/>
          </p:nvSpPr>
          <p:spPr bwMode="auto">
            <a:xfrm>
              <a:off x="2769" y="1428"/>
              <a:ext cx="222" cy="220"/>
            </a:xfrm>
            <a:custGeom>
              <a:avLst/>
              <a:gdLst>
                <a:gd name="T0" fmla="*/ 14 w 99"/>
                <a:gd name="T1" fmla="*/ 51 h 98"/>
                <a:gd name="T2" fmla="*/ 14 w 99"/>
                <a:gd name="T3" fmla="*/ 47 h 98"/>
                <a:gd name="T4" fmla="*/ 5 w 99"/>
                <a:gd name="T5" fmla="*/ 47 h 98"/>
                <a:gd name="T6" fmla="*/ 4 w 99"/>
                <a:gd name="T7" fmla="*/ 68 h 98"/>
                <a:gd name="T8" fmla="*/ 15 w 99"/>
                <a:gd name="T9" fmla="*/ 84 h 98"/>
                <a:gd name="T10" fmla="*/ 69 w 99"/>
                <a:gd name="T11" fmla="*/ 95 h 98"/>
                <a:gd name="T12" fmla="*/ 85 w 99"/>
                <a:gd name="T13" fmla="*/ 84 h 98"/>
                <a:gd name="T14" fmla="*/ 95 w 99"/>
                <a:gd name="T15" fmla="*/ 30 h 98"/>
                <a:gd name="T16" fmla="*/ 85 w 99"/>
                <a:gd name="T17" fmla="*/ 14 h 98"/>
                <a:gd name="T18" fmla="*/ 50 w 99"/>
                <a:gd name="T19" fmla="*/ 0 h 98"/>
                <a:gd name="T20" fmla="*/ 31 w 99"/>
                <a:gd name="T21" fmla="*/ 3 h 98"/>
                <a:gd name="T22" fmla="*/ 22 w 99"/>
                <a:gd name="T23" fmla="*/ 4 h 98"/>
                <a:gd name="T24" fmla="*/ 14 w 99"/>
                <a:gd name="T25" fmla="*/ 3 h 98"/>
                <a:gd name="T26" fmla="*/ 15 w 99"/>
                <a:gd name="T27" fmla="*/ 19 h 98"/>
                <a:gd name="T28" fmla="*/ 31 w 99"/>
                <a:gd name="T29" fmla="*/ 21 h 98"/>
                <a:gd name="T30" fmla="*/ 31 w 99"/>
                <a:gd name="T31" fmla="*/ 14 h 98"/>
                <a:gd name="T32" fmla="*/ 33 w 99"/>
                <a:gd name="T33" fmla="*/ 10 h 98"/>
                <a:gd name="T34" fmla="*/ 47 w 99"/>
                <a:gd name="T35" fmla="*/ 7 h 98"/>
                <a:gd name="T36" fmla="*/ 50 w 99"/>
                <a:gd name="T37" fmla="*/ 16 h 98"/>
                <a:gd name="T38" fmla="*/ 52 w 99"/>
                <a:gd name="T39" fmla="*/ 7 h 98"/>
                <a:gd name="T40" fmla="*/ 69 w 99"/>
                <a:gd name="T41" fmla="*/ 12 h 98"/>
                <a:gd name="T42" fmla="*/ 68 w 99"/>
                <a:gd name="T43" fmla="*/ 17 h 98"/>
                <a:gd name="T44" fmla="*/ 73 w 99"/>
                <a:gd name="T45" fmla="*/ 14 h 98"/>
                <a:gd name="T46" fmla="*/ 85 w 99"/>
                <a:gd name="T47" fmla="*/ 26 h 98"/>
                <a:gd name="T48" fmla="*/ 82 w 99"/>
                <a:gd name="T49" fmla="*/ 30 h 98"/>
                <a:gd name="T50" fmla="*/ 87 w 99"/>
                <a:gd name="T51" fmla="*/ 30 h 98"/>
                <a:gd name="T52" fmla="*/ 88 w 99"/>
                <a:gd name="T53" fmla="*/ 33 h 98"/>
                <a:gd name="T54" fmla="*/ 85 w 99"/>
                <a:gd name="T55" fmla="*/ 47 h 98"/>
                <a:gd name="T56" fmla="*/ 85 w 99"/>
                <a:gd name="T57" fmla="*/ 51 h 98"/>
                <a:gd name="T58" fmla="*/ 87 w 99"/>
                <a:gd name="T59" fmla="*/ 68 h 98"/>
                <a:gd name="T60" fmla="*/ 82 w 99"/>
                <a:gd name="T61" fmla="*/ 68 h 98"/>
                <a:gd name="T62" fmla="*/ 85 w 99"/>
                <a:gd name="T63" fmla="*/ 72 h 98"/>
                <a:gd name="T64" fmla="*/ 73 w 99"/>
                <a:gd name="T65" fmla="*/ 84 h 98"/>
                <a:gd name="T66" fmla="*/ 68 w 99"/>
                <a:gd name="T67" fmla="*/ 81 h 98"/>
                <a:gd name="T68" fmla="*/ 69 w 99"/>
                <a:gd name="T69" fmla="*/ 86 h 98"/>
                <a:gd name="T70" fmla="*/ 66 w 99"/>
                <a:gd name="T71" fmla="*/ 88 h 98"/>
                <a:gd name="T72" fmla="*/ 52 w 99"/>
                <a:gd name="T73" fmla="*/ 84 h 98"/>
                <a:gd name="T74" fmla="*/ 47 w 99"/>
                <a:gd name="T75" fmla="*/ 84 h 98"/>
                <a:gd name="T76" fmla="*/ 31 w 99"/>
                <a:gd name="T77" fmla="*/ 86 h 98"/>
                <a:gd name="T78" fmla="*/ 31 w 99"/>
                <a:gd name="T79" fmla="*/ 81 h 98"/>
                <a:gd name="T80" fmla="*/ 27 w 99"/>
                <a:gd name="T81" fmla="*/ 84 h 98"/>
                <a:gd name="T82" fmla="*/ 15 w 99"/>
                <a:gd name="T83" fmla="*/ 72 h 98"/>
                <a:gd name="T84" fmla="*/ 17 w 99"/>
                <a:gd name="T85" fmla="*/ 68 h 98"/>
                <a:gd name="T86" fmla="*/ 12 w 99"/>
                <a:gd name="T87" fmla="*/ 68 h 98"/>
                <a:gd name="T88" fmla="*/ 11 w 99"/>
                <a:gd name="T89" fmla="*/ 65 h 98"/>
                <a:gd name="T90" fmla="*/ 46 w 99"/>
                <a:gd name="T91" fmla="*/ 23 h 98"/>
                <a:gd name="T92" fmla="*/ 50 w 99"/>
                <a:gd name="T93" fmla="*/ 19 h 98"/>
                <a:gd name="T94" fmla="*/ 53 w 99"/>
                <a:gd name="T95" fmla="*/ 47 h 98"/>
                <a:gd name="T96" fmla="*/ 77 w 99"/>
                <a:gd name="T97" fmla="*/ 65 h 98"/>
                <a:gd name="T98" fmla="*/ 48 w 99"/>
                <a:gd name="T99" fmla="*/ 52 h 98"/>
                <a:gd name="T100" fmla="*/ 46 w 99"/>
                <a:gd name="T101" fmla="*/ 23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99" h="98">
                  <a:moveTo>
                    <a:pt x="8" y="51"/>
                  </a:moveTo>
                  <a:cubicBezTo>
                    <a:pt x="14" y="51"/>
                    <a:pt x="14" y="51"/>
                    <a:pt x="14" y="51"/>
                  </a:cubicBezTo>
                  <a:cubicBezTo>
                    <a:pt x="16" y="51"/>
                    <a:pt x="17" y="50"/>
                    <a:pt x="17" y="49"/>
                  </a:cubicBezTo>
                  <a:cubicBezTo>
                    <a:pt x="17" y="48"/>
                    <a:pt x="16" y="47"/>
                    <a:pt x="14" y="47"/>
                  </a:cubicBezTo>
                  <a:cubicBezTo>
                    <a:pt x="7" y="47"/>
                    <a:pt x="7" y="47"/>
                    <a:pt x="7" y="47"/>
                  </a:cubicBezTo>
                  <a:cubicBezTo>
                    <a:pt x="5" y="47"/>
                    <a:pt x="5" y="47"/>
                    <a:pt x="5" y="47"/>
                  </a:cubicBezTo>
                  <a:cubicBezTo>
                    <a:pt x="2" y="47"/>
                    <a:pt x="0" y="47"/>
                    <a:pt x="0" y="51"/>
                  </a:cubicBezTo>
                  <a:cubicBezTo>
                    <a:pt x="1" y="57"/>
                    <a:pt x="2" y="63"/>
                    <a:pt x="4" y="68"/>
                  </a:cubicBezTo>
                  <a:cubicBezTo>
                    <a:pt x="4" y="68"/>
                    <a:pt x="4" y="68"/>
                    <a:pt x="4" y="68"/>
                  </a:cubicBezTo>
                  <a:cubicBezTo>
                    <a:pt x="7" y="74"/>
                    <a:pt x="10" y="79"/>
                    <a:pt x="15" y="84"/>
                  </a:cubicBezTo>
                  <a:cubicBezTo>
                    <a:pt x="24" y="93"/>
                    <a:pt x="36" y="98"/>
                    <a:pt x="50" y="98"/>
                  </a:cubicBezTo>
                  <a:cubicBezTo>
                    <a:pt x="56" y="98"/>
                    <a:pt x="63" y="97"/>
                    <a:pt x="69" y="95"/>
                  </a:cubicBezTo>
                  <a:cubicBezTo>
                    <a:pt x="69" y="95"/>
                    <a:pt x="69" y="95"/>
                    <a:pt x="69" y="95"/>
                  </a:cubicBezTo>
                  <a:cubicBezTo>
                    <a:pt x="75" y="92"/>
                    <a:pt x="80" y="88"/>
                    <a:pt x="85" y="84"/>
                  </a:cubicBezTo>
                  <a:cubicBezTo>
                    <a:pt x="94" y="75"/>
                    <a:pt x="99" y="63"/>
                    <a:pt x="99" y="49"/>
                  </a:cubicBezTo>
                  <a:cubicBezTo>
                    <a:pt x="99" y="42"/>
                    <a:pt x="98" y="36"/>
                    <a:pt x="95" y="30"/>
                  </a:cubicBezTo>
                  <a:cubicBezTo>
                    <a:pt x="95" y="30"/>
                    <a:pt x="95" y="30"/>
                    <a:pt x="95" y="30"/>
                  </a:cubicBezTo>
                  <a:cubicBezTo>
                    <a:pt x="93" y="24"/>
                    <a:pt x="89" y="19"/>
                    <a:pt x="85" y="14"/>
                  </a:cubicBezTo>
                  <a:cubicBezTo>
                    <a:pt x="80" y="10"/>
                    <a:pt x="75" y="6"/>
                    <a:pt x="69" y="3"/>
                  </a:cubicBezTo>
                  <a:cubicBezTo>
                    <a:pt x="63" y="1"/>
                    <a:pt x="56" y="0"/>
                    <a:pt x="50" y="0"/>
                  </a:cubicBezTo>
                  <a:cubicBezTo>
                    <a:pt x="43" y="0"/>
                    <a:pt x="37" y="1"/>
                    <a:pt x="31" y="3"/>
                  </a:cubicBezTo>
                  <a:cubicBezTo>
                    <a:pt x="31" y="3"/>
                    <a:pt x="31" y="3"/>
                    <a:pt x="31" y="3"/>
                  </a:cubicBezTo>
                  <a:cubicBezTo>
                    <a:pt x="27" y="5"/>
                    <a:pt x="24" y="6"/>
                    <a:pt x="22" y="8"/>
                  </a:cubicBezTo>
                  <a:cubicBezTo>
                    <a:pt x="22" y="4"/>
                    <a:pt x="22" y="4"/>
                    <a:pt x="22" y="4"/>
                  </a:cubicBezTo>
                  <a:cubicBezTo>
                    <a:pt x="22" y="2"/>
                    <a:pt x="20" y="0"/>
                    <a:pt x="18" y="0"/>
                  </a:cubicBezTo>
                  <a:cubicBezTo>
                    <a:pt x="16" y="0"/>
                    <a:pt x="15" y="1"/>
                    <a:pt x="14" y="3"/>
                  </a:cubicBezTo>
                  <a:cubicBezTo>
                    <a:pt x="14" y="16"/>
                    <a:pt x="14" y="16"/>
                    <a:pt x="14" y="16"/>
                  </a:cubicBezTo>
                  <a:cubicBezTo>
                    <a:pt x="14" y="17"/>
                    <a:pt x="14" y="19"/>
                    <a:pt x="15" y="19"/>
                  </a:cubicBezTo>
                  <a:cubicBezTo>
                    <a:pt x="15" y="20"/>
                    <a:pt x="16" y="21"/>
                    <a:pt x="17" y="21"/>
                  </a:cubicBezTo>
                  <a:cubicBezTo>
                    <a:pt x="31" y="21"/>
                    <a:pt x="31" y="21"/>
                    <a:pt x="31" y="21"/>
                  </a:cubicBezTo>
                  <a:cubicBezTo>
                    <a:pt x="33" y="21"/>
                    <a:pt x="34" y="20"/>
                    <a:pt x="35" y="18"/>
                  </a:cubicBezTo>
                  <a:cubicBezTo>
                    <a:pt x="35" y="16"/>
                    <a:pt x="33" y="14"/>
                    <a:pt x="31" y="14"/>
                  </a:cubicBezTo>
                  <a:cubicBezTo>
                    <a:pt x="27" y="14"/>
                    <a:pt x="27" y="14"/>
                    <a:pt x="27" y="14"/>
                  </a:cubicBezTo>
                  <a:cubicBezTo>
                    <a:pt x="29" y="12"/>
                    <a:pt x="31" y="11"/>
                    <a:pt x="33" y="10"/>
                  </a:cubicBezTo>
                  <a:cubicBezTo>
                    <a:pt x="34" y="10"/>
                    <a:pt x="34" y="10"/>
                    <a:pt x="34" y="10"/>
                  </a:cubicBezTo>
                  <a:cubicBezTo>
                    <a:pt x="38" y="9"/>
                    <a:pt x="43" y="7"/>
                    <a:pt x="47" y="7"/>
                  </a:cubicBezTo>
                  <a:cubicBezTo>
                    <a:pt x="47" y="14"/>
                    <a:pt x="47" y="14"/>
                    <a:pt x="47" y="14"/>
                  </a:cubicBezTo>
                  <a:cubicBezTo>
                    <a:pt x="47" y="15"/>
                    <a:pt x="48" y="16"/>
                    <a:pt x="50" y="16"/>
                  </a:cubicBezTo>
                  <a:cubicBezTo>
                    <a:pt x="51" y="16"/>
                    <a:pt x="52" y="15"/>
                    <a:pt x="52" y="14"/>
                  </a:cubicBezTo>
                  <a:cubicBezTo>
                    <a:pt x="52" y="7"/>
                    <a:pt x="52" y="7"/>
                    <a:pt x="52" y="7"/>
                  </a:cubicBezTo>
                  <a:cubicBezTo>
                    <a:pt x="57" y="7"/>
                    <a:pt x="61" y="9"/>
                    <a:pt x="66" y="10"/>
                  </a:cubicBezTo>
                  <a:cubicBezTo>
                    <a:pt x="67" y="11"/>
                    <a:pt x="68" y="11"/>
                    <a:pt x="69" y="12"/>
                  </a:cubicBezTo>
                  <a:cubicBezTo>
                    <a:pt x="67" y="14"/>
                    <a:pt x="67" y="14"/>
                    <a:pt x="67" y="14"/>
                  </a:cubicBezTo>
                  <a:cubicBezTo>
                    <a:pt x="67" y="15"/>
                    <a:pt x="67" y="16"/>
                    <a:pt x="68" y="17"/>
                  </a:cubicBezTo>
                  <a:cubicBezTo>
                    <a:pt x="69" y="17"/>
                    <a:pt x="71" y="17"/>
                    <a:pt x="71" y="16"/>
                  </a:cubicBezTo>
                  <a:cubicBezTo>
                    <a:pt x="73" y="14"/>
                    <a:pt x="73" y="14"/>
                    <a:pt x="73" y="14"/>
                  </a:cubicBezTo>
                  <a:cubicBezTo>
                    <a:pt x="75" y="16"/>
                    <a:pt x="77" y="17"/>
                    <a:pt x="79" y="19"/>
                  </a:cubicBezTo>
                  <a:cubicBezTo>
                    <a:pt x="81" y="21"/>
                    <a:pt x="83" y="24"/>
                    <a:pt x="85" y="26"/>
                  </a:cubicBezTo>
                  <a:cubicBezTo>
                    <a:pt x="83" y="27"/>
                    <a:pt x="83" y="27"/>
                    <a:pt x="83" y="27"/>
                  </a:cubicBezTo>
                  <a:cubicBezTo>
                    <a:pt x="82" y="28"/>
                    <a:pt x="81" y="29"/>
                    <a:pt x="82" y="30"/>
                  </a:cubicBezTo>
                  <a:cubicBezTo>
                    <a:pt x="83" y="31"/>
                    <a:pt x="84" y="32"/>
                    <a:pt x="85" y="31"/>
                  </a:cubicBezTo>
                  <a:cubicBezTo>
                    <a:pt x="87" y="30"/>
                    <a:pt x="87" y="30"/>
                    <a:pt x="87" y="30"/>
                  </a:cubicBezTo>
                  <a:cubicBezTo>
                    <a:pt x="87" y="31"/>
                    <a:pt x="88" y="32"/>
                    <a:pt x="88" y="33"/>
                  </a:cubicBezTo>
                  <a:cubicBezTo>
                    <a:pt x="88" y="33"/>
                    <a:pt x="88" y="33"/>
                    <a:pt x="88" y="33"/>
                  </a:cubicBezTo>
                  <a:cubicBezTo>
                    <a:pt x="90" y="37"/>
                    <a:pt x="91" y="42"/>
                    <a:pt x="91" y="47"/>
                  </a:cubicBezTo>
                  <a:cubicBezTo>
                    <a:pt x="85" y="47"/>
                    <a:pt x="85" y="47"/>
                    <a:pt x="85" y="47"/>
                  </a:cubicBezTo>
                  <a:cubicBezTo>
                    <a:pt x="84" y="47"/>
                    <a:pt x="83" y="48"/>
                    <a:pt x="83" y="49"/>
                  </a:cubicBezTo>
                  <a:cubicBezTo>
                    <a:pt x="83" y="50"/>
                    <a:pt x="84" y="51"/>
                    <a:pt x="85" y="51"/>
                  </a:cubicBezTo>
                  <a:cubicBezTo>
                    <a:pt x="91" y="51"/>
                    <a:pt x="91" y="51"/>
                    <a:pt x="91" y="51"/>
                  </a:cubicBezTo>
                  <a:cubicBezTo>
                    <a:pt x="91" y="57"/>
                    <a:pt x="90" y="63"/>
                    <a:pt x="87" y="68"/>
                  </a:cubicBezTo>
                  <a:cubicBezTo>
                    <a:pt x="85" y="67"/>
                    <a:pt x="85" y="67"/>
                    <a:pt x="85" y="67"/>
                  </a:cubicBezTo>
                  <a:cubicBezTo>
                    <a:pt x="84" y="66"/>
                    <a:pt x="83" y="67"/>
                    <a:pt x="82" y="68"/>
                  </a:cubicBezTo>
                  <a:cubicBezTo>
                    <a:pt x="81" y="69"/>
                    <a:pt x="82" y="70"/>
                    <a:pt x="83" y="71"/>
                  </a:cubicBezTo>
                  <a:cubicBezTo>
                    <a:pt x="85" y="72"/>
                    <a:pt x="85" y="72"/>
                    <a:pt x="85" y="72"/>
                  </a:cubicBezTo>
                  <a:cubicBezTo>
                    <a:pt x="83" y="74"/>
                    <a:pt x="81" y="77"/>
                    <a:pt x="79" y="79"/>
                  </a:cubicBezTo>
                  <a:cubicBezTo>
                    <a:pt x="77" y="81"/>
                    <a:pt x="75" y="82"/>
                    <a:pt x="73" y="84"/>
                  </a:cubicBezTo>
                  <a:cubicBezTo>
                    <a:pt x="71" y="82"/>
                    <a:pt x="71" y="82"/>
                    <a:pt x="71" y="82"/>
                  </a:cubicBezTo>
                  <a:cubicBezTo>
                    <a:pt x="71" y="81"/>
                    <a:pt x="69" y="81"/>
                    <a:pt x="68" y="81"/>
                  </a:cubicBezTo>
                  <a:cubicBezTo>
                    <a:pt x="67" y="82"/>
                    <a:pt x="67" y="83"/>
                    <a:pt x="67" y="84"/>
                  </a:cubicBezTo>
                  <a:cubicBezTo>
                    <a:pt x="69" y="86"/>
                    <a:pt x="69" y="86"/>
                    <a:pt x="69" y="86"/>
                  </a:cubicBezTo>
                  <a:cubicBezTo>
                    <a:pt x="68" y="87"/>
                    <a:pt x="67" y="87"/>
                    <a:pt x="66" y="88"/>
                  </a:cubicBezTo>
                  <a:cubicBezTo>
                    <a:pt x="66" y="88"/>
                    <a:pt x="66" y="88"/>
                    <a:pt x="66" y="88"/>
                  </a:cubicBezTo>
                  <a:cubicBezTo>
                    <a:pt x="61" y="89"/>
                    <a:pt x="57" y="91"/>
                    <a:pt x="52" y="91"/>
                  </a:cubicBezTo>
                  <a:cubicBezTo>
                    <a:pt x="52" y="84"/>
                    <a:pt x="52" y="84"/>
                    <a:pt x="52" y="84"/>
                  </a:cubicBezTo>
                  <a:cubicBezTo>
                    <a:pt x="52" y="83"/>
                    <a:pt x="51" y="82"/>
                    <a:pt x="50" y="82"/>
                  </a:cubicBezTo>
                  <a:cubicBezTo>
                    <a:pt x="48" y="82"/>
                    <a:pt x="47" y="83"/>
                    <a:pt x="47" y="84"/>
                  </a:cubicBezTo>
                  <a:cubicBezTo>
                    <a:pt x="47" y="91"/>
                    <a:pt x="47" y="91"/>
                    <a:pt x="47" y="91"/>
                  </a:cubicBezTo>
                  <a:cubicBezTo>
                    <a:pt x="41" y="91"/>
                    <a:pt x="36" y="89"/>
                    <a:pt x="31" y="86"/>
                  </a:cubicBezTo>
                  <a:cubicBezTo>
                    <a:pt x="32" y="84"/>
                    <a:pt x="32" y="84"/>
                    <a:pt x="32" y="84"/>
                  </a:cubicBezTo>
                  <a:cubicBezTo>
                    <a:pt x="32" y="83"/>
                    <a:pt x="32" y="82"/>
                    <a:pt x="31" y="81"/>
                  </a:cubicBezTo>
                  <a:cubicBezTo>
                    <a:pt x="30" y="81"/>
                    <a:pt x="29" y="81"/>
                    <a:pt x="28" y="82"/>
                  </a:cubicBezTo>
                  <a:cubicBezTo>
                    <a:pt x="27" y="84"/>
                    <a:pt x="27" y="84"/>
                    <a:pt x="27" y="84"/>
                  </a:cubicBezTo>
                  <a:cubicBezTo>
                    <a:pt x="24" y="82"/>
                    <a:pt x="22" y="81"/>
                    <a:pt x="20" y="79"/>
                  </a:cubicBezTo>
                  <a:cubicBezTo>
                    <a:pt x="18" y="77"/>
                    <a:pt x="16" y="74"/>
                    <a:pt x="15" y="72"/>
                  </a:cubicBezTo>
                  <a:cubicBezTo>
                    <a:pt x="17" y="71"/>
                    <a:pt x="17" y="71"/>
                    <a:pt x="17" y="71"/>
                  </a:cubicBezTo>
                  <a:cubicBezTo>
                    <a:pt x="18" y="70"/>
                    <a:pt x="18" y="69"/>
                    <a:pt x="17" y="68"/>
                  </a:cubicBezTo>
                  <a:cubicBezTo>
                    <a:pt x="17" y="67"/>
                    <a:pt x="15" y="66"/>
                    <a:pt x="14" y="67"/>
                  </a:cubicBezTo>
                  <a:cubicBezTo>
                    <a:pt x="12" y="68"/>
                    <a:pt x="12" y="68"/>
                    <a:pt x="12" y="68"/>
                  </a:cubicBezTo>
                  <a:cubicBezTo>
                    <a:pt x="12" y="67"/>
                    <a:pt x="11" y="66"/>
                    <a:pt x="11" y="65"/>
                  </a:cubicBezTo>
                  <a:cubicBezTo>
                    <a:pt x="11" y="65"/>
                    <a:pt x="11" y="65"/>
                    <a:pt x="11" y="65"/>
                  </a:cubicBezTo>
                  <a:cubicBezTo>
                    <a:pt x="9" y="61"/>
                    <a:pt x="8" y="56"/>
                    <a:pt x="8" y="51"/>
                  </a:cubicBezTo>
                  <a:close/>
                  <a:moveTo>
                    <a:pt x="46" y="23"/>
                  </a:moveTo>
                  <a:cubicBezTo>
                    <a:pt x="46" y="23"/>
                    <a:pt x="46" y="23"/>
                    <a:pt x="46" y="23"/>
                  </a:cubicBezTo>
                  <a:cubicBezTo>
                    <a:pt x="46" y="21"/>
                    <a:pt x="48" y="19"/>
                    <a:pt x="50" y="19"/>
                  </a:cubicBezTo>
                  <a:cubicBezTo>
                    <a:pt x="52" y="19"/>
                    <a:pt x="53" y="21"/>
                    <a:pt x="53" y="23"/>
                  </a:cubicBezTo>
                  <a:cubicBezTo>
                    <a:pt x="53" y="47"/>
                    <a:pt x="53" y="47"/>
                    <a:pt x="53" y="47"/>
                  </a:cubicBezTo>
                  <a:cubicBezTo>
                    <a:pt x="76" y="60"/>
                    <a:pt x="76" y="60"/>
                    <a:pt x="76" y="60"/>
                  </a:cubicBezTo>
                  <a:cubicBezTo>
                    <a:pt x="77" y="61"/>
                    <a:pt x="78" y="63"/>
                    <a:pt x="77" y="65"/>
                  </a:cubicBezTo>
                  <a:cubicBezTo>
                    <a:pt x="76" y="67"/>
                    <a:pt x="74" y="67"/>
                    <a:pt x="72" y="66"/>
                  </a:cubicBezTo>
                  <a:cubicBezTo>
                    <a:pt x="48" y="52"/>
                    <a:pt x="48" y="52"/>
                    <a:pt x="48" y="52"/>
                  </a:cubicBezTo>
                  <a:cubicBezTo>
                    <a:pt x="47" y="52"/>
                    <a:pt x="46" y="50"/>
                    <a:pt x="46" y="49"/>
                  </a:cubicBezTo>
                  <a:cubicBezTo>
                    <a:pt x="46" y="23"/>
                    <a:pt x="46" y="23"/>
                    <a:pt x="46" y="23"/>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2790" name="Text Box 22"/>
          <p:cNvSpPr txBox="1">
            <a:spLocks noChangeArrowheads="1"/>
          </p:cNvSpPr>
          <p:nvPr/>
        </p:nvSpPr>
        <p:spPr bwMode="auto">
          <a:xfrm>
            <a:off x="4306888" y="1763713"/>
            <a:ext cx="352425" cy="2746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rgbClr val="EF6541"/>
                </a:solidFill>
              </a:rPr>
              <a:t>01</a:t>
            </a:r>
          </a:p>
        </p:txBody>
      </p:sp>
      <p:sp>
        <p:nvSpPr>
          <p:cNvPr id="32791" name="Text Box 23"/>
          <p:cNvSpPr txBox="1">
            <a:spLocks noChangeArrowheads="1"/>
          </p:cNvSpPr>
          <p:nvPr/>
        </p:nvSpPr>
        <p:spPr bwMode="auto">
          <a:xfrm>
            <a:off x="5348288" y="2695575"/>
            <a:ext cx="352425"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chemeClr val="bg1"/>
                </a:solidFill>
              </a:rPr>
              <a:t>03</a:t>
            </a:r>
          </a:p>
        </p:txBody>
      </p:sp>
      <p:sp>
        <p:nvSpPr>
          <p:cNvPr id="32792" name="Text Box 24"/>
          <p:cNvSpPr txBox="1">
            <a:spLocks noChangeArrowheads="1"/>
          </p:cNvSpPr>
          <p:nvPr/>
        </p:nvSpPr>
        <p:spPr bwMode="auto">
          <a:xfrm>
            <a:off x="3235325" y="2695575"/>
            <a:ext cx="352425" cy="2746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r>
              <a:rPr lang="en-US" altLang="zh-CN" sz="1200">
                <a:solidFill>
                  <a:schemeClr val="bg1"/>
                </a:solidFill>
              </a:rPr>
              <a:t>02</a:t>
            </a:r>
          </a:p>
        </p:txBody>
      </p:sp>
      <p:sp>
        <p:nvSpPr>
          <p:cNvPr id="32793" name="Rectangle 25"/>
          <p:cNvSpPr>
            <a:spLocks noChangeArrowheads="1"/>
          </p:cNvSpPr>
          <p:nvPr/>
        </p:nvSpPr>
        <p:spPr bwMode="auto">
          <a:xfrm>
            <a:off x="6732588" y="1779588"/>
            <a:ext cx="2089150"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b="1" dirty="0" smtClean="0">
                <a:solidFill>
                  <a:schemeClr val="bg1"/>
                </a:solidFill>
              </a:rPr>
              <a:t>中国汉玉集团</a:t>
            </a:r>
            <a:r>
              <a:rPr lang="zh-CN" altLang="en-US" sz="800" dirty="0" smtClean="0">
                <a:solidFill>
                  <a:schemeClr val="bg1"/>
                </a:solidFill>
              </a:rPr>
              <a:t>是正威旗下一家集矿产资源、技术研发、文化创意、雕刻艺术、石材幕墙、装饰设计、生产加工、进出口贸易、仓储物流和工程施工为一体的， 具有完整石产业链整合与经营的集团公司。</a:t>
            </a:r>
            <a:endParaRPr lang="zh-CN" altLang="en-US" sz="800" dirty="0">
              <a:solidFill>
                <a:schemeClr val="bg1"/>
              </a:solidFill>
            </a:endParaRPr>
          </a:p>
        </p:txBody>
      </p:sp>
      <p:sp>
        <p:nvSpPr>
          <p:cNvPr id="32794" name="Rectangle 26"/>
          <p:cNvSpPr>
            <a:spLocks noChangeArrowheads="1"/>
          </p:cNvSpPr>
          <p:nvPr/>
        </p:nvSpPr>
        <p:spPr bwMode="auto">
          <a:xfrm>
            <a:off x="6061075" y="1816100"/>
            <a:ext cx="649288" cy="5127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01</a:t>
            </a:r>
          </a:p>
        </p:txBody>
      </p:sp>
      <p:sp>
        <p:nvSpPr>
          <p:cNvPr id="32795" name="Rectangle 27"/>
          <p:cNvSpPr>
            <a:spLocks noChangeArrowheads="1"/>
          </p:cNvSpPr>
          <p:nvPr/>
        </p:nvSpPr>
        <p:spPr bwMode="auto">
          <a:xfrm>
            <a:off x="6732588" y="2705100"/>
            <a:ext cx="2089150" cy="443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dirty="0" smtClean="0">
                <a:solidFill>
                  <a:schemeClr val="bg1"/>
                </a:solidFill>
              </a:rPr>
              <a:t>正威国际集团旗下全资子公司</a:t>
            </a:r>
            <a:r>
              <a:rPr lang="zh-CN" altLang="en-US" sz="800" b="1" dirty="0" smtClean="0">
                <a:solidFill>
                  <a:schemeClr val="bg1"/>
                </a:solidFill>
              </a:rPr>
              <a:t>魏紫姚黄红木艺术品有限公司</a:t>
            </a:r>
            <a:r>
              <a:rPr lang="zh-CN" altLang="en-US" sz="800" dirty="0" smtClean="0">
                <a:solidFill>
                  <a:schemeClr val="bg1"/>
                </a:solidFill>
              </a:rPr>
              <a:t>位于深圳观澜红木文化街，厂区面积</a:t>
            </a:r>
            <a:r>
              <a:rPr lang="en-US" altLang="zh-CN" sz="800" dirty="0" smtClean="0">
                <a:solidFill>
                  <a:schemeClr val="bg1"/>
                </a:solidFill>
              </a:rPr>
              <a:t>5000</a:t>
            </a:r>
            <a:r>
              <a:rPr lang="zh-CN" altLang="en-US" sz="800" dirty="0" smtClean="0">
                <a:solidFill>
                  <a:schemeClr val="bg1"/>
                </a:solidFill>
              </a:rPr>
              <a:t>平方米。</a:t>
            </a:r>
            <a:endParaRPr lang="zh-CN" altLang="en-US" sz="800" dirty="0">
              <a:solidFill>
                <a:schemeClr val="bg1"/>
              </a:solidFill>
            </a:endParaRPr>
          </a:p>
        </p:txBody>
      </p:sp>
      <p:sp>
        <p:nvSpPr>
          <p:cNvPr id="32796" name="Rectangle 28"/>
          <p:cNvSpPr>
            <a:spLocks noChangeArrowheads="1"/>
          </p:cNvSpPr>
          <p:nvPr/>
        </p:nvSpPr>
        <p:spPr bwMode="auto">
          <a:xfrm>
            <a:off x="6061075" y="2741613"/>
            <a:ext cx="649288"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02</a:t>
            </a:r>
          </a:p>
        </p:txBody>
      </p:sp>
      <p:sp>
        <p:nvSpPr>
          <p:cNvPr id="32797" name="Rectangle 29"/>
          <p:cNvSpPr>
            <a:spLocks noChangeArrowheads="1"/>
          </p:cNvSpPr>
          <p:nvPr/>
        </p:nvSpPr>
        <p:spPr bwMode="auto">
          <a:xfrm>
            <a:off x="6732588" y="3673475"/>
            <a:ext cx="2089150" cy="59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dirty="0" smtClean="0">
                <a:solidFill>
                  <a:schemeClr val="bg1"/>
                </a:solidFill>
              </a:rPr>
              <a:t>正威国际集团在</a:t>
            </a:r>
            <a:r>
              <a:rPr lang="zh-CN" altLang="en-US" sz="800" b="1" dirty="0" smtClean="0">
                <a:solidFill>
                  <a:schemeClr val="bg1"/>
                </a:solidFill>
              </a:rPr>
              <a:t>广州佛山顺德区陈村、深圳楼村和铜陵拥有三个园艺基地</a:t>
            </a:r>
            <a:r>
              <a:rPr lang="zh-CN" altLang="en-US" sz="800" dirty="0" smtClean="0">
                <a:solidFill>
                  <a:schemeClr val="bg1"/>
                </a:solidFill>
              </a:rPr>
              <a:t>，其中最大的铜陵园艺基地建于</a:t>
            </a:r>
            <a:r>
              <a:rPr lang="en-US" altLang="zh-CN" sz="800" dirty="0" smtClean="0">
                <a:solidFill>
                  <a:schemeClr val="bg1"/>
                </a:solidFill>
              </a:rPr>
              <a:t>2006</a:t>
            </a:r>
            <a:r>
              <a:rPr lang="zh-CN" altLang="en-US" sz="800" dirty="0" smtClean="0">
                <a:solidFill>
                  <a:schemeClr val="bg1"/>
                </a:solidFill>
              </a:rPr>
              <a:t>年，占地</a:t>
            </a:r>
            <a:r>
              <a:rPr lang="en-US" altLang="zh-CN" sz="800" dirty="0" smtClean="0">
                <a:solidFill>
                  <a:schemeClr val="bg1"/>
                </a:solidFill>
              </a:rPr>
              <a:t>210</a:t>
            </a:r>
            <a:r>
              <a:rPr lang="zh-CN" altLang="en-US" sz="800" dirty="0" smtClean="0">
                <a:solidFill>
                  <a:schemeClr val="bg1"/>
                </a:solidFill>
              </a:rPr>
              <a:t>亩，名贵品种达到</a:t>
            </a:r>
            <a:r>
              <a:rPr lang="en-US" altLang="zh-CN" sz="800" dirty="0" smtClean="0">
                <a:solidFill>
                  <a:schemeClr val="bg1"/>
                </a:solidFill>
              </a:rPr>
              <a:t>350</a:t>
            </a:r>
            <a:r>
              <a:rPr lang="zh-CN" altLang="en-US" sz="800" dirty="0" smtClean="0">
                <a:solidFill>
                  <a:schemeClr val="bg1"/>
                </a:solidFill>
              </a:rPr>
              <a:t>中，总株树超过</a:t>
            </a:r>
            <a:r>
              <a:rPr lang="en-US" altLang="zh-CN" sz="800" dirty="0" smtClean="0">
                <a:solidFill>
                  <a:schemeClr val="bg1"/>
                </a:solidFill>
              </a:rPr>
              <a:t>12</a:t>
            </a:r>
            <a:r>
              <a:rPr lang="zh-CN" altLang="en-US" sz="800" dirty="0" smtClean="0">
                <a:solidFill>
                  <a:schemeClr val="bg1"/>
                </a:solidFill>
              </a:rPr>
              <a:t>万。</a:t>
            </a:r>
            <a:endParaRPr lang="zh-CN" altLang="en-US" sz="800" dirty="0">
              <a:solidFill>
                <a:schemeClr val="bg1"/>
              </a:solidFill>
            </a:endParaRPr>
          </a:p>
        </p:txBody>
      </p:sp>
      <p:sp>
        <p:nvSpPr>
          <p:cNvPr id="32798" name="Rectangle 30"/>
          <p:cNvSpPr>
            <a:spLocks noChangeArrowheads="1"/>
          </p:cNvSpPr>
          <p:nvPr/>
        </p:nvSpPr>
        <p:spPr bwMode="auto">
          <a:xfrm>
            <a:off x="6061075" y="3709988"/>
            <a:ext cx="649288" cy="512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2800">
                <a:solidFill>
                  <a:schemeClr val="bg1"/>
                </a:solidFill>
              </a:rPr>
              <a:t>03</a:t>
            </a:r>
          </a:p>
        </p:txBody>
      </p:sp>
      <p:sp>
        <p:nvSpPr>
          <p:cNvPr id="32812" name="Rectangle 44"/>
          <p:cNvSpPr>
            <a:spLocks noChangeArrowheads="1"/>
          </p:cNvSpPr>
          <p:nvPr/>
        </p:nvSpPr>
        <p:spPr bwMode="auto">
          <a:xfrm>
            <a:off x="395288" y="1652588"/>
            <a:ext cx="2376487" cy="720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000" dirty="0" smtClean="0">
                <a:solidFill>
                  <a:schemeClr val="bg1"/>
                </a:solidFill>
              </a:rPr>
              <a:t>正</a:t>
            </a:r>
            <a:r>
              <a:rPr lang="zh-CN" altLang="en-US" sz="1000" dirty="0" smtClean="0">
                <a:solidFill>
                  <a:schemeClr val="bg1"/>
                </a:solidFill>
              </a:rPr>
              <a:t>威国际集团依托于矿产资源优势，分别创立和建立了与汉玉石材、红木和园艺基地。主要开展文化创意、文化旅游、文化传媒和大文化产业园区开发等业务。</a:t>
            </a:r>
            <a:endParaRPr lang="en-US" altLang="zh-CN" sz="1000" dirty="0">
              <a:solidFill>
                <a:schemeClr val="bg1"/>
              </a:solidFill>
            </a:endParaRPr>
          </a:p>
        </p:txBody>
      </p:sp>
      <p:sp>
        <p:nvSpPr>
          <p:cNvPr id="32815" name="Line 47"/>
          <p:cNvSpPr>
            <a:spLocks noChangeShapeType="1"/>
          </p:cNvSpPr>
          <p:nvPr/>
        </p:nvSpPr>
        <p:spPr bwMode="auto">
          <a:xfrm>
            <a:off x="6227763" y="2530475"/>
            <a:ext cx="2592387"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2816" name="Line 48"/>
          <p:cNvSpPr>
            <a:spLocks noChangeShapeType="1"/>
          </p:cNvSpPr>
          <p:nvPr/>
        </p:nvSpPr>
        <p:spPr bwMode="auto">
          <a:xfrm>
            <a:off x="6227763" y="3482975"/>
            <a:ext cx="2592387" cy="0"/>
          </a:xfrm>
          <a:prstGeom prst="line">
            <a:avLst/>
          </a:prstGeom>
          <a:noFill/>
          <a:ln w="6350">
            <a:solidFill>
              <a:srgbClr val="FFFFFF"/>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Tree>
    <p:extLst>
      <p:ext uri="{BB962C8B-B14F-4D97-AF65-F5344CB8AC3E}">
        <p14:creationId xmlns:p14="http://schemas.microsoft.com/office/powerpoint/2010/main" val="34718775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46" name="Rectangle 38" descr="library"/>
          <p:cNvSpPr>
            <a:spLocks noChangeArrowheads="1"/>
          </p:cNvSpPr>
          <p:nvPr/>
        </p:nvSpPr>
        <p:spPr bwMode="auto">
          <a:xfrm>
            <a:off x="0" y="0"/>
            <a:ext cx="9144000" cy="2354263"/>
          </a:xfrm>
          <a:prstGeom prst="rect">
            <a:avLst/>
          </a:prstGeom>
          <a:blipFill dpi="0" rotWithShape="1">
            <a:blip r:embed="rId3"/>
            <a:srcRect/>
            <a:stretch>
              <a:fillRect b="-157968"/>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
        <p:nvSpPr>
          <p:cNvPr id="17447" name="Rectangle 39"/>
          <p:cNvSpPr>
            <a:spLocks noChangeArrowheads="1"/>
          </p:cNvSpPr>
          <p:nvPr/>
        </p:nvSpPr>
        <p:spPr bwMode="auto">
          <a:xfrm>
            <a:off x="0" y="0"/>
            <a:ext cx="9144000" cy="2354263"/>
          </a:xfrm>
          <a:prstGeom prst="rect">
            <a:avLst/>
          </a:prstGeom>
          <a:solidFill>
            <a:schemeClr val="tx1">
              <a:alpha val="89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
        <p:nvSpPr>
          <p:cNvPr id="17452" name="Freeform 44"/>
          <p:cNvSpPr>
            <a:spLocks/>
          </p:cNvSpPr>
          <p:nvPr/>
        </p:nvSpPr>
        <p:spPr bwMode="auto">
          <a:xfrm>
            <a:off x="1006475"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3" name="Freeform 45"/>
          <p:cNvSpPr>
            <a:spLocks/>
          </p:cNvSpPr>
          <p:nvPr/>
        </p:nvSpPr>
        <p:spPr bwMode="auto">
          <a:xfrm>
            <a:off x="1006475"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4" name="Freeform 46"/>
          <p:cNvSpPr>
            <a:spLocks noEditPoints="1"/>
          </p:cNvSpPr>
          <p:nvPr/>
        </p:nvSpPr>
        <p:spPr bwMode="auto">
          <a:xfrm>
            <a:off x="1141413" y="2046288"/>
            <a:ext cx="206375" cy="206375"/>
          </a:xfrm>
          <a:custGeom>
            <a:avLst/>
            <a:gdLst>
              <a:gd name="T0" fmla="*/ 51 w 64"/>
              <a:gd name="T1" fmla="*/ 47 h 64"/>
              <a:gd name="T2" fmla="*/ 58 w 64"/>
              <a:gd name="T3" fmla="*/ 29 h 64"/>
              <a:gd name="T4" fmla="*/ 56 w 64"/>
              <a:gd name="T5" fmla="*/ 18 h 64"/>
              <a:gd name="T6" fmla="*/ 50 w 64"/>
              <a:gd name="T7" fmla="*/ 8 h 64"/>
              <a:gd name="T8" fmla="*/ 40 w 64"/>
              <a:gd name="T9" fmla="*/ 2 h 64"/>
              <a:gd name="T10" fmla="*/ 9 w 64"/>
              <a:gd name="T11" fmla="*/ 8 h 64"/>
              <a:gd name="T12" fmla="*/ 0 w 64"/>
              <a:gd name="T13" fmla="*/ 29 h 64"/>
              <a:gd name="T14" fmla="*/ 3 w 64"/>
              <a:gd name="T15" fmla="*/ 40 h 64"/>
              <a:gd name="T16" fmla="*/ 9 w 64"/>
              <a:gd name="T17" fmla="*/ 49 h 64"/>
              <a:gd name="T18" fmla="*/ 29 w 64"/>
              <a:gd name="T19" fmla="*/ 58 h 64"/>
              <a:gd name="T20" fmla="*/ 48 w 64"/>
              <a:gd name="T21" fmla="*/ 51 h 64"/>
              <a:gd name="T22" fmla="*/ 63 w 64"/>
              <a:gd name="T23" fmla="*/ 62 h 64"/>
              <a:gd name="T24" fmla="*/ 46 w 64"/>
              <a:gd name="T25" fmla="*/ 46 h 64"/>
              <a:gd name="T26" fmla="*/ 46 w 64"/>
              <a:gd name="T27" fmla="*/ 46 h 64"/>
              <a:gd name="T28" fmla="*/ 38 w 64"/>
              <a:gd name="T29" fmla="*/ 51 h 64"/>
              <a:gd name="T30" fmla="*/ 20 w 64"/>
              <a:gd name="T31" fmla="*/ 51 h 64"/>
              <a:gd name="T32" fmla="*/ 13 w 64"/>
              <a:gd name="T33" fmla="*/ 46 h 64"/>
              <a:gd name="T34" fmla="*/ 7 w 64"/>
              <a:gd name="T35" fmla="*/ 38 h 64"/>
              <a:gd name="T36" fmla="*/ 7 w 64"/>
              <a:gd name="T37" fmla="*/ 20 h 64"/>
              <a:gd name="T38" fmla="*/ 29 w 64"/>
              <a:gd name="T39" fmla="*/ 5 h 64"/>
              <a:gd name="T40" fmla="*/ 38 w 64"/>
              <a:gd name="T41" fmla="*/ 7 h 64"/>
              <a:gd name="T42" fmla="*/ 46 w 64"/>
              <a:gd name="T43" fmla="*/ 12 h 64"/>
              <a:gd name="T44" fmla="*/ 51 w 64"/>
              <a:gd name="T45" fmla="*/ 20 h 64"/>
              <a:gd name="T46" fmla="*/ 51 w 64"/>
              <a:gd name="T47" fmla="*/ 38 h 64"/>
              <a:gd name="T48" fmla="*/ 22 w 64"/>
              <a:gd name="T49" fmla="*/ 12 h 64"/>
              <a:gd name="T50" fmla="*/ 19 w 64"/>
              <a:gd name="T51" fmla="*/ 13 h 64"/>
              <a:gd name="T52" fmla="*/ 16 w 64"/>
              <a:gd name="T53" fmla="*/ 16 h 64"/>
              <a:gd name="T54" fmla="*/ 14 w 64"/>
              <a:gd name="T55" fmla="*/ 18 h 64"/>
              <a:gd name="T56" fmla="*/ 12 w 64"/>
              <a:gd name="T57" fmla="*/ 22 h 64"/>
              <a:gd name="T58" fmla="*/ 15 w 64"/>
              <a:gd name="T59" fmla="*/ 23 h 64"/>
              <a:gd name="T60" fmla="*/ 18 w 64"/>
              <a:gd name="T61" fmla="*/ 18 h 64"/>
              <a:gd name="T62" fmla="*/ 23 w 64"/>
              <a:gd name="T63" fmla="*/ 15 h 64"/>
              <a:gd name="T64" fmla="*/ 22 w 64"/>
              <a:gd name="T65" fmla="*/ 12 h 64"/>
              <a:gd name="T66" fmla="*/ 46 w 64"/>
              <a:gd name="T67" fmla="*/ 27 h 64"/>
              <a:gd name="T68" fmla="*/ 44 w 64"/>
              <a:gd name="T69" fmla="*/ 35 h 64"/>
              <a:gd name="T70" fmla="*/ 40 w 64"/>
              <a:gd name="T71" fmla="*/ 40 h 64"/>
              <a:gd name="T72" fmla="*/ 29 w 64"/>
              <a:gd name="T73" fmla="*/ 44 h 64"/>
              <a:gd name="T74" fmla="*/ 29 w 64"/>
              <a:gd name="T75" fmla="*/ 48 h 64"/>
              <a:gd name="T76" fmla="*/ 42 w 64"/>
              <a:gd name="T77" fmla="*/ 42 h 64"/>
              <a:gd name="T78" fmla="*/ 46 w 64"/>
              <a:gd name="T79" fmla="*/ 36 h 64"/>
              <a:gd name="T80" fmla="*/ 46 w 64"/>
              <a:gd name="T81" fmla="*/ 2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 h="64">
                <a:moveTo>
                  <a:pt x="63" y="59"/>
                </a:moveTo>
                <a:cubicBezTo>
                  <a:pt x="51" y="47"/>
                  <a:pt x="51" y="47"/>
                  <a:pt x="51" y="47"/>
                </a:cubicBezTo>
                <a:cubicBezTo>
                  <a:pt x="53" y="45"/>
                  <a:pt x="55" y="43"/>
                  <a:pt x="56" y="40"/>
                </a:cubicBezTo>
                <a:cubicBezTo>
                  <a:pt x="57" y="37"/>
                  <a:pt x="58" y="33"/>
                  <a:pt x="58" y="29"/>
                </a:cubicBezTo>
                <a:cubicBezTo>
                  <a:pt x="58" y="25"/>
                  <a:pt x="57" y="21"/>
                  <a:pt x="56" y="18"/>
                </a:cubicBezTo>
                <a:cubicBezTo>
                  <a:pt x="56" y="18"/>
                  <a:pt x="56" y="18"/>
                  <a:pt x="56" y="18"/>
                </a:cubicBezTo>
                <a:cubicBezTo>
                  <a:pt x="54" y="14"/>
                  <a:pt x="52" y="11"/>
                  <a:pt x="50" y="9"/>
                </a:cubicBezTo>
                <a:cubicBezTo>
                  <a:pt x="50" y="8"/>
                  <a:pt x="50" y="8"/>
                  <a:pt x="50" y="8"/>
                </a:cubicBezTo>
                <a:cubicBezTo>
                  <a:pt x="47" y="6"/>
                  <a:pt x="44" y="4"/>
                  <a:pt x="40" y="2"/>
                </a:cubicBezTo>
                <a:cubicBezTo>
                  <a:pt x="40" y="2"/>
                  <a:pt x="40" y="2"/>
                  <a:pt x="40" y="2"/>
                </a:cubicBezTo>
                <a:cubicBezTo>
                  <a:pt x="37" y="1"/>
                  <a:pt x="33" y="0"/>
                  <a:pt x="29" y="0"/>
                </a:cubicBezTo>
                <a:cubicBezTo>
                  <a:pt x="21" y="0"/>
                  <a:pt x="14" y="3"/>
                  <a:pt x="9" y="8"/>
                </a:cubicBezTo>
                <a:cubicBezTo>
                  <a:pt x="6" y="11"/>
                  <a:pt x="4" y="14"/>
                  <a:pt x="3" y="18"/>
                </a:cubicBezTo>
                <a:cubicBezTo>
                  <a:pt x="1" y="21"/>
                  <a:pt x="0" y="25"/>
                  <a:pt x="0" y="29"/>
                </a:cubicBezTo>
                <a:cubicBezTo>
                  <a:pt x="0" y="33"/>
                  <a:pt x="1" y="36"/>
                  <a:pt x="2" y="40"/>
                </a:cubicBezTo>
                <a:cubicBezTo>
                  <a:pt x="3" y="40"/>
                  <a:pt x="3" y="40"/>
                  <a:pt x="3" y="40"/>
                </a:cubicBezTo>
                <a:cubicBezTo>
                  <a:pt x="4" y="43"/>
                  <a:pt x="6" y="47"/>
                  <a:pt x="9" y="49"/>
                </a:cubicBezTo>
                <a:cubicBezTo>
                  <a:pt x="9" y="49"/>
                  <a:pt x="9" y="49"/>
                  <a:pt x="9" y="49"/>
                </a:cubicBezTo>
                <a:cubicBezTo>
                  <a:pt x="11" y="52"/>
                  <a:pt x="15" y="54"/>
                  <a:pt x="18" y="56"/>
                </a:cubicBezTo>
                <a:cubicBezTo>
                  <a:pt x="22" y="57"/>
                  <a:pt x="25" y="58"/>
                  <a:pt x="29" y="58"/>
                </a:cubicBezTo>
                <a:cubicBezTo>
                  <a:pt x="33" y="58"/>
                  <a:pt x="37" y="57"/>
                  <a:pt x="40" y="56"/>
                </a:cubicBezTo>
                <a:cubicBezTo>
                  <a:pt x="43" y="54"/>
                  <a:pt x="45" y="53"/>
                  <a:pt x="48" y="51"/>
                </a:cubicBezTo>
                <a:cubicBezTo>
                  <a:pt x="59" y="63"/>
                  <a:pt x="59" y="63"/>
                  <a:pt x="59" y="63"/>
                </a:cubicBezTo>
                <a:cubicBezTo>
                  <a:pt x="60" y="64"/>
                  <a:pt x="62" y="64"/>
                  <a:pt x="63" y="62"/>
                </a:cubicBezTo>
                <a:cubicBezTo>
                  <a:pt x="64" y="61"/>
                  <a:pt x="64" y="60"/>
                  <a:pt x="63" y="59"/>
                </a:cubicBezTo>
                <a:close/>
                <a:moveTo>
                  <a:pt x="46" y="46"/>
                </a:moveTo>
                <a:cubicBezTo>
                  <a:pt x="46" y="46"/>
                  <a:pt x="46" y="46"/>
                  <a:pt x="46" y="46"/>
                </a:cubicBezTo>
                <a:cubicBezTo>
                  <a:pt x="46" y="46"/>
                  <a:pt x="46" y="46"/>
                  <a:pt x="46" y="46"/>
                </a:cubicBezTo>
                <a:cubicBezTo>
                  <a:pt x="46" y="46"/>
                  <a:pt x="46" y="46"/>
                  <a:pt x="46" y="46"/>
                </a:cubicBezTo>
                <a:cubicBezTo>
                  <a:pt x="44" y="48"/>
                  <a:pt x="41" y="49"/>
                  <a:pt x="38" y="51"/>
                </a:cubicBezTo>
                <a:cubicBezTo>
                  <a:pt x="35" y="52"/>
                  <a:pt x="32" y="52"/>
                  <a:pt x="29" y="52"/>
                </a:cubicBezTo>
                <a:cubicBezTo>
                  <a:pt x="26" y="52"/>
                  <a:pt x="23" y="52"/>
                  <a:pt x="20" y="51"/>
                </a:cubicBezTo>
                <a:cubicBezTo>
                  <a:pt x="17" y="49"/>
                  <a:pt x="15" y="48"/>
                  <a:pt x="13" y="46"/>
                </a:cubicBezTo>
                <a:cubicBezTo>
                  <a:pt x="13" y="46"/>
                  <a:pt x="13" y="46"/>
                  <a:pt x="13" y="46"/>
                </a:cubicBezTo>
                <a:cubicBezTo>
                  <a:pt x="10" y="43"/>
                  <a:pt x="9" y="41"/>
                  <a:pt x="7" y="38"/>
                </a:cubicBezTo>
                <a:cubicBezTo>
                  <a:pt x="7" y="38"/>
                  <a:pt x="7" y="38"/>
                  <a:pt x="7" y="38"/>
                </a:cubicBezTo>
                <a:cubicBezTo>
                  <a:pt x="6" y="35"/>
                  <a:pt x="6" y="32"/>
                  <a:pt x="6" y="29"/>
                </a:cubicBezTo>
                <a:cubicBezTo>
                  <a:pt x="6" y="26"/>
                  <a:pt x="6" y="23"/>
                  <a:pt x="7" y="20"/>
                </a:cubicBezTo>
                <a:cubicBezTo>
                  <a:pt x="9" y="17"/>
                  <a:pt x="10" y="14"/>
                  <a:pt x="13" y="12"/>
                </a:cubicBezTo>
                <a:cubicBezTo>
                  <a:pt x="17" y="8"/>
                  <a:pt x="23" y="5"/>
                  <a:pt x="29" y="5"/>
                </a:cubicBezTo>
                <a:cubicBezTo>
                  <a:pt x="32" y="5"/>
                  <a:pt x="35" y="6"/>
                  <a:pt x="38" y="7"/>
                </a:cubicBezTo>
                <a:cubicBezTo>
                  <a:pt x="38" y="7"/>
                  <a:pt x="38" y="7"/>
                  <a:pt x="38" y="7"/>
                </a:cubicBezTo>
                <a:cubicBezTo>
                  <a:pt x="41" y="8"/>
                  <a:pt x="44" y="10"/>
                  <a:pt x="46" y="12"/>
                </a:cubicBezTo>
                <a:cubicBezTo>
                  <a:pt x="46" y="12"/>
                  <a:pt x="46" y="12"/>
                  <a:pt x="46" y="12"/>
                </a:cubicBezTo>
                <a:cubicBezTo>
                  <a:pt x="48" y="15"/>
                  <a:pt x="50" y="17"/>
                  <a:pt x="51" y="20"/>
                </a:cubicBezTo>
                <a:cubicBezTo>
                  <a:pt x="51" y="20"/>
                  <a:pt x="51" y="20"/>
                  <a:pt x="51" y="20"/>
                </a:cubicBezTo>
                <a:cubicBezTo>
                  <a:pt x="52" y="23"/>
                  <a:pt x="53" y="26"/>
                  <a:pt x="53" y="29"/>
                </a:cubicBezTo>
                <a:cubicBezTo>
                  <a:pt x="53" y="32"/>
                  <a:pt x="52" y="35"/>
                  <a:pt x="51" y="38"/>
                </a:cubicBezTo>
                <a:cubicBezTo>
                  <a:pt x="50" y="41"/>
                  <a:pt x="48" y="43"/>
                  <a:pt x="46" y="46"/>
                </a:cubicBezTo>
                <a:close/>
                <a:moveTo>
                  <a:pt x="22" y="12"/>
                </a:moveTo>
                <a:cubicBezTo>
                  <a:pt x="22" y="12"/>
                  <a:pt x="22" y="12"/>
                  <a:pt x="22" y="12"/>
                </a:cubicBezTo>
                <a:cubicBezTo>
                  <a:pt x="21" y="12"/>
                  <a:pt x="20" y="13"/>
                  <a:pt x="19" y="13"/>
                </a:cubicBezTo>
                <a:cubicBezTo>
                  <a:pt x="18" y="14"/>
                  <a:pt x="17" y="15"/>
                  <a:pt x="16" y="16"/>
                </a:cubicBezTo>
                <a:cubicBezTo>
                  <a:pt x="16" y="16"/>
                  <a:pt x="16" y="16"/>
                  <a:pt x="16" y="16"/>
                </a:cubicBezTo>
                <a:cubicBezTo>
                  <a:pt x="16" y="16"/>
                  <a:pt x="16" y="16"/>
                  <a:pt x="16" y="16"/>
                </a:cubicBezTo>
                <a:cubicBezTo>
                  <a:pt x="15" y="17"/>
                  <a:pt x="14" y="17"/>
                  <a:pt x="14" y="18"/>
                </a:cubicBezTo>
                <a:cubicBezTo>
                  <a:pt x="14" y="18"/>
                  <a:pt x="14" y="18"/>
                  <a:pt x="14" y="18"/>
                </a:cubicBezTo>
                <a:cubicBezTo>
                  <a:pt x="13" y="19"/>
                  <a:pt x="12" y="20"/>
                  <a:pt x="12" y="22"/>
                </a:cubicBezTo>
                <a:cubicBezTo>
                  <a:pt x="12" y="22"/>
                  <a:pt x="12" y="23"/>
                  <a:pt x="13" y="24"/>
                </a:cubicBezTo>
                <a:cubicBezTo>
                  <a:pt x="14" y="24"/>
                  <a:pt x="15" y="24"/>
                  <a:pt x="15" y="23"/>
                </a:cubicBezTo>
                <a:cubicBezTo>
                  <a:pt x="15" y="22"/>
                  <a:pt x="16" y="21"/>
                  <a:pt x="16" y="20"/>
                </a:cubicBezTo>
                <a:cubicBezTo>
                  <a:pt x="17" y="19"/>
                  <a:pt x="18" y="19"/>
                  <a:pt x="18" y="18"/>
                </a:cubicBezTo>
                <a:cubicBezTo>
                  <a:pt x="19" y="17"/>
                  <a:pt x="20" y="17"/>
                  <a:pt x="21" y="16"/>
                </a:cubicBezTo>
                <a:cubicBezTo>
                  <a:pt x="21" y="15"/>
                  <a:pt x="22" y="15"/>
                  <a:pt x="23" y="15"/>
                </a:cubicBezTo>
                <a:cubicBezTo>
                  <a:pt x="24" y="14"/>
                  <a:pt x="24" y="13"/>
                  <a:pt x="24" y="13"/>
                </a:cubicBezTo>
                <a:cubicBezTo>
                  <a:pt x="24" y="12"/>
                  <a:pt x="23" y="11"/>
                  <a:pt x="22" y="12"/>
                </a:cubicBezTo>
                <a:close/>
                <a:moveTo>
                  <a:pt x="46" y="27"/>
                </a:moveTo>
                <a:cubicBezTo>
                  <a:pt x="46" y="27"/>
                  <a:pt x="46" y="27"/>
                  <a:pt x="46" y="27"/>
                </a:cubicBezTo>
                <a:cubicBezTo>
                  <a:pt x="45" y="27"/>
                  <a:pt x="45" y="28"/>
                  <a:pt x="45" y="29"/>
                </a:cubicBezTo>
                <a:cubicBezTo>
                  <a:pt x="45" y="31"/>
                  <a:pt x="44" y="33"/>
                  <a:pt x="44" y="35"/>
                </a:cubicBezTo>
                <a:cubicBezTo>
                  <a:pt x="44" y="35"/>
                  <a:pt x="44" y="35"/>
                  <a:pt x="44" y="35"/>
                </a:cubicBezTo>
                <a:cubicBezTo>
                  <a:pt x="43" y="37"/>
                  <a:pt x="42" y="38"/>
                  <a:pt x="40" y="40"/>
                </a:cubicBezTo>
                <a:cubicBezTo>
                  <a:pt x="39" y="41"/>
                  <a:pt x="37" y="42"/>
                  <a:pt x="35" y="43"/>
                </a:cubicBezTo>
                <a:cubicBezTo>
                  <a:pt x="33" y="44"/>
                  <a:pt x="31" y="44"/>
                  <a:pt x="29" y="44"/>
                </a:cubicBezTo>
                <a:cubicBezTo>
                  <a:pt x="28" y="44"/>
                  <a:pt x="28" y="45"/>
                  <a:pt x="28" y="46"/>
                </a:cubicBezTo>
                <a:cubicBezTo>
                  <a:pt x="28" y="47"/>
                  <a:pt x="28" y="48"/>
                  <a:pt x="29" y="48"/>
                </a:cubicBezTo>
                <a:cubicBezTo>
                  <a:pt x="32" y="48"/>
                  <a:pt x="34" y="47"/>
                  <a:pt x="36" y="46"/>
                </a:cubicBezTo>
                <a:cubicBezTo>
                  <a:pt x="39" y="45"/>
                  <a:pt x="41" y="44"/>
                  <a:pt x="42" y="42"/>
                </a:cubicBezTo>
                <a:cubicBezTo>
                  <a:pt x="44" y="40"/>
                  <a:pt x="46" y="38"/>
                  <a:pt x="46" y="36"/>
                </a:cubicBezTo>
                <a:cubicBezTo>
                  <a:pt x="46" y="36"/>
                  <a:pt x="46" y="36"/>
                  <a:pt x="46" y="36"/>
                </a:cubicBezTo>
                <a:cubicBezTo>
                  <a:pt x="47" y="34"/>
                  <a:pt x="48" y="31"/>
                  <a:pt x="48" y="29"/>
                </a:cubicBezTo>
                <a:cubicBezTo>
                  <a:pt x="48" y="28"/>
                  <a:pt x="47" y="27"/>
                  <a:pt x="46"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6" name="Freeform 48"/>
          <p:cNvSpPr>
            <a:spLocks/>
          </p:cNvSpPr>
          <p:nvPr/>
        </p:nvSpPr>
        <p:spPr bwMode="auto">
          <a:xfrm>
            <a:off x="1736725" y="2352675"/>
            <a:ext cx="533400" cy="63500"/>
          </a:xfrm>
          <a:custGeom>
            <a:avLst/>
            <a:gdLst>
              <a:gd name="T0" fmla="*/ 336 w 336"/>
              <a:gd name="T1" fmla="*/ 0 h 40"/>
              <a:gd name="T2" fmla="*/ 0 w 336"/>
              <a:gd name="T3" fmla="*/ 0 h 40"/>
              <a:gd name="T4" fmla="*/ 0 w 336"/>
              <a:gd name="T5" fmla="*/ 40 h 40"/>
              <a:gd name="T6" fmla="*/ 299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299"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7" name="Freeform 49"/>
          <p:cNvSpPr>
            <a:spLocks/>
          </p:cNvSpPr>
          <p:nvPr/>
        </p:nvSpPr>
        <p:spPr bwMode="auto">
          <a:xfrm>
            <a:off x="1736725" y="1879600"/>
            <a:ext cx="474663"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8" name="Freeform 50"/>
          <p:cNvSpPr>
            <a:spLocks noEditPoints="1"/>
          </p:cNvSpPr>
          <p:nvPr/>
        </p:nvSpPr>
        <p:spPr bwMode="auto">
          <a:xfrm>
            <a:off x="1884363" y="2036763"/>
            <a:ext cx="179387" cy="222250"/>
          </a:xfrm>
          <a:custGeom>
            <a:avLst/>
            <a:gdLst>
              <a:gd name="T0" fmla="*/ 26 w 56"/>
              <a:gd name="T1" fmla="*/ 45 h 69"/>
              <a:gd name="T2" fmla="*/ 25 w 56"/>
              <a:gd name="T3" fmla="*/ 45 h 69"/>
              <a:gd name="T4" fmla="*/ 5 w 56"/>
              <a:gd name="T5" fmla="*/ 45 h 69"/>
              <a:gd name="T6" fmla="*/ 0 w 56"/>
              <a:gd name="T7" fmla="*/ 35 h 69"/>
              <a:gd name="T8" fmla="*/ 5 w 56"/>
              <a:gd name="T9" fmla="*/ 24 h 69"/>
              <a:gd name="T10" fmla="*/ 15 w 56"/>
              <a:gd name="T11" fmla="*/ 20 h 69"/>
              <a:gd name="T12" fmla="*/ 26 w 56"/>
              <a:gd name="T13" fmla="*/ 24 h 69"/>
              <a:gd name="T14" fmla="*/ 34 w 56"/>
              <a:gd name="T15" fmla="*/ 11 h 69"/>
              <a:gd name="T16" fmla="*/ 45 w 56"/>
              <a:gd name="T17" fmla="*/ 0 h 69"/>
              <a:gd name="T18" fmla="*/ 56 w 56"/>
              <a:gd name="T19" fmla="*/ 11 h 69"/>
              <a:gd name="T20" fmla="*/ 45 w 56"/>
              <a:gd name="T21" fmla="*/ 22 h 69"/>
              <a:gd name="T22" fmla="*/ 28 w 56"/>
              <a:gd name="T23" fmla="*/ 27 h 69"/>
              <a:gd name="T24" fmla="*/ 28 w 56"/>
              <a:gd name="T25" fmla="*/ 43 h 69"/>
              <a:gd name="T26" fmla="*/ 45 w 56"/>
              <a:gd name="T27" fmla="*/ 48 h 69"/>
              <a:gd name="T28" fmla="*/ 56 w 56"/>
              <a:gd name="T29" fmla="*/ 58 h 69"/>
              <a:gd name="T30" fmla="*/ 53 w 56"/>
              <a:gd name="T31" fmla="*/ 66 h 69"/>
              <a:gd name="T32" fmla="*/ 38 w 56"/>
              <a:gd name="T33" fmla="*/ 66 h 69"/>
              <a:gd name="T34" fmla="*/ 36 w 56"/>
              <a:gd name="T35" fmla="*/ 53 h 69"/>
              <a:gd name="T36" fmla="*/ 49 w 56"/>
              <a:gd name="T37" fmla="*/ 55 h 69"/>
              <a:gd name="T38" fmla="*/ 41 w 56"/>
              <a:gd name="T39" fmla="*/ 55 h 69"/>
              <a:gd name="T40" fmla="*/ 41 w 56"/>
              <a:gd name="T41" fmla="*/ 62 h 69"/>
              <a:gd name="T42" fmla="*/ 49 w 56"/>
              <a:gd name="T43" fmla="*/ 62 h 69"/>
              <a:gd name="T44" fmla="*/ 51 w 56"/>
              <a:gd name="T45" fmla="*/ 58 h 69"/>
              <a:gd name="T46" fmla="*/ 22 w 56"/>
              <a:gd name="T47" fmla="*/ 28 h 69"/>
              <a:gd name="T48" fmla="*/ 15 w 56"/>
              <a:gd name="T49" fmla="*/ 25 h 69"/>
              <a:gd name="T50" fmla="*/ 8 w 56"/>
              <a:gd name="T51" fmla="*/ 28 h 69"/>
              <a:gd name="T52" fmla="*/ 8 w 56"/>
              <a:gd name="T53" fmla="*/ 41 h 69"/>
              <a:gd name="T54" fmla="*/ 15 w 56"/>
              <a:gd name="T55" fmla="*/ 44 h 69"/>
              <a:gd name="T56" fmla="*/ 22 w 56"/>
              <a:gd name="T57" fmla="*/ 41 h 69"/>
              <a:gd name="T58" fmla="*/ 22 w 56"/>
              <a:gd name="T59" fmla="*/ 28 h 69"/>
              <a:gd name="T60" fmla="*/ 49 w 56"/>
              <a:gd name="T61" fmla="*/ 7 h 69"/>
              <a:gd name="T62" fmla="*/ 45 w 56"/>
              <a:gd name="T63" fmla="*/ 6 h 69"/>
              <a:gd name="T64" fmla="*/ 40 w 56"/>
              <a:gd name="T65" fmla="*/ 11 h 69"/>
              <a:gd name="T66" fmla="*/ 45 w 56"/>
              <a:gd name="T67" fmla="*/ 16 h 69"/>
              <a:gd name="T68" fmla="*/ 51 w 56"/>
              <a:gd name="T69" fmla="*/ 1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69">
                <a:moveTo>
                  <a:pt x="36" y="53"/>
                </a:moveTo>
                <a:cubicBezTo>
                  <a:pt x="26" y="45"/>
                  <a:pt x="26" y="45"/>
                  <a:pt x="26" y="45"/>
                </a:cubicBezTo>
                <a:cubicBezTo>
                  <a:pt x="26" y="45"/>
                  <a:pt x="26" y="45"/>
                  <a:pt x="26" y="45"/>
                </a:cubicBezTo>
                <a:cubicBezTo>
                  <a:pt x="25" y="45"/>
                  <a:pt x="25" y="45"/>
                  <a:pt x="25" y="45"/>
                </a:cubicBezTo>
                <a:cubicBezTo>
                  <a:pt x="23" y="48"/>
                  <a:pt x="19" y="50"/>
                  <a:pt x="15" y="50"/>
                </a:cubicBezTo>
                <a:cubicBezTo>
                  <a:pt x="11" y="50"/>
                  <a:pt x="7" y="48"/>
                  <a:pt x="5" y="45"/>
                </a:cubicBezTo>
                <a:cubicBezTo>
                  <a:pt x="4" y="45"/>
                  <a:pt x="4" y="45"/>
                  <a:pt x="4" y="45"/>
                </a:cubicBezTo>
                <a:cubicBezTo>
                  <a:pt x="2" y="42"/>
                  <a:pt x="0" y="39"/>
                  <a:pt x="0" y="35"/>
                </a:cubicBezTo>
                <a:cubicBezTo>
                  <a:pt x="0" y="31"/>
                  <a:pt x="2" y="27"/>
                  <a:pt x="5" y="24"/>
                </a:cubicBezTo>
                <a:cubicBezTo>
                  <a:pt x="5" y="24"/>
                  <a:pt x="5" y="24"/>
                  <a:pt x="5" y="24"/>
                </a:cubicBezTo>
                <a:cubicBezTo>
                  <a:pt x="5" y="24"/>
                  <a:pt x="5" y="24"/>
                  <a:pt x="5" y="24"/>
                </a:cubicBezTo>
                <a:cubicBezTo>
                  <a:pt x="7" y="21"/>
                  <a:pt x="11" y="20"/>
                  <a:pt x="15" y="20"/>
                </a:cubicBezTo>
                <a:cubicBezTo>
                  <a:pt x="19" y="20"/>
                  <a:pt x="23" y="21"/>
                  <a:pt x="26" y="24"/>
                </a:cubicBezTo>
                <a:cubicBezTo>
                  <a:pt x="26" y="24"/>
                  <a:pt x="26" y="24"/>
                  <a:pt x="26" y="24"/>
                </a:cubicBezTo>
                <a:cubicBezTo>
                  <a:pt x="36" y="16"/>
                  <a:pt x="36" y="16"/>
                  <a:pt x="36" y="16"/>
                </a:cubicBezTo>
                <a:cubicBezTo>
                  <a:pt x="35" y="15"/>
                  <a:pt x="34" y="13"/>
                  <a:pt x="34" y="11"/>
                </a:cubicBezTo>
                <a:cubicBezTo>
                  <a:pt x="34" y="8"/>
                  <a:pt x="36" y="5"/>
                  <a:pt x="38" y="3"/>
                </a:cubicBezTo>
                <a:cubicBezTo>
                  <a:pt x="39" y="1"/>
                  <a:pt x="42" y="0"/>
                  <a:pt x="45" y="0"/>
                </a:cubicBezTo>
                <a:cubicBezTo>
                  <a:pt x="48" y="0"/>
                  <a:pt x="51" y="1"/>
                  <a:pt x="53" y="3"/>
                </a:cubicBezTo>
                <a:cubicBezTo>
                  <a:pt x="55" y="5"/>
                  <a:pt x="56" y="8"/>
                  <a:pt x="56" y="11"/>
                </a:cubicBezTo>
                <a:cubicBezTo>
                  <a:pt x="56" y="14"/>
                  <a:pt x="55" y="17"/>
                  <a:pt x="53" y="19"/>
                </a:cubicBezTo>
                <a:cubicBezTo>
                  <a:pt x="51" y="21"/>
                  <a:pt x="48" y="22"/>
                  <a:pt x="45" y="22"/>
                </a:cubicBezTo>
                <a:cubicBezTo>
                  <a:pt x="42" y="22"/>
                  <a:pt x="40" y="21"/>
                  <a:pt x="38" y="19"/>
                </a:cubicBezTo>
                <a:cubicBezTo>
                  <a:pt x="28" y="27"/>
                  <a:pt x="28" y="27"/>
                  <a:pt x="28" y="27"/>
                </a:cubicBezTo>
                <a:cubicBezTo>
                  <a:pt x="29" y="29"/>
                  <a:pt x="30" y="32"/>
                  <a:pt x="30" y="35"/>
                </a:cubicBezTo>
                <a:cubicBezTo>
                  <a:pt x="30" y="38"/>
                  <a:pt x="29" y="40"/>
                  <a:pt x="28" y="43"/>
                </a:cubicBezTo>
                <a:cubicBezTo>
                  <a:pt x="38" y="51"/>
                  <a:pt x="38" y="51"/>
                  <a:pt x="38" y="51"/>
                </a:cubicBezTo>
                <a:cubicBezTo>
                  <a:pt x="40" y="49"/>
                  <a:pt x="42" y="48"/>
                  <a:pt x="45" y="48"/>
                </a:cubicBezTo>
                <a:cubicBezTo>
                  <a:pt x="48" y="48"/>
                  <a:pt x="51" y="49"/>
                  <a:pt x="53" y="51"/>
                </a:cubicBezTo>
                <a:cubicBezTo>
                  <a:pt x="55" y="53"/>
                  <a:pt x="56" y="55"/>
                  <a:pt x="56" y="58"/>
                </a:cubicBezTo>
                <a:cubicBezTo>
                  <a:pt x="56" y="61"/>
                  <a:pt x="55" y="64"/>
                  <a:pt x="53" y="66"/>
                </a:cubicBezTo>
                <a:cubicBezTo>
                  <a:pt x="53" y="66"/>
                  <a:pt x="53" y="66"/>
                  <a:pt x="53" y="66"/>
                </a:cubicBezTo>
                <a:cubicBezTo>
                  <a:pt x="51" y="68"/>
                  <a:pt x="48" y="69"/>
                  <a:pt x="45" y="69"/>
                </a:cubicBezTo>
                <a:cubicBezTo>
                  <a:pt x="42" y="69"/>
                  <a:pt x="39" y="68"/>
                  <a:pt x="38" y="66"/>
                </a:cubicBezTo>
                <a:cubicBezTo>
                  <a:pt x="36" y="64"/>
                  <a:pt x="34" y="61"/>
                  <a:pt x="34" y="58"/>
                </a:cubicBezTo>
                <a:cubicBezTo>
                  <a:pt x="34" y="56"/>
                  <a:pt x="35" y="55"/>
                  <a:pt x="36" y="53"/>
                </a:cubicBezTo>
                <a:close/>
                <a:moveTo>
                  <a:pt x="49" y="55"/>
                </a:moveTo>
                <a:cubicBezTo>
                  <a:pt x="49" y="55"/>
                  <a:pt x="49" y="55"/>
                  <a:pt x="49" y="55"/>
                </a:cubicBezTo>
                <a:cubicBezTo>
                  <a:pt x="48" y="54"/>
                  <a:pt x="47" y="53"/>
                  <a:pt x="45" y="53"/>
                </a:cubicBezTo>
                <a:cubicBezTo>
                  <a:pt x="44" y="53"/>
                  <a:pt x="42" y="54"/>
                  <a:pt x="41" y="55"/>
                </a:cubicBezTo>
                <a:cubicBezTo>
                  <a:pt x="40" y="55"/>
                  <a:pt x="40" y="57"/>
                  <a:pt x="40" y="58"/>
                </a:cubicBezTo>
                <a:cubicBezTo>
                  <a:pt x="40" y="60"/>
                  <a:pt x="40" y="61"/>
                  <a:pt x="41" y="62"/>
                </a:cubicBezTo>
                <a:cubicBezTo>
                  <a:pt x="42" y="63"/>
                  <a:pt x="44" y="64"/>
                  <a:pt x="45" y="64"/>
                </a:cubicBezTo>
                <a:cubicBezTo>
                  <a:pt x="47" y="64"/>
                  <a:pt x="48" y="63"/>
                  <a:pt x="49" y="62"/>
                </a:cubicBezTo>
                <a:cubicBezTo>
                  <a:pt x="49" y="62"/>
                  <a:pt x="49" y="62"/>
                  <a:pt x="49" y="62"/>
                </a:cubicBezTo>
                <a:cubicBezTo>
                  <a:pt x="50" y="61"/>
                  <a:pt x="51" y="60"/>
                  <a:pt x="51" y="58"/>
                </a:cubicBezTo>
                <a:cubicBezTo>
                  <a:pt x="51" y="57"/>
                  <a:pt x="50" y="55"/>
                  <a:pt x="49" y="55"/>
                </a:cubicBezTo>
                <a:close/>
                <a:moveTo>
                  <a:pt x="22" y="28"/>
                </a:moveTo>
                <a:cubicBezTo>
                  <a:pt x="22" y="28"/>
                  <a:pt x="22" y="28"/>
                  <a:pt x="22" y="28"/>
                </a:cubicBezTo>
                <a:cubicBezTo>
                  <a:pt x="20" y="26"/>
                  <a:pt x="18" y="25"/>
                  <a:pt x="15" y="25"/>
                </a:cubicBezTo>
                <a:cubicBezTo>
                  <a:pt x="12" y="25"/>
                  <a:pt x="10" y="26"/>
                  <a:pt x="8" y="28"/>
                </a:cubicBezTo>
                <a:cubicBezTo>
                  <a:pt x="8" y="28"/>
                  <a:pt x="8" y="28"/>
                  <a:pt x="8" y="28"/>
                </a:cubicBezTo>
                <a:cubicBezTo>
                  <a:pt x="7" y="30"/>
                  <a:pt x="5" y="32"/>
                  <a:pt x="5" y="35"/>
                </a:cubicBezTo>
                <a:cubicBezTo>
                  <a:pt x="5" y="37"/>
                  <a:pt x="6" y="40"/>
                  <a:pt x="8" y="41"/>
                </a:cubicBezTo>
                <a:cubicBezTo>
                  <a:pt x="8" y="41"/>
                  <a:pt x="8" y="41"/>
                  <a:pt x="8" y="41"/>
                </a:cubicBezTo>
                <a:cubicBezTo>
                  <a:pt x="10" y="43"/>
                  <a:pt x="12" y="44"/>
                  <a:pt x="15" y="44"/>
                </a:cubicBezTo>
                <a:cubicBezTo>
                  <a:pt x="18" y="44"/>
                  <a:pt x="20" y="43"/>
                  <a:pt x="22" y="42"/>
                </a:cubicBezTo>
                <a:cubicBezTo>
                  <a:pt x="22" y="41"/>
                  <a:pt x="22" y="41"/>
                  <a:pt x="22" y="41"/>
                </a:cubicBezTo>
                <a:cubicBezTo>
                  <a:pt x="24" y="40"/>
                  <a:pt x="25" y="37"/>
                  <a:pt x="25" y="35"/>
                </a:cubicBezTo>
                <a:cubicBezTo>
                  <a:pt x="25" y="32"/>
                  <a:pt x="24" y="30"/>
                  <a:pt x="22" y="28"/>
                </a:cubicBezTo>
                <a:cubicBezTo>
                  <a:pt x="22" y="28"/>
                  <a:pt x="22" y="28"/>
                  <a:pt x="22" y="28"/>
                </a:cubicBezTo>
                <a:close/>
                <a:moveTo>
                  <a:pt x="49" y="7"/>
                </a:moveTo>
                <a:cubicBezTo>
                  <a:pt x="49" y="7"/>
                  <a:pt x="49" y="7"/>
                  <a:pt x="49" y="7"/>
                </a:cubicBezTo>
                <a:cubicBezTo>
                  <a:pt x="48" y="6"/>
                  <a:pt x="47" y="6"/>
                  <a:pt x="45" y="6"/>
                </a:cubicBezTo>
                <a:cubicBezTo>
                  <a:pt x="44" y="6"/>
                  <a:pt x="42" y="6"/>
                  <a:pt x="41" y="7"/>
                </a:cubicBezTo>
                <a:cubicBezTo>
                  <a:pt x="40" y="8"/>
                  <a:pt x="40" y="9"/>
                  <a:pt x="40" y="11"/>
                </a:cubicBezTo>
                <a:cubicBezTo>
                  <a:pt x="40" y="12"/>
                  <a:pt x="40" y="14"/>
                  <a:pt x="41" y="15"/>
                </a:cubicBezTo>
                <a:cubicBezTo>
                  <a:pt x="42" y="16"/>
                  <a:pt x="44" y="16"/>
                  <a:pt x="45" y="16"/>
                </a:cubicBezTo>
                <a:cubicBezTo>
                  <a:pt x="47" y="16"/>
                  <a:pt x="48" y="16"/>
                  <a:pt x="49" y="15"/>
                </a:cubicBezTo>
                <a:cubicBezTo>
                  <a:pt x="50" y="14"/>
                  <a:pt x="51" y="12"/>
                  <a:pt x="51" y="11"/>
                </a:cubicBezTo>
                <a:cubicBezTo>
                  <a:pt x="51" y="9"/>
                  <a:pt x="50" y="8"/>
                  <a:pt x="49"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0" name="Freeform 52"/>
          <p:cNvSpPr>
            <a:spLocks/>
          </p:cNvSpPr>
          <p:nvPr/>
        </p:nvSpPr>
        <p:spPr bwMode="auto">
          <a:xfrm>
            <a:off x="3924300"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1" name="Freeform 53"/>
          <p:cNvSpPr>
            <a:spLocks/>
          </p:cNvSpPr>
          <p:nvPr/>
        </p:nvSpPr>
        <p:spPr bwMode="auto">
          <a:xfrm>
            <a:off x="3924300"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2" name="Freeform 54"/>
          <p:cNvSpPr>
            <a:spLocks noEditPoints="1"/>
          </p:cNvSpPr>
          <p:nvPr/>
        </p:nvSpPr>
        <p:spPr bwMode="auto">
          <a:xfrm>
            <a:off x="4078288" y="2062163"/>
            <a:ext cx="166687" cy="171450"/>
          </a:xfrm>
          <a:custGeom>
            <a:avLst/>
            <a:gdLst>
              <a:gd name="T0" fmla="*/ 3 w 52"/>
              <a:gd name="T1" fmla="*/ 1 h 53"/>
              <a:gd name="T2" fmla="*/ 50 w 52"/>
              <a:gd name="T3" fmla="*/ 16 h 53"/>
              <a:gd name="T4" fmla="*/ 52 w 52"/>
              <a:gd name="T5" fmla="*/ 20 h 53"/>
              <a:gd name="T6" fmla="*/ 51 w 52"/>
              <a:gd name="T7" fmla="*/ 21 h 53"/>
              <a:gd name="T8" fmla="*/ 51 w 52"/>
              <a:gd name="T9" fmla="*/ 21 h 53"/>
              <a:gd name="T10" fmla="*/ 37 w 52"/>
              <a:gd name="T11" fmla="*/ 28 h 53"/>
              <a:gd name="T12" fmla="*/ 50 w 52"/>
              <a:gd name="T13" fmla="*/ 42 h 53"/>
              <a:gd name="T14" fmla="*/ 50 w 52"/>
              <a:gd name="T15" fmla="*/ 45 h 53"/>
              <a:gd name="T16" fmla="*/ 45 w 52"/>
              <a:gd name="T17" fmla="*/ 51 h 53"/>
              <a:gd name="T18" fmla="*/ 41 w 52"/>
              <a:gd name="T19" fmla="*/ 51 h 53"/>
              <a:gd name="T20" fmla="*/ 41 w 52"/>
              <a:gd name="T21" fmla="*/ 51 h 53"/>
              <a:gd name="T22" fmla="*/ 28 w 52"/>
              <a:gd name="T23" fmla="*/ 38 h 53"/>
              <a:gd name="T24" fmla="*/ 20 w 52"/>
              <a:gd name="T25" fmla="*/ 51 h 53"/>
              <a:gd name="T26" fmla="*/ 17 w 52"/>
              <a:gd name="T27" fmla="*/ 53 h 53"/>
              <a:gd name="T28" fmla="*/ 16 w 52"/>
              <a:gd name="T29" fmla="*/ 51 h 53"/>
              <a:gd name="T30" fmla="*/ 0 w 52"/>
              <a:gd name="T31" fmla="*/ 4 h 53"/>
              <a:gd name="T32" fmla="*/ 2 w 52"/>
              <a:gd name="T33" fmla="*/ 1 h 53"/>
              <a:gd name="T34" fmla="*/ 3 w 52"/>
              <a:gd name="T35" fmla="*/ 1 h 53"/>
              <a:gd name="T36" fmla="*/ 43 w 52"/>
              <a:gd name="T37" fmla="*/ 19 h 53"/>
              <a:gd name="T38" fmla="*/ 43 w 52"/>
              <a:gd name="T39" fmla="*/ 19 h 53"/>
              <a:gd name="T40" fmla="*/ 7 w 52"/>
              <a:gd name="T41" fmla="*/ 7 h 53"/>
              <a:gd name="T42" fmla="*/ 19 w 52"/>
              <a:gd name="T43" fmla="*/ 43 h 53"/>
              <a:gd name="T44" fmla="*/ 25 w 52"/>
              <a:gd name="T45" fmla="*/ 32 h 53"/>
              <a:gd name="T46" fmla="*/ 25 w 52"/>
              <a:gd name="T47" fmla="*/ 31 h 53"/>
              <a:gd name="T48" fmla="*/ 29 w 52"/>
              <a:gd name="T49" fmla="*/ 31 h 53"/>
              <a:gd name="T50" fmla="*/ 43 w 52"/>
              <a:gd name="T51" fmla="*/ 45 h 53"/>
              <a:gd name="T52" fmla="*/ 45 w 52"/>
              <a:gd name="T53" fmla="*/ 43 h 53"/>
              <a:gd name="T54" fmla="*/ 31 w 52"/>
              <a:gd name="T55" fmla="*/ 30 h 53"/>
              <a:gd name="T56" fmla="*/ 30 w 52"/>
              <a:gd name="T57" fmla="*/ 29 h 53"/>
              <a:gd name="T58" fmla="*/ 31 w 52"/>
              <a:gd name="T59" fmla="*/ 25 h 53"/>
              <a:gd name="T60" fmla="*/ 43 w 52"/>
              <a:gd name="T6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53">
                <a:moveTo>
                  <a:pt x="3" y="1"/>
                </a:moveTo>
                <a:cubicBezTo>
                  <a:pt x="50" y="16"/>
                  <a:pt x="50" y="16"/>
                  <a:pt x="50" y="16"/>
                </a:cubicBezTo>
                <a:cubicBezTo>
                  <a:pt x="52" y="17"/>
                  <a:pt x="52" y="18"/>
                  <a:pt x="52" y="20"/>
                </a:cubicBezTo>
                <a:cubicBezTo>
                  <a:pt x="52" y="20"/>
                  <a:pt x="51" y="21"/>
                  <a:pt x="51" y="21"/>
                </a:cubicBezTo>
                <a:cubicBezTo>
                  <a:pt x="51" y="21"/>
                  <a:pt x="51" y="21"/>
                  <a:pt x="51" y="21"/>
                </a:cubicBezTo>
                <a:cubicBezTo>
                  <a:pt x="37" y="28"/>
                  <a:pt x="37" y="28"/>
                  <a:pt x="37" y="28"/>
                </a:cubicBezTo>
                <a:cubicBezTo>
                  <a:pt x="50" y="42"/>
                  <a:pt x="50" y="42"/>
                  <a:pt x="50" y="42"/>
                </a:cubicBezTo>
                <a:cubicBezTo>
                  <a:pt x="51" y="43"/>
                  <a:pt x="51" y="44"/>
                  <a:pt x="50" y="45"/>
                </a:cubicBezTo>
                <a:cubicBezTo>
                  <a:pt x="45" y="51"/>
                  <a:pt x="45" y="51"/>
                  <a:pt x="45" y="51"/>
                </a:cubicBezTo>
                <a:cubicBezTo>
                  <a:pt x="44" y="52"/>
                  <a:pt x="42" y="52"/>
                  <a:pt x="41" y="51"/>
                </a:cubicBezTo>
                <a:cubicBezTo>
                  <a:pt x="41" y="51"/>
                  <a:pt x="41" y="51"/>
                  <a:pt x="41" y="51"/>
                </a:cubicBezTo>
                <a:cubicBezTo>
                  <a:pt x="28" y="38"/>
                  <a:pt x="28" y="38"/>
                  <a:pt x="28" y="38"/>
                </a:cubicBezTo>
                <a:cubicBezTo>
                  <a:pt x="20" y="51"/>
                  <a:pt x="20" y="51"/>
                  <a:pt x="20" y="51"/>
                </a:cubicBezTo>
                <a:cubicBezTo>
                  <a:pt x="20" y="53"/>
                  <a:pt x="18" y="53"/>
                  <a:pt x="17" y="53"/>
                </a:cubicBezTo>
                <a:cubicBezTo>
                  <a:pt x="16" y="52"/>
                  <a:pt x="16" y="52"/>
                  <a:pt x="16" y="51"/>
                </a:cubicBezTo>
                <a:cubicBezTo>
                  <a:pt x="0" y="4"/>
                  <a:pt x="0" y="4"/>
                  <a:pt x="0" y="4"/>
                </a:cubicBezTo>
                <a:cubicBezTo>
                  <a:pt x="0" y="3"/>
                  <a:pt x="0" y="1"/>
                  <a:pt x="2" y="1"/>
                </a:cubicBezTo>
                <a:cubicBezTo>
                  <a:pt x="2" y="0"/>
                  <a:pt x="3" y="0"/>
                  <a:pt x="3" y="1"/>
                </a:cubicBezTo>
                <a:close/>
                <a:moveTo>
                  <a:pt x="43" y="19"/>
                </a:moveTo>
                <a:cubicBezTo>
                  <a:pt x="43" y="19"/>
                  <a:pt x="43" y="19"/>
                  <a:pt x="43" y="19"/>
                </a:cubicBezTo>
                <a:cubicBezTo>
                  <a:pt x="7" y="7"/>
                  <a:pt x="7" y="7"/>
                  <a:pt x="7" y="7"/>
                </a:cubicBezTo>
                <a:cubicBezTo>
                  <a:pt x="19" y="43"/>
                  <a:pt x="19" y="43"/>
                  <a:pt x="19" y="43"/>
                </a:cubicBezTo>
                <a:cubicBezTo>
                  <a:pt x="25" y="32"/>
                  <a:pt x="25" y="32"/>
                  <a:pt x="25" y="32"/>
                </a:cubicBezTo>
                <a:cubicBezTo>
                  <a:pt x="25" y="32"/>
                  <a:pt x="25" y="32"/>
                  <a:pt x="25" y="31"/>
                </a:cubicBezTo>
                <a:cubicBezTo>
                  <a:pt x="26" y="30"/>
                  <a:pt x="28" y="30"/>
                  <a:pt x="29" y="31"/>
                </a:cubicBezTo>
                <a:cubicBezTo>
                  <a:pt x="43" y="45"/>
                  <a:pt x="43" y="45"/>
                  <a:pt x="43" y="45"/>
                </a:cubicBezTo>
                <a:cubicBezTo>
                  <a:pt x="45" y="43"/>
                  <a:pt x="45" y="43"/>
                  <a:pt x="45" y="43"/>
                </a:cubicBezTo>
                <a:cubicBezTo>
                  <a:pt x="31" y="30"/>
                  <a:pt x="31" y="30"/>
                  <a:pt x="31" y="30"/>
                </a:cubicBezTo>
                <a:cubicBezTo>
                  <a:pt x="31" y="29"/>
                  <a:pt x="30" y="29"/>
                  <a:pt x="30" y="29"/>
                </a:cubicBezTo>
                <a:cubicBezTo>
                  <a:pt x="30" y="28"/>
                  <a:pt x="30" y="26"/>
                  <a:pt x="31" y="25"/>
                </a:cubicBezTo>
                <a:cubicBezTo>
                  <a:pt x="43" y="19"/>
                  <a:pt x="43" y="19"/>
                  <a:pt x="43"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4" name="Freeform 56"/>
          <p:cNvSpPr>
            <a:spLocks/>
          </p:cNvSpPr>
          <p:nvPr/>
        </p:nvSpPr>
        <p:spPr bwMode="auto">
          <a:xfrm>
            <a:off x="3194050"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5" name="Freeform 57"/>
          <p:cNvSpPr>
            <a:spLocks/>
          </p:cNvSpPr>
          <p:nvPr/>
        </p:nvSpPr>
        <p:spPr bwMode="auto">
          <a:xfrm>
            <a:off x="3194050"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6" name="Freeform 58"/>
          <p:cNvSpPr>
            <a:spLocks noEditPoints="1"/>
          </p:cNvSpPr>
          <p:nvPr/>
        </p:nvSpPr>
        <p:spPr bwMode="auto">
          <a:xfrm>
            <a:off x="3355975" y="2039938"/>
            <a:ext cx="153988" cy="215900"/>
          </a:xfrm>
          <a:custGeom>
            <a:avLst/>
            <a:gdLst>
              <a:gd name="T0" fmla="*/ 42 w 48"/>
              <a:gd name="T1" fmla="*/ 18 h 67"/>
              <a:gd name="T2" fmla="*/ 37 w 48"/>
              <a:gd name="T3" fmla="*/ 31 h 67"/>
              <a:gd name="T4" fmla="*/ 37 w 48"/>
              <a:gd name="T5" fmla="*/ 31 h 67"/>
              <a:gd name="T6" fmla="*/ 46 w 48"/>
              <a:gd name="T7" fmla="*/ 43 h 67"/>
              <a:gd name="T8" fmla="*/ 48 w 48"/>
              <a:gd name="T9" fmla="*/ 51 h 67"/>
              <a:gd name="T10" fmla="*/ 46 w 48"/>
              <a:gd name="T11" fmla="*/ 60 h 67"/>
              <a:gd name="T12" fmla="*/ 43 w 48"/>
              <a:gd name="T13" fmla="*/ 62 h 67"/>
              <a:gd name="T14" fmla="*/ 37 w 48"/>
              <a:gd name="T15" fmla="*/ 64 h 67"/>
              <a:gd name="T16" fmla="*/ 35 w 48"/>
              <a:gd name="T17" fmla="*/ 67 h 67"/>
              <a:gd name="T18" fmla="*/ 11 w 48"/>
              <a:gd name="T19" fmla="*/ 64 h 67"/>
              <a:gd name="T20" fmla="*/ 11 w 48"/>
              <a:gd name="T21" fmla="*/ 62 h 67"/>
              <a:gd name="T22" fmla="*/ 5 w 48"/>
              <a:gd name="T23" fmla="*/ 62 h 67"/>
              <a:gd name="T24" fmla="*/ 0 w 48"/>
              <a:gd name="T25" fmla="*/ 56 h 67"/>
              <a:gd name="T26" fmla="*/ 2 w 48"/>
              <a:gd name="T27" fmla="*/ 43 h 67"/>
              <a:gd name="T28" fmla="*/ 11 w 48"/>
              <a:gd name="T29" fmla="*/ 31 h 67"/>
              <a:gd name="T30" fmla="*/ 6 w 48"/>
              <a:gd name="T31" fmla="*/ 18 h 67"/>
              <a:gd name="T32" fmla="*/ 13 w 48"/>
              <a:gd name="T33" fmla="*/ 57 h 67"/>
              <a:gd name="T34" fmla="*/ 13 w 48"/>
              <a:gd name="T35" fmla="*/ 50 h 67"/>
              <a:gd name="T36" fmla="*/ 16 w 48"/>
              <a:gd name="T37" fmla="*/ 50 h 67"/>
              <a:gd name="T38" fmla="*/ 16 w 48"/>
              <a:gd name="T39" fmla="*/ 59 h 67"/>
              <a:gd name="T40" fmla="*/ 32 w 48"/>
              <a:gd name="T41" fmla="*/ 62 h 67"/>
              <a:gd name="T42" fmla="*/ 32 w 48"/>
              <a:gd name="T43" fmla="*/ 59 h 67"/>
              <a:gd name="T44" fmla="*/ 32 w 48"/>
              <a:gd name="T45" fmla="*/ 50 h 67"/>
              <a:gd name="T46" fmla="*/ 35 w 48"/>
              <a:gd name="T47" fmla="*/ 50 h 67"/>
              <a:gd name="T48" fmla="*/ 42 w 48"/>
              <a:gd name="T49" fmla="*/ 57 h 67"/>
              <a:gd name="T50" fmla="*/ 42 w 48"/>
              <a:gd name="T51" fmla="*/ 51 h 67"/>
              <a:gd name="T52" fmla="*/ 41 w 48"/>
              <a:gd name="T53" fmla="*/ 45 h 67"/>
              <a:gd name="T54" fmla="*/ 32 w 48"/>
              <a:gd name="T55" fmla="*/ 34 h 67"/>
              <a:gd name="T56" fmla="*/ 16 w 48"/>
              <a:gd name="T57" fmla="*/ 34 h 67"/>
              <a:gd name="T58" fmla="*/ 6 w 48"/>
              <a:gd name="T59" fmla="*/ 51 h 67"/>
              <a:gd name="T60" fmla="*/ 6 w 48"/>
              <a:gd name="T61" fmla="*/ 57 h 67"/>
              <a:gd name="T62" fmla="*/ 24 w 48"/>
              <a:gd name="T63" fmla="*/ 6 h 67"/>
              <a:gd name="T64" fmla="*/ 11 w 48"/>
              <a:gd name="T65" fmla="*/ 18 h 67"/>
              <a:gd name="T66" fmla="*/ 37 w 48"/>
              <a:gd name="T67"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 h="67">
                <a:moveTo>
                  <a:pt x="24" y="0"/>
                </a:moveTo>
                <a:cubicBezTo>
                  <a:pt x="34" y="0"/>
                  <a:pt x="42" y="8"/>
                  <a:pt x="42" y="18"/>
                </a:cubicBezTo>
                <a:cubicBezTo>
                  <a:pt x="42" y="23"/>
                  <a:pt x="40" y="28"/>
                  <a:pt x="37" y="31"/>
                </a:cubicBezTo>
                <a:cubicBezTo>
                  <a:pt x="37" y="31"/>
                  <a:pt x="37" y="31"/>
                  <a:pt x="37" y="31"/>
                </a:cubicBezTo>
                <a:cubicBezTo>
                  <a:pt x="37" y="31"/>
                  <a:pt x="37" y="31"/>
                  <a:pt x="37" y="31"/>
                </a:cubicBezTo>
                <a:cubicBezTo>
                  <a:pt x="37" y="31"/>
                  <a:pt x="37" y="31"/>
                  <a:pt x="37" y="31"/>
                </a:cubicBezTo>
                <a:cubicBezTo>
                  <a:pt x="37" y="31"/>
                  <a:pt x="37" y="31"/>
                  <a:pt x="37" y="31"/>
                </a:cubicBezTo>
                <a:cubicBezTo>
                  <a:pt x="40" y="35"/>
                  <a:pt x="44" y="38"/>
                  <a:pt x="46" y="43"/>
                </a:cubicBezTo>
                <a:cubicBezTo>
                  <a:pt x="46" y="43"/>
                  <a:pt x="46" y="43"/>
                  <a:pt x="46" y="43"/>
                </a:cubicBezTo>
                <a:cubicBezTo>
                  <a:pt x="47" y="45"/>
                  <a:pt x="48" y="48"/>
                  <a:pt x="48" y="51"/>
                </a:cubicBezTo>
                <a:cubicBezTo>
                  <a:pt x="48" y="56"/>
                  <a:pt x="48" y="56"/>
                  <a:pt x="48" y="56"/>
                </a:cubicBezTo>
                <a:cubicBezTo>
                  <a:pt x="48" y="57"/>
                  <a:pt x="47" y="59"/>
                  <a:pt x="46" y="60"/>
                </a:cubicBezTo>
                <a:cubicBezTo>
                  <a:pt x="46" y="61"/>
                  <a:pt x="44" y="62"/>
                  <a:pt x="43" y="62"/>
                </a:cubicBezTo>
                <a:cubicBezTo>
                  <a:pt x="43" y="62"/>
                  <a:pt x="43" y="62"/>
                  <a:pt x="43" y="62"/>
                </a:cubicBezTo>
                <a:cubicBezTo>
                  <a:pt x="37" y="62"/>
                  <a:pt x="37" y="62"/>
                  <a:pt x="37" y="62"/>
                </a:cubicBezTo>
                <a:cubicBezTo>
                  <a:pt x="37" y="64"/>
                  <a:pt x="37" y="64"/>
                  <a:pt x="37" y="64"/>
                </a:cubicBezTo>
                <a:cubicBezTo>
                  <a:pt x="37" y="66"/>
                  <a:pt x="36" y="67"/>
                  <a:pt x="35" y="67"/>
                </a:cubicBezTo>
                <a:cubicBezTo>
                  <a:pt x="35" y="67"/>
                  <a:pt x="35" y="67"/>
                  <a:pt x="35" y="67"/>
                </a:cubicBezTo>
                <a:cubicBezTo>
                  <a:pt x="13" y="67"/>
                  <a:pt x="13" y="67"/>
                  <a:pt x="13" y="67"/>
                </a:cubicBezTo>
                <a:cubicBezTo>
                  <a:pt x="12" y="67"/>
                  <a:pt x="11" y="66"/>
                  <a:pt x="11" y="64"/>
                </a:cubicBezTo>
                <a:cubicBezTo>
                  <a:pt x="11" y="64"/>
                  <a:pt x="11" y="64"/>
                  <a:pt x="11" y="64"/>
                </a:cubicBezTo>
                <a:cubicBezTo>
                  <a:pt x="11" y="62"/>
                  <a:pt x="11" y="62"/>
                  <a:pt x="11" y="62"/>
                </a:cubicBezTo>
                <a:cubicBezTo>
                  <a:pt x="5" y="62"/>
                  <a:pt x="5" y="62"/>
                  <a:pt x="5" y="62"/>
                </a:cubicBezTo>
                <a:cubicBezTo>
                  <a:pt x="5" y="62"/>
                  <a:pt x="5" y="62"/>
                  <a:pt x="5" y="62"/>
                </a:cubicBezTo>
                <a:cubicBezTo>
                  <a:pt x="3" y="62"/>
                  <a:pt x="2" y="61"/>
                  <a:pt x="2" y="60"/>
                </a:cubicBezTo>
                <a:cubicBezTo>
                  <a:pt x="1" y="59"/>
                  <a:pt x="0" y="57"/>
                  <a:pt x="0" y="56"/>
                </a:cubicBezTo>
                <a:cubicBezTo>
                  <a:pt x="0" y="51"/>
                  <a:pt x="0" y="51"/>
                  <a:pt x="0" y="51"/>
                </a:cubicBezTo>
                <a:cubicBezTo>
                  <a:pt x="0" y="48"/>
                  <a:pt x="1" y="45"/>
                  <a:pt x="2" y="43"/>
                </a:cubicBezTo>
                <a:cubicBezTo>
                  <a:pt x="4" y="38"/>
                  <a:pt x="8" y="35"/>
                  <a:pt x="11" y="31"/>
                </a:cubicBezTo>
                <a:cubicBezTo>
                  <a:pt x="11" y="31"/>
                  <a:pt x="11" y="31"/>
                  <a:pt x="11" y="31"/>
                </a:cubicBezTo>
                <a:cubicBezTo>
                  <a:pt x="11" y="31"/>
                  <a:pt x="11" y="31"/>
                  <a:pt x="11" y="31"/>
                </a:cubicBezTo>
                <a:cubicBezTo>
                  <a:pt x="8" y="28"/>
                  <a:pt x="6" y="23"/>
                  <a:pt x="6" y="18"/>
                </a:cubicBezTo>
                <a:cubicBezTo>
                  <a:pt x="6" y="8"/>
                  <a:pt x="14" y="0"/>
                  <a:pt x="24" y="0"/>
                </a:cubicBezTo>
                <a:close/>
                <a:moveTo>
                  <a:pt x="13" y="57"/>
                </a:moveTo>
                <a:cubicBezTo>
                  <a:pt x="13" y="57"/>
                  <a:pt x="13" y="57"/>
                  <a:pt x="13" y="57"/>
                </a:cubicBezTo>
                <a:cubicBezTo>
                  <a:pt x="13" y="50"/>
                  <a:pt x="13" y="50"/>
                  <a:pt x="13" y="50"/>
                </a:cubicBezTo>
                <a:cubicBezTo>
                  <a:pt x="13" y="49"/>
                  <a:pt x="13" y="48"/>
                  <a:pt x="14" y="48"/>
                </a:cubicBezTo>
                <a:cubicBezTo>
                  <a:pt x="15" y="48"/>
                  <a:pt x="16" y="49"/>
                  <a:pt x="16" y="50"/>
                </a:cubicBezTo>
                <a:cubicBezTo>
                  <a:pt x="16" y="59"/>
                  <a:pt x="16" y="59"/>
                  <a:pt x="16" y="59"/>
                </a:cubicBezTo>
                <a:cubicBezTo>
                  <a:pt x="16" y="59"/>
                  <a:pt x="16" y="59"/>
                  <a:pt x="16" y="59"/>
                </a:cubicBezTo>
                <a:cubicBezTo>
                  <a:pt x="16" y="62"/>
                  <a:pt x="16" y="62"/>
                  <a:pt x="16" y="62"/>
                </a:cubicBezTo>
                <a:cubicBezTo>
                  <a:pt x="32" y="62"/>
                  <a:pt x="32" y="62"/>
                  <a:pt x="32" y="62"/>
                </a:cubicBezTo>
                <a:cubicBezTo>
                  <a:pt x="32" y="59"/>
                  <a:pt x="32" y="59"/>
                  <a:pt x="32" y="59"/>
                </a:cubicBezTo>
                <a:cubicBezTo>
                  <a:pt x="32" y="59"/>
                  <a:pt x="32" y="59"/>
                  <a:pt x="32" y="59"/>
                </a:cubicBezTo>
                <a:cubicBezTo>
                  <a:pt x="32" y="59"/>
                  <a:pt x="32" y="59"/>
                  <a:pt x="32" y="59"/>
                </a:cubicBezTo>
                <a:cubicBezTo>
                  <a:pt x="32" y="50"/>
                  <a:pt x="32" y="50"/>
                  <a:pt x="32" y="50"/>
                </a:cubicBezTo>
                <a:cubicBezTo>
                  <a:pt x="32" y="49"/>
                  <a:pt x="33" y="48"/>
                  <a:pt x="34" y="48"/>
                </a:cubicBezTo>
                <a:cubicBezTo>
                  <a:pt x="35" y="48"/>
                  <a:pt x="35" y="49"/>
                  <a:pt x="35" y="50"/>
                </a:cubicBezTo>
                <a:cubicBezTo>
                  <a:pt x="35" y="57"/>
                  <a:pt x="35" y="57"/>
                  <a:pt x="35" y="57"/>
                </a:cubicBezTo>
                <a:cubicBezTo>
                  <a:pt x="42" y="57"/>
                  <a:pt x="42" y="57"/>
                  <a:pt x="42" y="57"/>
                </a:cubicBezTo>
                <a:cubicBezTo>
                  <a:pt x="42" y="57"/>
                  <a:pt x="42" y="56"/>
                  <a:pt x="42" y="56"/>
                </a:cubicBezTo>
                <a:cubicBezTo>
                  <a:pt x="42" y="51"/>
                  <a:pt x="42" y="51"/>
                  <a:pt x="42" y="51"/>
                </a:cubicBezTo>
                <a:cubicBezTo>
                  <a:pt x="42" y="49"/>
                  <a:pt x="42" y="47"/>
                  <a:pt x="41" y="45"/>
                </a:cubicBezTo>
                <a:cubicBezTo>
                  <a:pt x="41" y="45"/>
                  <a:pt x="41" y="45"/>
                  <a:pt x="41" y="45"/>
                </a:cubicBezTo>
                <a:cubicBezTo>
                  <a:pt x="41" y="45"/>
                  <a:pt x="41" y="45"/>
                  <a:pt x="41" y="45"/>
                </a:cubicBezTo>
                <a:cubicBezTo>
                  <a:pt x="40" y="41"/>
                  <a:pt x="35" y="37"/>
                  <a:pt x="32" y="34"/>
                </a:cubicBezTo>
                <a:cubicBezTo>
                  <a:pt x="30" y="36"/>
                  <a:pt x="27" y="37"/>
                  <a:pt x="24" y="37"/>
                </a:cubicBezTo>
                <a:cubicBezTo>
                  <a:pt x="21" y="37"/>
                  <a:pt x="18" y="36"/>
                  <a:pt x="16" y="34"/>
                </a:cubicBezTo>
                <a:cubicBezTo>
                  <a:pt x="13" y="37"/>
                  <a:pt x="8" y="41"/>
                  <a:pt x="7" y="45"/>
                </a:cubicBezTo>
                <a:cubicBezTo>
                  <a:pt x="6" y="47"/>
                  <a:pt x="6" y="49"/>
                  <a:pt x="6" y="51"/>
                </a:cubicBezTo>
                <a:cubicBezTo>
                  <a:pt x="6" y="56"/>
                  <a:pt x="6" y="56"/>
                  <a:pt x="6" y="56"/>
                </a:cubicBezTo>
                <a:cubicBezTo>
                  <a:pt x="6" y="56"/>
                  <a:pt x="6" y="57"/>
                  <a:pt x="6" y="57"/>
                </a:cubicBezTo>
                <a:cubicBezTo>
                  <a:pt x="13" y="57"/>
                  <a:pt x="13" y="57"/>
                  <a:pt x="13" y="57"/>
                </a:cubicBezTo>
                <a:close/>
                <a:moveTo>
                  <a:pt x="24" y="6"/>
                </a:moveTo>
                <a:cubicBezTo>
                  <a:pt x="24" y="6"/>
                  <a:pt x="24" y="6"/>
                  <a:pt x="24" y="6"/>
                </a:cubicBezTo>
                <a:cubicBezTo>
                  <a:pt x="17" y="6"/>
                  <a:pt x="11" y="11"/>
                  <a:pt x="11" y="18"/>
                </a:cubicBezTo>
                <a:cubicBezTo>
                  <a:pt x="11" y="26"/>
                  <a:pt x="17" y="31"/>
                  <a:pt x="24" y="31"/>
                </a:cubicBezTo>
                <a:cubicBezTo>
                  <a:pt x="31" y="31"/>
                  <a:pt x="37" y="26"/>
                  <a:pt x="37" y="18"/>
                </a:cubicBezTo>
                <a:cubicBezTo>
                  <a:pt x="37" y="11"/>
                  <a:pt x="31" y="6"/>
                  <a:pt x="2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8" name="Freeform 60"/>
          <p:cNvSpPr>
            <a:spLocks/>
          </p:cNvSpPr>
          <p:nvPr/>
        </p:nvSpPr>
        <p:spPr bwMode="auto">
          <a:xfrm>
            <a:off x="2465388"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9" name="Freeform 61"/>
          <p:cNvSpPr>
            <a:spLocks/>
          </p:cNvSpPr>
          <p:nvPr/>
        </p:nvSpPr>
        <p:spPr bwMode="auto">
          <a:xfrm>
            <a:off x="2465388"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70" name="Freeform 62"/>
          <p:cNvSpPr>
            <a:spLocks noEditPoints="1"/>
          </p:cNvSpPr>
          <p:nvPr/>
        </p:nvSpPr>
        <p:spPr bwMode="auto">
          <a:xfrm>
            <a:off x="2600325" y="2046288"/>
            <a:ext cx="206375" cy="203200"/>
          </a:xfrm>
          <a:custGeom>
            <a:avLst/>
            <a:gdLst>
              <a:gd name="T0" fmla="*/ 50 w 64"/>
              <a:gd name="T1" fmla="*/ 3 h 63"/>
              <a:gd name="T2" fmla="*/ 43 w 64"/>
              <a:gd name="T3" fmla="*/ 0 h 63"/>
              <a:gd name="T4" fmla="*/ 1 w 64"/>
              <a:gd name="T5" fmla="*/ 38 h 63"/>
              <a:gd name="T6" fmla="*/ 1 w 64"/>
              <a:gd name="T7" fmla="*/ 38 h 63"/>
              <a:gd name="T8" fmla="*/ 1 w 64"/>
              <a:gd name="T9" fmla="*/ 38 h 63"/>
              <a:gd name="T10" fmla="*/ 1 w 64"/>
              <a:gd name="T11" fmla="*/ 38 h 63"/>
              <a:gd name="T12" fmla="*/ 1 w 64"/>
              <a:gd name="T13" fmla="*/ 38 h 63"/>
              <a:gd name="T14" fmla="*/ 1 w 64"/>
              <a:gd name="T15" fmla="*/ 38 h 63"/>
              <a:gd name="T16" fmla="*/ 1 w 64"/>
              <a:gd name="T17" fmla="*/ 38 h 63"/>
              <a:gd name="T18" fmla="*/ 1 w 64"/>
              <a:gd name="T19" fmla="*/ 38 h 63"/>
              <a:gd name="T20" fmla="*/ 0 w 64"/>
              <a:gd name="T21" fmla="*/ 38 h 63"/>
              <a:gd name="T22" fmla="*/ 0 w 64"/>
              <a:gd name="T23" fmla="*/ 39 h 63"/>
              <a:gd name="T24" fmla="*/ 0 w 64"/>
              <a:gd name="T25" fmla="*/ 39 h 63"/>
              <a:gd name="T26" fmla="*/ 0 w 64"/>
              <a:gd name="T27" fmla="*/ 39 h 63"/>
              <a:gd name="T28" fmla="*/ 0 w 64"/>
              <a:gd name="T29" fmla="*/ 39 h 63"/>
              <a:gd name="T30" fmla="*/ 0 w 64"/>
              <a:gd name="T31" fmla="*/ 39 h 63"/>
              <a:gd name="T32" fmla="*/ 0 w 64"/>
              <a:gd name="T33" fmla="*/ 39 h 63"/>
              <a:gd name="T34" fmla="*/ 0 w 64"/>
              <a:gd name="T35" fmla="*/ 39 h 63"/>
              <a:gd name="T36" fmla="*/ 0 w 64"/>
              <a:gd name="T37" fmla="*/ 39 h 63"/>
              <a:gd name="T38" fmla="*/ 0 w 64"/>
              <a:gd name="T39" fmla="*/ 39 h 63"/>
              <a:gd name="T40" fmla="*/ 24 w 64"/>
              <a:gd name="T41" fmla="*/ 63 h 63"/>
              <a:gd name="T42" fmla="*/ 24 w 64"/>
              <a:gd name="T43" fmla="*/ 63 h 63"/>
              <a:gd name="T44" fmla="*/ 25 w 64"/>
              <a:gd name="T45" fmla="*/ 63 h 63"/>
              <a:gd name="T46" fmla="*/ 25 w 64"/>
              <a:gd name="T47" fmla="*/ 63 h 63"/>
              <a:gd name="T48" fmla="*/ 25 w 64"/>
              <a:gd name="T49" fmla="*/ 63 h 63"/>
              <a:gd name="T50" fmla="*/ 25 w 64"/>
              <a:gd name="T51" fmla="*/ 63 h 63"/>
              <a:gd name="T52" fmla="*/ 25 w 64"/>
              <a:gd name="T53" fmla="*/ 63 h 63"/>
              <a:gd name="T54" fmla="*/ 26 w 64"/>
              <a:gd name="T55" fmla="*/ 63 h 63"/>
              <a:gd name="T56" fmla="*/ 26 w 64"/>
              <a:gd name="T57" fmla="*/ 63 h 63"/>
              <a:gd name="T58" fmla="*/ 26 w 64"/>
              <a:gd name="T59" fmla="*/ 63 h 63"/>
              <a:gd name="T60" fmla="*/ 61 w 64"/>
              <a:gd name="T61" fmla="*/ 28 h 63"/>
              <a:gd name="T62" fmla="*/ 32 w 64"/>
              <a:gd name="T63" fmla="*/ 15 h 63"/>
              <a:gd name="T64" fmla="*/ 10 w 64"/>
              <a:gd name="T65" fmla="*/ 43 h 63"/>
              <a:gd name="T66" fmla="*/ 6 w 64"/>
              <a:gd name="T67" fmla="*/ 58 h 63"/>
              <a:gd name="T68" fmla="*/ 18 w 64"/>
              <a:gd name="T69" fmla="*/ 58 h 63"/>
              <a:gd name="T70" fmla="*/ 12 w 64"/>
              <a:gd name="T71" fmla="*/ 45 h 63"/>
              <a:gd name="T72" fmla="*/ 19 w 64"/>
              <a:gd name="T73" fmla="*/ 52 h 63"/>
              <a:gd name="T74" fmla="*/ 24 w 64"/>
              <a:gd name="T75" fmla="*/ 57 h 63"/>
              <a:gd name="T76" fmla="*/ 49 w 64"/>
              <a:gd name="T77" fmla="*/ 32 h 63"/>
              <a:gd name="T78" fmla="*/ 58 w 64"/>
              <a:gd name="T79" fmla="*/ 21 h 63"/>
              <a:gd name="T80" fmla="*/ 53 w 64"/>
              <a:gd name="T81" fmla="*/ 28 h 63"/>
              <a:gd name="T82" fmla="*/ 37 w 64"/>
              <a:gd name="T83" fmla="*/ 9 h 63"/>
              <a:gd name="T84" fmla="*/ 43 w 64"/>
              <a:gd name="T85" fmla="*/ 5 h 63"/>
              <a:gd name="T86" fmla="*/ 58 w 64"/>
              <a:gd name="T87" fmla="*/ 2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63">
                <a:moveTo>
                  <a:pt x="64" y="21"/>
                </a:moveTo>
                <a:cubicBezTo>
                  <a:pt x="64" y="18"/>
                  <a:pt x="63" y="16"/>
                  <a:pt x="61" y="14"/>
                </a:cubicBezTo>
                <a:cubicBezTo>
                  <a:pt x="50" y="3"/>
                  <a:pt x="50" y="3"/>
                  <a:pt x="50" y="3"/>
                </a:cubicBezTo>
                <a:cubicBezTo>
                  <a:pt x="48" y="1"/>
                  <a:pt x="45" y="0"/>
                  <a:pt x="43" y="0"/>
                </a:cubicBezTo>
                <a:cubicBezTo>
                  <a:pt x="43" y="0"/>
                  <a:pt x="43" y="0"/>
                  <a:pt x="43" y="0"/>
                </a:cubicBezTo>
                <a:cubicBezTo>
                  <a:pt x="43" y="0"/>
                  <a:pt x="43" y="0"/>
                  <a:pt x="43" y="0"/>
                </a:cubicBezTo>
                <a:cubicBezTo>
                  <a:pt x="40" y="0"/>
                  <a:pt x="38" y="1"/>
                  <a:pt x="36" y="3"/>
                </a:cubicBezTo>
                <a:cubicBezTo>
                  <a:pt x="24" y="14"/>
                  <a:pt x="13" y="26"/>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0" y="38"/>
                  <a:pt x="0" y="38"/>
                  <a:pt x="0" y="38"/>
                </a:cubicBezTo>
                <a:cubicBezTo>
                  <a:pt x="0" y="38"/>
                  <a:pt x="0" y="38"/>
                  <a:pt x="0" y="38"/>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61"/>
                  <a:pt x="0" y="61"/>
                  <a:pt x="0" y="61"/>
                </a:cubicBezTo>
                <a:cubicBezTo>
                  <a:pt x="0" y="62"/>
                  <a:pt x="1" y="63"/>
                  <a:pt x="3" y="63"/>
                </a:cubicBezTo>
                <a:cubicBezTo>
                  <a:pt x="24" y="63"/>
                  <a:pt x="24" y="63"/>
                  <a:pt x="24" y="63"/>
                </a:cubicBezTo>
                <a:cubicBezTo>
                  <a:pt x="24" y="63"/>
                  <a:pt x="24" y="63"/>
                  <a:pt x="24" y="63"/>
                </a:cubicBezTo>
                <a:cubicBezTo>
                  <a:pt x="24" y="63"/>
                  <a:pt x="24" y="63"/>
                  <a:pt x="24" y="63"/>
                </a:cubicBezTo>
                <a:cubicBezTo>
                  <a:pt x="24" y="63"/>
                  <a:pt x="24" y="63"/>
                  <a:pt x="24" y="63"/>
                </a:cubicBezTo>
                <a:cubicBezTo>
                  <a:pt x="24" y="63"/>
                  <a:pt x="24" y="63"/>
                  <a:pt x="24"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38" y="51"/>
                  <a:pt x="49" y="39"/>
                  <a:pt x="61" y="28"/>
                </a:cubicBezTo>
                <a:cubicBezTo>
                  <a:pt x="63" y="26"/>
                  <a:pt x="64" y="23"/>
                  <a:pt x="64" y="21"/>
                </a:cubicBezTo>
                <a:cubicBezTo>
                  <a:pt x="64" y="21"/>
                  <a:pt x="64" y="21"/>
                  <a:pt x="64" y="21"/>
                </a:cubicBezTo>
                <a:close/>
                <a:moveTo>
                  <a:pt x="32" y="15"/>
                </a:moveTo>
                <a:cubicBezTo>
                  <a:pt x="32" y="15"/>
                  <a:pt x="32" y="15"/>
                  <a:pt x="32" y="15"/>
                </a:cubicBezTo>
                <a:cubicBezTo>
                  <a:pt x="35" y="18"/>
                  <a:pt x="35" y="18"/>
                  <a:pt x="35" y="18"/>
                </a:cubicBezTo>
                <a:cubicBezTo>
                  <a:pt x="10" y="43"/>
                  <a:pt x="10" y="43"/>
                  <a:pt x="10" y="43"/>
                </a:cubicBezTo>
                <a:cubicBezTo>
                  <a:pt x="7" y="40"/>
                  <a:pt x="7" y="40"/>
                  <a:pt x="7" y="40"/>
                </a:cubicBezTo>
                <a:cubicBezTo>
                  <a:pt x="32" y="15"/>
                  <a:pt x="32" y="15"/>
                  <a:pt x="32" y="15"/>
                </a:cubicBezTo>
                <a:close/>
                <a:moveTo>
                  <a:pt x="6" y="58"/>
                </a:moveTo>
                <a:cubicBezTo>
                  <a:pt x="6" y="58"/>
                  <a:pt x="6" y="58"/>
                  <a:pt x="6" y="58"/>
                </a:cubicBezTo>
                <a:cubicBezTo>
                  <a:pt x="6" y="46"/>
                  <a:pt x="6" y="46"/>
                  <a:pt x="6" y="46"/>
                </a:cubicBezTo>
                <a:cubicBezTo>
                  <a:pt x="18" y="58"/>
                  <a:pt x="18" y="58"/>
                  <a:pt x="18" y="58"/>
                </a:cubicBezTo>
                <a:cubicBezTo>
                  <a:pt x="6" y="58"/>
                  <a:pt x="6" y="58"/>
                  <a:pt x="6" y="58"/>
                </a:cubicBezTo>
                <a:close/>
                <a:moveTo>
                  <a:pt x="12" y="45"/>
                </a:moveTo>
                <a:cubicBezTo>
                  <a:pt x="12" y="45"/>
                  <a:pt x="12" y="45"/>
                  <a:pt x="12" y="45"/>
                </a:cubicBezTo>
                <a:cubicBezTo>
                  <a:pt x="37" y="20"/>
                  <a:pt x="37" y="20"/>
                  <a:pt x="37" y="20"/>
                </a:cubicBezTo>
                <a:cubicBezTo>
                  <a:pt x="44" y="27"/>
                  <a:pt x="44" y="27"/>
                  <a:pt x="44" y="27"/>
                </a:cubicBezTo>
                <a:cubicBezTo>
                  <a:pt x="19" y="52"/>
                  <a:pt x="19" y="52"/>
                  <a:pt x="19" y="52"/>
                </a:cubicBezTo>
                <a:cubicBezTo>
                  <a:pt x="12" y="45"/>
                  <a:pt x="12" y="45"/>
                  <a:pt x="12" y="45"/>
                </a:cubicBezTo>
                <a:close/>
                <a:moveTo>
                  <a:pt x="24" y="57"/>
                </a:moveTo>
                <a:cubicBezTo>
                  <a:pt x="24" y="57"/>
                  <a:pt x="24" y="57"/>
                  <a:pt x="24" y="57"/>
                </a:cubicBezTo>
                <a:cubicBezTo>
                  <a:pt x="21" y="54"/>
                  <a:pt x="21" y="54"/>
                  <a:pt x="21" y="54"/>
                </a:cubicBezTo>
                <a:cubicBezTo>
                  <a:pt x="46" y="29"/>
                  <a:pt x="46" y="29"/>
                  <a:pt x="46" y="29"/>
                </a:cubicBezTo>
                <a:cubicBezTo>
                  <a:pt x="49" y="32"/>
                  <a:pt x="49" y="32"/>
                  <a:pt x="49" y="32"/>
                </a:cubicBezTo>
                <a:cubicBezTo>
                  <a:pt x="24" y="57"/>
                  <a:pt x="24" y="57"/>
                  <a:pt x="24" y="57"/>
                </a:cubicBezTo>
                <a:close/>
                <a:moveTo>
                  <a:pt x="58" y="21"/>
                </a:moveTo>
                <a:cubicBezTo>
                  <a:pt x="58" y="21"/>
                  <a:pt x="58" y="21"/>
                  <a:pt x="58" y="21"/>
                </a:cubicBezTo>
                <a:cubicBezTo>
                  <a:pt x="58" y="21"/>
                  <a:pt x="58" y="21"/>
                  <a:pt x="58" y="21"/>
                </a:cubicBezTo>
                <a:cubicBezTo>
                  <a:pt x="58" y="22"/>
                  <a:pt x="58" y="23"/>
                  <a:pt x="57" y="24"/>
                </a:cubicBezTo>
                <a:cubicBezTo>
                  <a:pt x="53" y="28"/>
                  <a:pt x="53" y="28"/>
                  <a:pt x="53" y="28"/>
                </a:cubicBezTo>
                <a:cubicBezTo>
                  <a:pt x="35" y="11"/>
                  <a:pt x="35" y="11"/>
                  <a:pt x="35" y="11"/>
                </a:cubicBezTo>
                <a:cubicBezTo>
                  <a:pt x="36" y="11"/>
                  <a:pt x="36" y="11"/>
                  <a:pt x="36" y="11"/>
                </a:cubicBezTo>
                <a:cubicBezTo>
                  <a:pt x="37" y="9"/>
                  <a:pt x="37" y="9"/>
                  <a:pt x="37" y="9"/>
                </a:cubicBezTo>
                <a:cubicBezTo>
                  <a:pt x="40" y="7"/>
                  <a:pt x="40" y="7"/>
                  <a:pt x="40" y="7"/>
                </a:cubicBezTo>
                <a:cubicBezTo>
                  <a:pt x="41" y="6"/>
                  <a:pt x="42" y="5"/>
                  <a:pt x="43" y="5"/>
                </a:cubicBezTo>
                <a:cubicBezTo>
                  <a:pt x="43" y="5"/>
                  <a:pt x="43" y="5"/>
                  <a:pt x="43" y="5"/>
                </a:cubicBezTo>
                <a:cubicBezTo>
                  <a:pt x="44" y="5"/>
                  <a:pt x="45" y="6"/>
                  <a:pt x="46" y="7"/>
                </a:cubicBezTo>
                <a:cubicBezTo>
                  <a:pt x="57" y="18"/>
                  <a:pt x="57" y="18"/>
                  <a:pt x="57" y="18"/>
                </a:cubicBezTo>
                <a:cubicBezTo>
                  <a:pt x="58" y="18"/>
                  <a:pt x="58" y="20"/>
                  <a:pt x="58" y="21"/>
                </a:cubicBezTo>
                <a:cubicBezTo>
                  <a:pt x="58" y="21"/>
                  <a:pt x="58" y="21"/>
                  <a:pt x="5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17471" name="Group 63"/>
          <p:cNvGrpSpPr>
            <a:grpSpLocks/>
          </p:cNvGrpSpPr>
          <p:nvPr/>
        </p:nvGrpSpPr>
        <p:grpSpPr bwMode="auto">
          <a:xfrm>
            <a:off x="4608513" y="1779588"/>
            <a:ext cx="4535487" cy="3054350"/>
            <a:chOff x="0" y="0"/>
            <a:chExt cx="2724" cy="1835"/>
          </a:xfrm>
        </p:grpSpPr>
        <p:sp>
          <p:nvSpPr>
            <p:cNvPr id="17472" name="Oval 64"/>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17474" name="Picture 66" descr="apple icon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 y="0"/>
              <a:ext cx="2246" cy="1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7476" name="Rectangle 68"/>
          <p:cNvSpPr>
            <a:spLocks noChangeArrowheads="1"/>
          </p:cNvSpPr>
          <p:nvPr/>
        </p:nvSpPr>
        <p:spPr bwMode="auto">
          <a:xfrm>
            <a:off x="998538" y="3003550"/>
            <a:ext cx="3573462" cy="17358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南科大正威产业投资基金</a:t>
            </a:r>
            <a:endParaRPr lang="en-US" altLang="zh-CN" sz="1200" b="1" dirty="0" smtClean="0">
              <a:solidFill>
                <a:schemeClr val="bg1"/>
              </a:solidFill>
            </a:endParaRPr>
          </a:p>
          <a:p>
            <a:pPr>
              <a:lnSpc>
                <a:spcPct val="120000"/>
              </a:lnSpc>
              <a:buFont typeface="Arial" charset="0"/>
              <a:buNone/>
            </a:pPr>
            <a:endParaRPr lang="en-US" altLang="zh-CN" sz="1200" b="1" dirty="0">
              <a:solidFill>
                <a:schemeClr val="bg1"/>
              </a:solidFill>
            </a:endParaRPr>
          </a:p>
          <a:p>
            <a:pPr>
              <a:lnSpc>
                <a:spcPct val="120000"/>
              </a:lnSpc>
              <a:buFont typeface="Arial" charset="0"/>
              <a:buNone/>
            </a:pPr>
            <a:r>
              <a:rPr lang="en-US" altLang="zh-CN" sz="1000" dirty="0" smtClean="0">
                <a:solidFill>
                  <a:schemeClr val="bg1"/>
                </a:solidFill>
              </a:rPr>
              <a:t>2014</a:t>
            </a:r>
            <a:r>
              <a:rPr lang="zh-CN" altLang="en-US" sz="1000" dirty="0" smtClean="0">
                <a:solidFill>
                  <a:schemeClr val="bg1"/>
                </a:solidFill>
              </a:rPr>
              <a:t>年</a:t>
            </a:r>
            <a:r>
              <a:rPr lang="en-US" altLang="zh-CN" sz="1000" dirty="0" smtClean="0">
                <a:solidFill>
                  <a:schemeClr val="bg1"/>
                </a:solidFill>
              </a:rPr>
              <a:t>4</a:t>
            </a:r>
            <a:r>
              <a:rPr lang="zh-CN" altLang="en-US" sz="1000" dirty="0" smtClean="0">
                <a:solidFill>
                  <a:schemeClr val="bg1"/>
                </a:solidFill>
              </a:rPr>
              <a:t>月，正威集团出资，与南方科技大学联合运营管理的首支科技创新基金设立，投资规模为</a:t>
            </a:r>
            <a:r>
              <a:rPr lang="en-US" altLang="zh-CN" sz="1000" dirty="0" smtClean="0">
                <a:solidFill>
                  <a:schemeClr val="bg1"/>
                </a:solidFill>
              </a:rPr>
              <a:t>10</a:t>
            </a:r>
            <a:r>
              <a:rPr lang="zh-CN" altLang="en-US" sz="1000" dirty="0" smtClean="0">
                <a:solidFill>
                  <a:schemeClr val="bg1"/>
                </a:solidFill>
              </a:rPr>
              <a:t>亿元人民币。针对南方科技大学重点学科领域开展早期创业投资，促进科技成果产业化、资本化。</a:t>
            </a:r>
            <a:endParaRPr lang="en-US" altLang="zh-CN" sz="1000" dirty="0" smtClean="0">
              <a:solidFill>
                <a:schemeClr val="bg1"/>
              </a:solidFill>
            </a:endParaRPr>
          </a:p>
          <a:p>
            <a:pPr>
              <a:lnSpc>
                <a:spcPct val="120000"/>
              </a:lnSpc>
              <a:buFont typeface="Arial" charset="0"/>
              <a:buNone/>
            </a:pPr>
            <a:r>
              <a:rPr lang="zh-CN" altLang="en-US" sz="1000" dirty="0" smtClean="0">
                <a:solidFill>
                  <a:schemeClr val="bg1"/>
                </a:solidFill>
              </a:rPr>
              <a:t>关注领域为</a:t>
            </a:r>
            <a:r>
              <a:rPr lang="zh-CN" altLang="en-US" sz="1000" b="1" dirty="0" smtClean="0">
                <a:solidFill>
                  <a:schemeClr val="bg1"/>
                </a:solidFill>
              </a:rPr>
              <a:t>新材料、新能源、</a:t>
            </a:r>
            <a:r>
              <a:rPr lang="en-US" altLang="zh-CN" sz="1000" b="1" dirty="0" smtClean="0">
                <a:solidFill>
                  <a:schemeClr val="bg1"/>
                </a:solidFill>
              </a:rPr>
              <a:t>TMT</a:t>
            </a:r>
            <a:r>
              <a:rPr lang="zh-CN" altLang="en-US" sz="1000" b="1" dirty="0" smtClean="0">
                <a:solidFill>
                  <a:schemeClr val="bg1"/>
                </a:solidFill>
              </a:rPr>
              <a:t>、生物医药、电子信息和高端装备制造</a:t>
            </a:r>
            <a:r>
              <a:rPr lang="zh-CN" altLang="en-US" sz="1000" dirty="0" smtClean="0">
                <a:solidFill>
                  <a:schemeClr val="bg1"/>
                </a:solidFill>
              </a:rPr>
              <a:t>等。</a:t>
            </a:r>
            <a:r>
              <a:rPr lang="en-US" altLang="zh-CN" sz="1000" dirty="0" smtClean="0">
                <a:solidFill>
                  <a:schemeClr val="bg1"/>
                </a:solidFill>
              </a:rPr>
              <a:t>70%</a:t>
            </a:r>
            <a:r>
              <a:rPr lang="zh-CN" altLang="en-US" sz="1000" dirty="0" smtClean="0">
                <a:solidFill>
                  <a:schemeClr val="bg1"/>
                </a:solidFill>
              </a:rPr>
              <a:t>为南科大教授学生可产业化的科研成果，</a:t>
            </a:r>
            <a:r>
              <a:rPr lang="en-US" altLang="zh-CN" sz="1000" dirty="0" smtClean="0">
                <a:solidFill>
                  <a:schemeClr val="bg1"/>
                </a:solidFill>
              </a:rPr>
              <a:t>30%</a:t>
            </a:r>
            <a:r>
              <a:rPr lang="zh-CN" altLang="en-US" sz="1000" dirty="0" smtClean="0">
                <a:solidFill>
                  <a:schemeClr val="bg1"/>
                </a:solidFill>
              </a:rPr>
              <a:t>为外部引进项目。</a:t>
            </a:r>
            <a:endParaRPr lang="zh-CN" altLang="en-US" sz="1000" dirty="0">
              <a:solidFill>
                <a:schemeClr val="bg1"/>
              </a:solidFill>
            </a:endParaRPr>
          </a:p>
        </p:txBody>
      </p:sp>
      <p:sp>
        <p:nvSpPr>
          <p:cNvPr id="17477" name="Freeform 69"/>
          <p:cNvSpPr>
            <a:spLocks noEditPoints="1"/>
          </p:cNvSpPr>
          <p:nvPr/>
        </p:nvSpPr>
        <p:spPr bwMode="auto">
          <a:xfrm>
            <a:off x="561975" y="3028950"/>
            <a:ext cx="285750" cy="187325"/>
          </a:xfrm>
          <a:custGeom>
            <a:avLst/>
            <a:gdLst>
              <a:gd name="T0" fmla="*/ 532 w 532"/>
              <a:gd name="T1" fmla="*/ 327 h 355"/>
              <a:gd name="T2" fmla="*/ 532 w 532"/>
              <a:gd name="T3" fmla="*/ 73 h 355"/>
              <a:gd name="T4" fmla="*/ 519 w 532"/>
              <a:gd name="T5" fmla="*/ 61 h 355"/>
              <a:gd name="T6" fmla="*/ 511 w 532"/>
              <a:gd name="T7" fmla="*/ 61 h 355"/>
              <a:gd name="T8" fmla="*/ 500 w 532"/>
              <a:gd name="T9" fmla="*/ 50 h 355"/>
              <a:gd name="T10" fmla="*/ 500 w 532"/>
              <a:gd name="T11" fmla="*/ 28 h 355"/>
              <a:gd name="T12" fmla="*/ 490 w 532"/>
              <a:gd name="T13" fmla="*/ 16 h 355"/>
              <a:gd name="T14" fmla="*/ 276 w 532"/>
              <a:gd name="T15" fmla="*/ 41 h 355"/>
              <a:gd name="T16" fmla="*/ 255 w 532"/>
              <a:gd name="T17" fmla="*/ 41 h 355"/>
              <a:gd name="T18" fmla="*/ 41 w 532"/>
              <a:gd name="T19" fmla="*/ 16 h 355"/>
              <a:gd name="T20" fmla="*/ 31 w 532"/>
              <a:gd name="T21" fmla="*/ 28 h 355"/>
              <a:gd name="T22" fmla="*/ 31 w 532"/>
              <a:gd name="T23" fmla="*/ 50 h 355"/>
              <a:gd name="T24" fmla="*/ 20 w 532"/>
              <a:gd name="T25" fmla="*/ 61 h 355"/>
              <a:gd name="T26" fmla="*/ 12 w 532"/>
              <a:gd name="T27" fmla="*/ 61 h 355"/>
              <a:gd name="T28" fmla="*/ 0 w 532"/>
              <a:gd name="T29" fmla="*/ 73 h 355"/>
              <a:gd name="T30" fmla="*/ 0 w 532"/>
              <a:gd name="T31" fmla="*/ 327 h 355"/>
              <a:gd name="T32" fmla="*/ 12 w 532"/>
              <a:gd name="T33" fmla="*/ 340 h 355"/>
              <a:gd name="T34" fmla="*/ 227 w 532"/>
              <a:gd name="T35" fmla="*/ 340 h 355"/>
              <a:gd name="T36" fmla="*/ 234 w 532"/>
              <a:gd name="T37" fmla="*/ 347 h 355"/>
              <a:gd name="T38" fmla="*/ 241 w 532"/>
              <a:gd name="T39" fmla="*/ 355 h 355"/>
              <a:gd name="T40" fmla="*/ 290 w 532"/>
              <a:gd name="T41" fmla="*/ 355 h 355"/>
              <a:gd name="T42" fmla="*/ 297 w 532"/>
              <a:gd name="T43" fmla="*/ 347 h 355"/>
              <a:gd name="T44" fmla="*/ 304 w 532"/>
              <a:gd name="T45" fmla="*/ 340 h 355"/>
              <a:gd name="T46" fmla="*/ 519 w 532"/>
              <a:gd name="T47" fmla="*/ 340 h 355"/>
              <a:gd name="T48" fmla="*/ 532 w 532"/>
              <a:gd name="T49" fmla="*/ 327 h 355"/>
              <a:gd name="T50" fmla="*/ 248 w 532"/>
              <a:gd name="T51" fmla="*/ 315 h 355"/>
              <a:gd name="T52" fmla="*/ 61 w 532"/>
              <a:gd name="T53" fmla="*/ 292 h 355"/>
              <a:gd name="T54" fmla="*/ 47 w 532"/>
              <a:gd name="T55" fmla="*/ 280 h 355"/>
              <a:gd name="T56" fmla="*/ 47 w 532"/>
              <a:gd name="T57" fmla="*/ 40 h 355"/>
              <a:gd name="T58" fmla="*/ 58 w 532"/>
              <a:gd name="T59" fmla="*/ 28 h 355"/>
              <a:gd name="T60" fmla="*/ 248 w 532"/>
              <a:gd name="T61" fmla="*/ 57 h 355"/>
              <a:gd name="T62" fmla="*/ 258 w 532"/>
              <a:gd name="T63" fmla="*/ 77 h 355"/>
              <a:gd name="T64" fmla="*/ 258 w 532"/>
              <a:gd name="T65" fmla="*/ 310 h 355"/>
              <a:gd name="T66" fmla="*/ 248 w 532"/>
              <a:gd name="T67" fmla="*/ 315 h 355"/>
              <a:gd name="T68" fmla="*/ 283 w 532"/>
              <a:gd name="T69" fmla="*/ 315 h 355"/>
              <a:gd name="T70" fmla="*/ 470 w 532"/>
              <a:gd name="T71" fmla="*/ 292 h 355"/>
              <a:gd name="T72" fmla="*/ 484 w 532"/>
              <a:gd name="T73" fmla="*/ 280 h 355"/>
              <a:gd name="T74" fmla="*/ 484 w 532"/>
              <a:gd name="T75" fmla="*/ 40 h 355"/>
              <a:gd name="T76" fmla="*/ 474 w 532"/>
              <a:gd name="T77" fmla="*/ 28 h 355"/>
              <a:gd name="T78" fmla="*/ 284 w 532"/>
              <a:gd name="T79" fmla="*/ 57 h 355"/>
              <a:gd name="T80" fmla="*/ 274 w 532"/>
              <a:gd name="T81" fmla="*/ 77 h 355"/>
              <a:gd name="T82" fmla="*/ 274 w 532"/>
              <a:gd name="T83" fmla="*/ 310 h 355"/>
              <a:gd name="T84" fmla="*/ 283 w 532"/>
              <a:gd name="T85" fmla="*/ 315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2" h="355">
                <a:moveTo>
                  <a:pt x="532" y="327"/>
                </a:moveTo>
                <a:cubicBezTo>
                  <a:pt x="532" y="73"/>
                  <a:pt x="532" y="73"/>
                  <a:pt x="532" y="73"/>
                </a:cubicBezTo>
                <a:cubicBezTo>
                  <a:pt x="532" y="66"/>
                  <a:pt x="526" y="61"/>
                  <a:pt x="519" y="61"/>
                </a:cubicBezTo>
                <a:cubicBezTo>
                  <a:pt x="511" y="61"/>
                  <a:pt x="511" y="61"/>
                  <a:pt x="511" y="61"/>
                </a:cubicBezTo>
                <a:cubicBezTo>
                  <a:pt x="505" y="61"/>
                  <a:pt x="500" y="56"/>
                  <a:pt x="500" y="50"/>
                </a:cubicBezTo>
                <a:cubicBezTo>
                  <a:pt x="500" y="28"/>
                  <a:pt x="500" y="28"/>
                  <a:pt x="500" y="28"/>
                </a:cubicBezTo>
                <a:cubicBezTo>
                  <a:pt x="500" y="22"/>
                  <a:pt x="496" y="17"/>
                  <a:pt x="490" y="16"/>
                </a:cubicBezTo>
                <a:cubicBezTo>
                  <a:pt x="408" y="0"/>
                  <a:pt x="333" y="1"/>
                  <a:pt x="276" y="41"/>
                </a:cubicBezTo>
                <a:cubicBezTo>
                  <a:pt x="266" y="48"/>
                  <a:pt x="265" y="48"/>
                  <a:pt x="255" y="41"/>
                </a:cubicBezTo>
                <a:cubicBezTo>
                  <a:pt x="198" y="1"/>
                  <a:pt x="124" y="0"/>
                  <a:pt x="41" y="16"/>
                </a:cubicBezTo>
                <a:cubicBezTo>
                  <a:pt x="35" y="17"/>
                  <a:pt x="31" y="22"/>
                  <a:pt x="31" y="28"/>
                </a:cubicBezTo>
                <a:cubicBezTo>
                  <a:pt x="31" y="50"/>
                  <a:pt x="31" y="50"/>
                  <a:pt x="31" y="50"/>
                </a:cubicBezTo>
                <a:cubicBezTo>
                  <a:pt x="31" y="56"/>
                  <a:pt x="26" y="61"/>
                  <a:pt x="20" y="61"/>
                </a:cubicBezTo>
                <a:cubicBezTo>
                  <a:pt x="12" y="61"/>
                  <a:pt x="12" y="61"/>
                  <a:pt x="12" y="61"/>
                </a:cubicBezTo>
                <a:cubicBezTo>
                  <a:pt x="5" y="61"/>
                  <a:pt x="0" y="66"/>
                  <a:pt x="0" y="73"/>
                </a:cubicBezTo>
                <a:cubicBezTo>
                  <a:pt x="0" y="327"/>
                  <a:pt x="0" y="327"/>
                  <a:pt x="0" y="327"/>
                </a:cubicBezTo>
                <a:cubicBezTo>
                  <a:pt x="0" y="334"/>
                  <a:pt x="6" y="340"/>
                  <a:pt x="12" y="340"/>
                </a:cubicBezTo>
                <a:cubicBezTo>
                  <a:pt x="227" y="340"/>
                  <a:pt x="227" y="340"/>
                  <a:pt x="227" y="340"/>
                </a:cubicBezTo>
                <a:cubicBezTo>
                  <a:pt x="231" y="340"/>
                  <a:pt x="234" y="343"/>
                  <a:pt x="234" y="347"/>
                </a:cubicBezTo>
                <a:cubicBezTo>
                  <a:pt x="234" y="351"/>
                  <a:pt x="237" y="355"/>
                  <a:pt x="241" y="355"/>
                </a:cubicBezTo>
                <a:cubicBezTo>
                  <a:pt x="290" y="355"/>
                  <a:pt x="290" y="355"/>
                  <a:pt x="290" y="355"/>
                </a:cubicBezTo>
                <a:cubicBezTo>
                  <a:pt x="294" y="355"/>
                  <a:pt x="297" y="351"/>
                  <a:pt x="297" y="347"/>
                </a:cubicBezTo>
                <a:cubicBezTo>
                  <a:pt x="297" y="343"/>
                  <a:pt x="300" y="340"/>
                  <a:pt x="304" y="340"/>
                </a:cubicBezTo>
                <a:cubicBezTo>
                  <a:pt x="519" y="340"/>
                  <a:pt x="519" y="340"/>
                  <a:pt x="519" y="340"/>
                </a:cubicBezTo>
                <a:cubicBezTo>
                  <a:pt x="526" y="340"/>
                  <a:pt x="532" y="334"/>
                  <a:pt x="532" y="327"/>
                </a:cubicBezTo>
                <a:close/>
                <a:moveTo>
                  <a:pt x="248" y="315"/>
                </a:moveTo>
                <a:cubicBezTo>
                  <a:pt x="197" y="283"/>
                  <a:pt x="131" y="280"/>
                  <a:pt x="61" y="292"/>
                </a:cubicBezTo>
                <a:cubicBezTo>
                  <a:pt x="54" y="293"/>
                  <a:pt x="47" y="287"/>
                  <a:pt x="47" y="280"/>
                </a:cubicBezTo>
                <a:cubicBezTo>
                  <a:pt x="47" y="40"/>
                  <a:pt x="47" y="40"/>
                  <a:pt x="47" y="40"/>
                </a:cubicBezTo>
                <a:cubicBezTo>
                  <a:pt x="47" y="34"/>
                  <a:pt x="52" y="29"/>
                  <a:pt x="58" y="28"/>
                </a:cubicBezTo>
                <a:cubicBezTo>
                  <a:pt x="131" y="15"/>
                  <a:pt x="199" y="20"/>
                  <a:pt x="248" y="57"/>
                </a:cubicBezTo>
                <a:cubicBezTo>
                  <a:pt x="254" y="62"/>
                  <a:pt x="258" y="69"/>
                  <a:pt x="258" y="77"/>
                </a:cubicBezTo>
                <a:cubicBezTo>
                  <a:pt x="258" y="310"/>
                  <a:pt x="258" y="310"/>
                  <a:pt x="258" y="310"/>
                </a:cubicBezTo>
                <a:cubicBezTo>
                  <a:pt x="258" y="315"/>
                  <a:pt x="252" y="318"/>
                  <a:pt x="248" y="315"/>
                </a:cubicBezTo>
                <a:close/>
                <a:moveTo>
                  <a:pt x="283" y="315"/>
                </a:moveTo>
                <a:cubicBezTo>
                  <a:pt x="334" y="283"/>
                  <a:pt x="400" y="280"/>
                  <a:pt x="470" y="292"/>
                </a:cubicBezTo>
                <a:cubicBezTo>
                  <a:pt x="478" y="293"/>
                  <a:pt x="484" y="287"/>
                  <a:pt x="484" y="280"/>
                </a:cubicBezTo>
                <a:cubicBezTo>
                  <a:pt x="484" y="40"/>
                  <a:pt x="484" y="40"/>
                  <a:pt x="484" y="40"/>
                </a:cubicBezTo>
                <a:cubicBezTo>
                  <a:pt x="484" y="34"/>
                  <a:pt x="480" y="29"/>
                  <a:pt x="474" y="28"/>
                </a:cubicBezTo>
                <a:cubicBezTo>
                  <a:pt x="400" y="15"/>
                  <a:pt x="333" y="20"/>
                  <a:pt x="284" y="57"/>
                </a:cubicBezTo>
                <a:cubicBezTo>
                  <a:pt x="277" y="62"/>
                  <a:pt x="274" y="69"/>
                  <a:pt x="274" y="77"/>
                </a:cubicBezTo>
                <a:cubicBezTo>
                  <a:pt x="274" y="310"/>
                  <a:pt x="274" y="310"/>
                  <a:pt x="274" y="310"/>
                </a:cubicBezTo>
                <a:cubicBezTo>
                  <a:pt x="274" y="315"/>
                  <a:pt x="279" y="318"/>
                  <a:pt x="283" y="315"/>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pic>
        <p:nvPicPr>
          <p:cNvPr id="17410" name="Picture 2" descr="未标题-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17411"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17412" name="Text Box 4"/>
          <p:cNvSpPr txBox="1">
            <a:spLocks noChangeArrowheads="1"/>
          </p:cNvSpPr>
          <p:nvPr/>
        </p:nvSpPr>
        <p:spPr bwMode="auto">
          <a:xfrm>
            <a:off x="250825" y="266700"/>
            <a:ext cx="309315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正威集团南科大</a:t>
            </a:r>
            <a:r>
              <a:rPr lang="zh-CN" altLang="en-US" b="1" dirty="0" smtClean="0">
                <a:solidFill>
                  <a:srgbClr val="EF6541"/>
                </a:solidFill>
                <a:latin typeface="微软雅黑" charset="-122"/>
                <a:ea typeface="微软雅黑" charset="-122"/>
              </a:rPr>
              <a:t>产业投资基金</a:t>
            </a:r>
            <a:endParaRPr lang="en-US" altLang="zh-CN" b="1" dirty="0">
              <a:solidFill>
                <a:schemeClr val="bg1"/>
              </a:solidFill>
              <a:latin typeface="微软雅黑" charset="-122"/>
              <a:ea typeface="微软雅黑" charset="-122"/>
            </a:endParaRPr>
          </a:p>
        </p:txBody>
      </p:sp>
      <p:pic>
        <p:nvPicPr>
          <p:cNvPr id="3" name="图片 2"/>
          <p:cNvPicPr>
            <a:picLocks noChangeAspect="1"/>
          </p:cNvPicPr>
          <p:nvPr/>
        </p:nvPicPr>
        <p:blipFill>
          <a:blip r:embed="rId6"/>
          <a:stretch>
            <a:fillRect/>
          </a:stretch>
        </p:blipFill>
        <p:spPr>
          <a:xfrm>
            <a:off x="5179565" y="1922884"/>
            <a:ext cx="3418447" cy="2016910"/>
          </a:xfrm>
          <a:prstGeom prst="rect">
            <a:avLst/>
          </a:prstGeom>
        </p:spPr>
      </p:pic>
    </p:spTree>
    <p:extLst>
      <p:ext uri="{BB962C8B-B14F-4D97-AF65-F5344CB8AC3E}">
        <p14:creationId xmlns:p14="http://schemas.microsoft.com/office/powerpoint/2010/main" val="186790448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46" name="Rectangle 38" descr="library"/>
          <p:cNvSpPr>
            <a:spLocks noChangeArrowheads="1"/>
          </p:cNvSpPr>
          <p:nvPr/>
        </p:nvSpPr>
        <p:spPr bwMode="auto">
          <a:xfrm>
            <a:off x="0" y="0"/>
            <a:ext cx="9144000" cy="2354263"/>
          </a:xfrm>
          <a:prstGeom prst="rect">
            <a:avLst/>
          </a:prstGeom>
          <a:blipFill dpi="0" rotWithShape="1">
            <a:blip r:embed="rId3"/>
            <a:srcRect/>
            <a:stretch>
              <a:fillRect b="-157968"/>
            </a:stretch>
          </a:blip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
        <p:nvSpPr>
          <p:cNvPr id="17447" name="Rectangle 39"/>
          <p:cNvSpPr>
            <a:spLocks noChangeArrowheads="1"/>
          </p:cNvSpPr>
          <p:nvPr/>
        </p:nvSpPr>
        <p:spPr bwMode="auto">
          <a:xfrm>
            <a:off x="0" y="0"/>
            <a:ext cx="9144000" cy="2354263"/>
          </a:xfrm>
          <a:prstGeom prst="rect">
            <a:avLst/>
          </a:prstGeom>
          <a:solidFill>
            <a:schemeClr val="tx1">
              <a:alpha val="89999"/>
            </a:schemeClr>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
        <p:nvSpPr>
          <p:cNvPr id="17452" name="Freeform 44"/>
          <p:cNvSpPr>
            <a:spLocks/>
          </p:cNvSpPr>
          <p:nvPr/>
        </p:nvSpPr>
        <p:spPr bwMode="auto">
          <a:xfrm>
            <a:off x="1006475"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3" name="Freeform 45"/>
          <p:cNvSpPr>
            <a:spLocks/>
          </p:cNvSpPr>
          <p:nvPr/>
        </p:nvSpPr>
        <p:spPr bwMode="auto">
          <a:xfrm>
            <a:off x="1006475"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4" name="Freeform 46"/>
          <p:cNvSpPr>
            <a:spLocks noEditPoints="1"/>
          </p:cNvSpPr>
          <p:nvPr/>
        </p:nvSpPr>
        <p:spPr bwMode="auto">
          <a:xfrm>
            <a:off x="1141413" y="2046288"/>
            <a:ext cx="206375" cy="206375"/>
          </a:xfrm>
          <a:custGeom>
            <a:avLst/>
            <a:gdLst>
              <a:gd name="T0" fmla="*/ 51 w 64"/>
              <a:gd name="T1" fmla="*/ 47 h 64"/>
              <a:gd name="T2" fmla="*/ 58 w 64"/>
              <a:gd name="T3" fmla="*/ 29 h 64"/>
              <a:gd name="T4" fmla="*/ 56 w 64"/>
              <a:gd name="T5" fmla="*/ 18 h 64"/>
              <a:gd name="T6" fmla="*/ 50 w 64"/>
              <a:gd name="T7" fmla="*/ 8 h 64"/>
              <a:gd name="T8" fmla="*/ 40 w 64"/>
              <a:gd name="T9" fmla="*/ 2 h 64"/>
              <a:gd name="T10" fmla="*/ 9 w 64"/>
              <a:gd name="T11" fmla="*/ 8 h 64"/>
              <a:gd name="T12" fmla="*/ 0 w 64"/>
              <a:gd name="T13" fmla="*/ 29 h 64"/>
              <a:gd name="T14" fmla="*/ 3 w 64"/>
              <a:gd name="T15" fmla="*/ 40 h 64"/>
              <a:gd name="T16" fmla="*/ 9 w 64"/>
              <a:gd name="T17" fmla="*/ 49 h 64"/>
              <a:gd name="T18" fmla="*/ 29 w 64"/>
              <a:gd name="T19" fmla="*/ 58 h 64"/>
              <a:gd name="T20" fmla="*/ 48 w 64"/>
              <a:gd name="T21" fmla="*/ 51 h 64"/>
              <a:gd name="T22" fmla="*/ 63 w 64"/>
              <a:gd name="T23" fmla="*/ 62 h 64"/>
              <a:gd name="T24" fmla="*/ 46 w 64"/>
              <a:gd name="T25" fmla="*/ 46 h 64"/>
              <a:gd name="T26" fmla="*/ 46 w 64"/>
              <a:gd name="T27" fmla="*/ 46 h 64"/>
              <a:gd name="T28" fmla="*/ 38 w 64"/>
              <a:gd name="T29" fmla="*/ 51 h 64"/>
              <a:gd name="T30" fmla="*/ 20 w 64"/>
              <a:gd name="T31" fmla="*/ 51 h 64"/>
              <a:gd name="T32" fmla="*/ 13 w 64"/>
              <a:gd name="T33" fmla="*/ 46 h 64"/>
              <a:gd name="T34" fmla="*/ 7 w 64"/>
              <a:gd name="T35" fmla="*/ 38 h 64"/>
              <a:gd name="T36" fmla="*/ 7 w 64"/>
              <a:gd name="T37" fmla="*/ 20 h 64"/>
              <a:gd name="T38" fmla="*/ 29 w 64"/>
              <a:gd name="T39" fmla="*/ 5 h 64"/>
              <a:gd name="T40" fmla="*/ 38 w 64"/>
              <a:gd name="T41" fmla="*/ 7 h 64"/>
              <a:gd name="T42" fmla="*/ 46 w 64"/>
              <a:gd name="T43" fmla="*/ 12 h 64"/>
              <a:gd name="T44" fmla="*/ 51 w 64"/>
              <a:gd name="T45" fmla="*/ 20 h 64"/>
              <a:gd name="T46" fmla="*/ 51 w 64"/>
              <a:gd name="T47" fmla="*/ 38 h 64"/>
              <a:gd name="T48" fmla="*/ 22 w 64"/>
              <a:gd name="T49" fmla="*/ 12 h 64"/>
              <a:gd name="T50" fmla="*/ 19 w 64"/>
              <a:gd name="T51" fmla="*/ 13 h 64"/>
              <a:gd name="T52" fmla="*/ 16 w 64"/>
              <a:gd name="T53" fmla="*/ 16 h 64"/>
              <a:gd name="T54" fmla="*/ 14 w 64"/>
              <a:gd name="T55" fmla="*/ 18 h 64"/>
              <a:gd name="T56" fmla="*/ 12 w 64"/>
              <a:gd name="T57" fmla="*/ 22 h 64"/>
              <a:gd name="T58" fmla="*/ 15 w 64"/>
              <a:gd name="T59" fmla="*/ 23 h 64"/>
              <a:gd name="T60" fmla="*/ 18 w 64"/>
              <a:gd name="T61" fmla="*/ 18 h 64"/>
              <a:gd name="T62" fmla="*/ 23 w 64"/>
              <a:gd name="T63" fmla="*/ 15 h 64"/>
              <a:gd name="T64" fmla="*/ 22 w 64"/>
              <a:gd name="T65" fmla="*/ 12 h 64"/>
              <a:gd name="T66" fmla="*/ 46 w 64"/>
              <a:gd name="T67" fmla="*/ 27 h 64"/>
              <a:gd name="T68" fmla="*/ 44 w 64"/>
              <a:gd name="T69" fmla="*/ 35 h 64"/>
              <a:gd name="T70" fmla="*/ 40 w 64"/>
              <a:gd name="T71" fmla="*/ 40 h 64"/>
              <a:gd name="T72" fmla="*/ 29 w 64"/>
              <a:gd name="T73" fmla="*/ 44 h 64"/>
              <a:gd name="T74" fmla="*/ 29 w 64"/>
              <a:gd name="T75" fmla="*/ 48 h 64"/>
              <a:gd name="T76" fmla="*/ 42 w 64"/>
              <a:gd name="T77" fmla="*/ 42 h 64"/>
              <a:gd name="T78" fmla="*/ 46 w 64"/>
              <a:gd name="T79" fmla="*/ 36 h 64"/>
              <a:gd name="T80" fmla="*/ 46 w 64"/>
              <a:gd name="T81" fmla="*/ 2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64" h="64">
                <a:moveTo>
                  <a:pt x="63" y="59"/>
                </a:moveTo>
                <a:cubicBezTo>
                  <a:pt x="51" y="47"/>
                  <a:pt x="51" y="47"/>
                  <a:pt x="51" y="47"/>
                </a:cubicBezTo>
                <a:cubicBezTo>
                  <a:pt x="53" y="45"/>
                  <a:pt x="55" y="43"/>
                  <a:pt x="56" y="40"/>
                </a:cubicBezTo>
                <a:cubicBezTo>
                  <a:pt x="57" y="37"/>
                  <a:pt x="58" y="33"/>
                  <a:pt x="58" y="29"/>
                </a:cubicBezTo>
                <a:cubicBezTo>
                  <a:pt x="58" y="25"/>
                  <a:pt x="57" y="21"/>
                  <a:pt x="56" y="18"/>
                </a:cubicBezTo>
                <a:cubicBezTo>
                  <a:pt x="56" y="18"/>
                  <a:pt x="56" y="18"/>
                  <a:pt x="56" y="18"/>
                </a:cubicBezTo>
                <a:cubicBezTo>
                  <a:pt x="54" y="14"/>
                  <a:pt x="52" y="11"/>
                  <a:pt x="50" y="9"/>
                </a:cubicBezTo>
                <a:cubicBezTo>
                  <a:pt x="50" y="8"/>
                  <a:pt x="50" y="8"/>
                  <a:pt x="50" y="8"/>
                </a:cubicBezTo>
                <a:cubicBezTo>
                  <a:pt x="47" y="6"/>
                  <a:pt x="44" y="4"/>
                  <a:pt x="40" y="2"/>
                </a:cubicBezTo>
                <a:cubicBezTo>
                  <a:pt x="40" y="2"/>
                  <a:pt x="40" y="2"/>
                  <a:pt x="40" y="2"/>
                </a:cubicBezTo>
                <a:cubicBezTo>
                  <a:pt x="37" y="1"/>
                  <a:pt x="33" y="0"/>
                  <a:pt x="29" y="0"/>
                </a:cubicBezTo>
                <a:cubicBezTo>
                  <a:pt x="21" y="0"/>
                  <a:pt x="14" y="3"/>
                  <a:pt x="9" y="8"/>
                </a:cubicBezTo>
                <a:cubicBezTo>
                  <a:pt x="6" y="11"/>
                  <a:pt x="4" y="14"/>
                  <a:pt x="3" y="18"/>
                </a:cubicBezTo>
                <a:cubicBezTo>
                  <a:pt x="1" y="21"/>
                  <a:pt x="0" y="25"/>
                  <a:pt x="0" y="29"/>
                </a:cubicBezTo>
                <a:cubicBezTo>
                  <a:pt x="0" y="33"/>
                  <a:pt x="1" y="36"/>
                  <a:pt x="2" y="40"/>
                </a:cubicBezTo>
                <a:cubicBezTo>
                  <a:pt x="3" y="40"/>
                  <a:pt x="3" y="40"/>
                  <a:pt x="3" y="40"/>
                </a:cubicBezTo>
                <a:cubicBezTo>
                  <a:pt x="4" y="43"/>
                  <a:pt x="6" y="47"/>
                  <a:pt x="9" y="49"/>
                </a:cubicBezTo>
                <a:cubicBezTo>
                  <a:pt x="9" y="49"/>
                  <a:pt x="9" y="49"/>
                  <a:pt x="9" y="49"/>
                </a:cubicBezTo>
                <a:cubicBezTo>
                  <a:pt x="11" y="52"/>
                  <a:pt x="15" y="54"/>
                  <a:pt x="18" y="56"/>
                </a:cubicBezTo>
                <a:cubicBezTo>
                  <a:pt x="22" y="57"/>
                  <a:pt x="25" y="58"/>
                  <a:pt x="29" y="58"/>
                </a:cubicBezTo>
                <a:cubicBezTo>
                  <a:pt x="33" y="58"/>
                  <a:pt x="37" y="57"/>
                  <a:pt x="40" y="56"/>
                </a:cubicBezTo>
                <a:cubicBezTo>
                  <a:pt x="43" y="54"/>
                  <a:pt x="45" y="53"/>
                  <a:pt x="48" y="51"/>
                </a:cubicBezTo>
                <a:cubicBezTo>
                  <a:pt x="59" y="63"/>
                  <a:pt x="59" y="63"/>
                  <a:pt x="59" y="63"/>
                </a:cubicBezTo>
                <a:cubicBezTo>
                  <a:pt x="60" y="64"/>
                  <a:pt x="62" y="64"/>
                  <a:pt x="63" y="62"/>
                </a:cubicBezTo>
                <a:cubicBezTo>
                  <a:pt x="64" y="61"/>
                  <a:pt x="64" y="60"/>
                  <a:pt x="63" y="59"/>
                </a:cubicBezTo>
                <a:close/>
                <a:moveTo>
                  <a:pt x="46" y="46"/>
                </a:moveTo>
                <a:cubicBezTo>
                  <a:pt x="46" y="46"/>
                  <a:pt x="46" y="46"/>
                  <a:pt x="46" y="46"/>
                </a:cubicBezTo>
                <a:cubicBezTo>
                  <a:pt x="46" y="46"/>
                  <a:pt x="46" y="46"/>
                  <a:pt x="46" y="46"/>
                </a:cubicBezTo>
                <a:cubicBezTo>
                  <a:pt x="46" y="46"/>
                  <a:pt x="46" y="46"/>
                  <a:pt x="46" y="46"/>
                </a:cubicBezTo>
                <a:cubicBezTo>
                  <a:pt x="44" y="48"/>
                  <a:pt x="41" y="49"/>
                  <a:pt x="38" y="51"/>
                </a:cubicBezTo>
                <a:cubicBezTo>
                  <a:pt x="35" y="52"/>
                  <a:pt x="32" y="52"/>
                  <a:pt x="29" y="52"/>
                </a:cubicBezTo>
                <a:cubicBezTo>
                  <a:pt x="26" y="52"/>
                  <a:pt x="23" y="52"/>
                  <a:pt x="20" y="51"/>
                </a:cubicBezTo>
                <a:cubicBezTo>
                  <a:pt x="17" y="49"/>
                  <a:pt x="15" y="48"/>
                  <a:pt x="13" y="46"/>
                </a:cubicBezTo>
                <a:cubicBezTo>
                  <a:pt x="13" y="46"/>
                  <a:pt x="13" y="46"/>
                  <a:pt x="13" y="46"/>
                </a:cubicBezTo>
                <a:cubicBezTo>
                  <a:pt x="10" y="43"/>
                  <a:pt x="9" y="41"/>
                  <a:pt x="7" y="38"/>
                </a:cubicBezTo>
                <a:cubicBezTo>
                  <a:pt x="7" y="38"/>
                  <a:pt x="7" y="38"/>
                  <a:pt x="7" y="38"/>
                </a:cubicBezTo>
                <a:cubicBezTo>
                  <a:pt x="6" y="35"/>
                  <a:pt x="6" y="32"/>
                  <a:pt x="6" y="29"/>
                </a:cubicBezTo>
                <a:cubicBezTo>
                  <a:pt x="6" y="26"/>
                  <a:pt x="6" y="23"/>
                  <a:pt x="7" y="20"/>
                </a:cubicBezTo>
                <a:cubicBezTo>
                  <a:pt x="9" y="17"/>
                  <a:pt x="10" y="14"/>
                  <a:pt x="13" y="12"/>
                </a:cubicBezTo>
                <a:cubicBezTo>
                  <a:pt x="17" y="8"/>
                  <a:pt x="23" y="5"/>
                  <a:pt x="29" y="5"/>
                </a:cubicBezTo>
                <a:cubicBezTo>
                  <a:pt x="32" y="5"/>
                  <a:pt x="35" y="6"/>
                  <a:pt x="38" y="7"/>
                </a:cubicBezTo>
                <a:cubicBezTo>
                  <a:pt x="38" y="7"/>
                  <a:pt x="38" y="7"/>
                  <a:pt x="38" y="7"/>
                </a:cubicBezTo>
                <a:cubicBezTo>
                  <a:pt x="41" y="8"/>
                  <a:pt x="44" y="10"/>
                  <a:pt x="46" y="12"/>
                </a:cubicBezTo>
                <a:cubicBezTo>
                  <a:pt x="46" y="12"/>
                  <a:pt x="46" y="12"/>
                  <a:pt x="46" y="12"/>
                </a:cubicBezTo>
                <a:cubicBezTo>
                  <a:pt x="48" y="15"/>
                  <a:pt x="50" y="17"/>
                  <a:pt x="51" y="20"/>
                </a:cubicBezTo>
                <a:cubicBezTo>
                  <a:pt x="51" y="20"/>
                  <a:pt x="51" y="20"/>
                  <a:pt x="51" y="20"/>
                </a:cubicBezTo>
                <a:cubicBezTo>
                  <a:pt x="52" y="23"/>
                  <a:pt x="53" y="26"/>
                  <a:pt x="53" y="29"/>
                </a:cubicBezTo>
                <a:cubicBezTo>
                  <a:pt x="53" y="32"/>
                  <a:pt x="52" y="35"/>
                  <a:pt x="51" y="38"/>
                </a:cubicBezTo>
                <a:cubicBezTo>
                  <a:pt x="50" y="41"/>
                  <a:pt x="48" y="43"/>
                  <a:pt x="46" y="46"/>
                </a:cubicBezTo>
                <a:close/>
                <a:moveTo>
                  <a:pt x="22" y="12"/>
                </a:moveTo>
                <a:cubicBezTo>
                  <a:pt x="22" y="12"/>
                  <a:pt x="22" y="12"/>
                  <a:pt x="22" y="12"/>
                </a:cubicBezTo>
                <a:cubicBezTo>
                  <a:pt x="21" y="12"/>
                  <a:pt x="20" y="13"/>
                  <a:pt x="19" y="13"/>
                </a:cubicBezTo>
                <a:cubicBezTo>
                  <a:pt x="18" y="14"/>
                  <a:pt x="17" y="15"/>
                  <a:pt x="16" y="16"/>
                </a:cubicBezTo>
                <a:cubicBezTo>
                  <a:pt x="16" y="16"/>
                  <a:pt x="16" y="16"/>
                  <a:pt x="16" y="16"/>
                </a:cubicBezTo>
                <a:cubicBezTo>
                  <a:pt x="16" y="16"/>
                  <a:pt x="16" y="16"/>
                  <a:pt x="16" y="16"/>
                </a:cubicBezTo>
                <a:cubicBezTo>
                  <a:pt x="15" y="17"/>
                  <a:pt x="14" y="17"/>
                  <a:pt x="14" y="18"/>
                </a:cubicBezTo>
                <a:cubicBezTo>
                  <a:pt x="14" y="18"/>
                  <a:pt x="14" y="18"/>
                  <a:pt x="14" y="18"/>
                </a:cubicBezTo>
                <a:cubicBezTo>
                  <a:pt x="13" y="19"/>
                  <a:pt x="12" y="20"/>
                  <a:pt x="12" y="22"/>
                </a:cubicBezTo>
                <a:cubicBezTo>
                  <a:pt x="12" y="22"/>
                  <a:pt x="12" y="23"/>
                  <a:pt x="13" y="24"/>
                </a:cubicBezTo>
                <a:cubicBezTo>
                  <a:pt x="14" y="24"/>
                  <a:pt x="15" y="24"/>
                  <a:pt x="15" y="23"/>
                </a:cubicBezTo>
                <a:cubicBezTo>
                  <a:pt x="15" y="22"/>
                  <a:pt x="16" y="21"/>
                  <a:pt x="16" y="20"/>
                </a:cubicBezTo>
                <a:cubicBezTo>
                  <a:pt x="17" y="19"/>
                  <a:pt x="18" y="19"/>
                  <a:pt x="18" y="18"/>
                </a:cubicBezTo>
                <a:cubicBezTo>
                  <a:pt x="19" y="17"/>
                  <a:pt x="20" y="17"/>
                  <a:pt x="21" y="16"/>
                </a:cubicBezTo>
                <a:cubicBezTo>
                  <a:pt x="21" y="15"/>
                  <a:pt x="22" y="15"/>
                  <a:pt x="23" y="15"/>
                </a:cubicBezTo>
                <a:cubicBezTo>
                  <a:pt x="24" y="14"/>
                  <a:pt x="24" y="13"/>
                  <a:pt x="24" y="13"/>
                </a:cubicBezTo>
                <a:cubicBezTo>
                  <a:pt x="24" y="12"/>
                  <a:pt x="23" y="11"/>
                  <a:pt x="22" y="12"/>
                </a:cubicBezTo>
                <a:close/>
                <a:moveTo>
                  <a:pt x="46" y="27"/>
                </a:moveTo>
                <a:cubicBezTo>
                  <a:pt x="46" y="27"/>
                  <a:pt x="46" y="27"/>
                  <a:pt x="46" y="27"/>
                </a:cubicBezTo>
                <a:cubicBezTo>
                  <a:pt x="45" y="27"/>
                  <a:pt x="45" y="28"/>
                  <a:pt x="45" y="29"/>
                </a:cubicBezTo>
                <a:cubicBezTo>
                  <a:pt x="45" y="31"/>
                  <a:pt x="44" y="33"/>
                  <a:pt x="44" y="35"/>
                </a:cubicBezTo>
                <a:cubicBezTo>
                  <a:pt x="44" y="35"/>
                  <a:pt x="44" y="35"/>
                  <a:pt x="44" y="35"/>
                </a:cubicBezTo>
                <a:cubicBezTo>
                  <a:pt x="43" y="37"/>
                  <a:pt x="42" y="38"/>
                  <a:pt x="40" y="40"/>
                </a:cubicBezTo>
                <a:cubicBezTo>
                  <a:pt x="39" y="41"/>
                  <a:pt x="37" y="42"/>
                  <a:pt x="35" y="43"/>
                </a:cubicBezTo>
                <a:cubicBezTo>
                  <a:pt x="33" y="44"/>
                  <a:pt x="31" y="44"/>
                  <a:pt x="29" y="44"/>
                </a:cubicBezTo>
                <a:cubicBezTo>
                  <a:pt x="28" y="44"/>
                  <a:pt x="28" y="45"/>
                  <a:pt x="28" y="46"/>
                </a:cubicBezTo>
                <a:cubicBezTo>
                  <a:pt x="28" y="47"/>
                  <a:pt x="28" y="48"/>
                  <a:pt x="29" y="48"/>
                </a:cubicBezTo>
                <a:cubicBezTo>
                  <a:pt x="32" y="48"/>
                  <a:pt x="34" y="47"/>
                  <a:pt x="36" y="46"/>
                </a:cubicBezTo>
                <a:cubicBezTo>
                  <a:pt x="39" y="45"/>
                  <a:pt x="41" y="44"/>
                  <a:pt x="42" y="42"/>
                </a:cubicBezTo>
                <a:cubicBezTo>
                  <a:pt x="44" y="40"/>
                  <a:pt x="46" y="38"/>
                  <a:pt x="46" y="36"/>
                </a:cubicBezTo>
                <a:cubicBezTo>
                  <a:pt x="46" y="36"/>
                  <a:pt x="46" y="36"/>
                  <a:pt x="46" y="36"/>
                </a:cubicBezTo>
                <a:cubicBezTo>
                  <a:pt x="47" y="34"/>
                  <a:pt x="48" y="31"/>
                  <a:pt x="48" y="29"/>
                </a:cubicBezTo>
                <a:cubicBezTo>
                  <a:pt x="48" y="28"/>
                  <a:pt x="47" y="27"/>
                  <a:pt x="46"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6" name="Freeform 48"/>
          <p:cNvSpPr>
            <a:spLocks/>
          </p:cNvSpPr>
          <p:nvPr/>
        </p:nvSpPr>
        <p:spPr bwMode="auto">
          <a:xfrm>
            <a:off x="1736725" y="2352675"/>
            <a:ext cx="533400" cy="63500"/>
          </a:xfrm>
          <a:custGeom>
            <a:avLst/>
            <a:gdLst>
              <a:gd name="T0" fmla="*/ 336 w 336"/>
              <a:gd name="T1" fmla="*/ 0 h 40"/>
              <a:gd name="T2" fmla="*/ 0 w 336"/>
              <a:gd name="T3" fmla="*/ 0 h 40"/>
              <a:gd name="T4" fmla="*/ 0 w 336"/>
              <a:gd name="T5" fmla="*/ 40 h 40"/>
              <a:gd name="T6" fmla="*/ 299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299"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7" name="Freeform 49"/>
          <p:cNvSpPr>
            <a:spLocks/>
          </p:cNvSpPr>
          <p:nvPr/>
        </p:nvSpPr>
        <p:spPr bwMode="auto">
          <a:xfrm>
            <a:off x="1736725" y="1879600"/>
            <a:ext cx="474663"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58" name="Freeform 50"/>
          <p:cNvSpPr>
            <a:spLocks noEditPoints="1"/>
          </p:cNvSpPr>
          <p:nvPr/>
        </p:nvSpPr>
        <p:spPr bwMode="auto">
          <a:xfrm>
            <a:off x="1884363" y="2036763"/>
            <a:ext cx="179387" cy="222250"/>
          </a:xfrm>
          <a:custGeom>
            <a:avLst/>
            <a:gdLst>
              <a:gd name="T0" fmla="*/ 26 w 56"/>
              <a:gd name="T1" fmla="*/ 45 h 69"/>
              <a:gd name="T2" fmla="*/ 25 w 56"/>
              <a:gd name="T3" fmla="*/ 45 h 69"/>
              <a:gd name="T4" fmla="*/ 5 w 56"/>
              <a:gd name="T5" fmla="*/ 45 h 69"/>
              <a:gd name="T6" fmla="*/ 0 w 56"/>
              <a:gd name="T7" fmla="*/ 35 h 69"/>
              <a:gd name="T8" fmla="*/ 5 w 56"/>
              <a:gd name="T9" fmla="*/ 24 h 69"/>
              <a:gd name="T10" fmla="*/ 15 w 56"/>
              <a:gd name="T11" fmla="*/ 20 h 69"/>
              <a:gd name="T12" fmla="*/ 26 w 56"/>
              <a:gd name="T13" fmla="*/ 24 h 69"/>
              <a:gd name="T14" fmla="*/ 34 w 56"/>
              <a:gd name="T15" fmla="*/ 11 h 69"/>
              <a:gd name="T16" fmla="*/ 45 w 56"/>
              <a:gd name="T17" fmla="*/ 0 h 69"/>
              <a:gd name="T18" fmla="*/ 56 w 56"/>
              <a:gd name="T19" fmla="*/ 11 h 69"/>
              <a:gd name="T20" fmla="*/ 45 w 56"/>
              <a:gd name="T21" fmla="*/ 22 h 69"/>
              <a:gd name="T22" fmla="*/ 28 w 56"/>
              <a:gd name="T23" fmla="*/ 27 h 69"/>
              <a:gd name="T24" fmla="*/ 28 w 56"/>
              <a:gd name="T25" fmla="*/ 43 h 69"/>
              <a:gd name="T26" fmla="*/ 45 w 56"/>
              <a:gd name="T27" fmla="*/ 48 h 69"/>
              <a:gd name="T28" fmla="*/ 56 w 56"/>
              <a:gd name="T29" fmla="*/ 58 h 69"/>
              <a:gd name="T30" fmla="*/ 53 w 56"/>
              <a:gd name="T31" fmla="*/ 66 h 69"/>
              <a:gd name="T32" fmla="*/ 38 w 56"/>
              <a:gd name="T33" fmla="*/ 66 h 69"/>
              <a:gd name="T34" fmla="*/ 36 w 56"/>
              <a:gd name="T35" fmla="*/ 53 h 69"/>
              <a:gd name="T36" fmla="*/ 49 w 56"/>
              <a:gd name="T37" fmla="*/ 55 h 69"/>
              <a:gd name="T38" fmla="*/ 41 w 56"/>
              <a:gd name="T39" fmla="*/ 55 h 69"/>
              <a:gd name="T40" fmla="*/ 41 w 56"/>
              <a:gd name="T41" fmla="*/ 62 h 69"/>
              <a:gd name="T42" fmla="*/ 49 w 56"/>
              <a:gd name="T43" fmla="*/ 62 h 69"/>
              <a:gd name="T44" fmla="*/ 51 w 56"/>
              <a:gd name="T45" fmla="*/ 58 h 69"/>
              <a:gd name="T46" fmla="*/ 22 w 56"/>
              <a:gd name="T47" fmla="*/ 28 h 69"/>
              <a:gd name="T48" fmla="*/ 15 w 56"/>
              <a:gd name="T49" fmla="*/ 25 h 69"/>
              <a:gd name="T50" fmla="*/ 8 w 56"/>
              <a:gd name="T51" fmla="*/ 28 h 69"/>
              <a:gd name="T52" fmla="*/ 8 w 56"/>
              <a:gd name="T53" fmla="*/ 41 h 69"/>
              <a:gd name="T54" fmla="*/ 15 w 56"/>
              <a:gd name="T55" fmla="*/ 44 h 69"/>
              <a:gd name="T56" fmla="*/ 22 w 56"/>
              <a:gd name="T57" fmla="*/ 41 h 69"/>
              <a:gd name="T58" fmla="*/ 22 w 56"/>
              <a:gd name="T59" fmla="*/ 28 h 69"/>
              <a:gd name="T60" fmla="*/ 49 w 56"/>
              <a:gd name="T61" fmla="*/ 7 h 69"/>
              <a:gd name="T62" fmla="*/ 45 w 56"/>
              <a:gd name="T63" fmla="*/ 6 h 69"/>
              <a:gd name="T64" fmla="*/ 40 w 56"/>
              <a:gd name="T65" fmla="*/ 11 h 69"/>
              <a:gd name="T66" fmla="*/ 45 w 56"/>
              <a:gd name="T67" fmla="*/ 16 h 69"/>
              <a:gd name="T68" fmla="*/ 51 w 56"/>
              <a:gd name="T69" fmla="*/ 1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56" h="69">
                <a:moveTo>
                  <a:pt x="36" y="53"/>
                </a:moveTo>
                <a:cubicBezTo>
                  <a:pt x="26" y="45"/>
                  <a:pt x="26" y="45"/>
                  <a:pt x="26" y="45"/>
                </a:cubicBezTo>
                <a:cubicBezTo>
                  <a:pt x="26" y="45"/>
                  <a:pt x="26" y="45"/>
                  <a:pt x="26" y="45"/>
                </a:cubicBezTo>
                <a:cubicBezTo>
                  <a:pt x="25" y="45"/>
                  <a:pt x="25" y="45"/>
                  <a:pt x="25" y="45"/>
                </a:cubicBezTo>
                <a:cubicBezTo>
                  <a:pt x="23" y="48"/>
                  <a:pt x="19" y="50"/>
                  <a:pt x="15" y="50"/>
                </a:cubicBezTo>
                <a:cubicBezTo>
                  <a:pt x="11" y="50"/>
                  <a:pt x="7" y="48"/>
                  <a:pt x="5" y="45"/>
                </a:cubicBezTo>
                <a:cubicBezTo>
                  <a:pt x="4" y="45"/>
                  <a:pt x="4" y="45"/>
                  <a:pt x="4" y="45"/>
                </a:cubicBezTo>
                <a:cubicBezTo>
                  <a:pt x="2" y="42"/>
                  <a:pt x="0" y="39"/>
                  <a:pt x="0" y="35"/>
                </a:cubicBezTo>
                <a:cubicBezTo>
                  <a:pt x="0" y="31"/>
                  <a:pt x="2" y="27"/>
                  <a:pt x="5" y="24"/>
                </a:cubicBezTo>
                <a:cubicBezTo>
                  <a:pt x="5" y="24"/>
                  <a:pt x="5" y="24"/>
                  <a:pt x="5" y="24"/>
                </a:cubicBezTo>
                <a:cubicBezTo>
                  <a:pt x="5" y="24"/>
                  <a:pt x="5" y="24"/>
                  <a:pt x="5" y="24"/>
                </a:cubicBezTo>
                <a:cubicBezTo>
                  <a:pt x="7" y="21"/>
                  <a:pt x="11" y="20"/>
                  <a:pt x="15" y="20"/>
                </a:cubicBezTo>
                <a:cubicBezTo>
                  <a:pt x="19" y="20"/>
                  <a:pt x="23" y="21"/>
                  <a:pt x="26" y="24"/>
                </a:cubicBezTo>
                <a:cubicBezTo>
                  <a:pt x="26" y="24"/>
                  <a:pt x="26" y="24"/>
                  <a:pt x="26" y="24"/>
                </a:cubicBezTo>
                <a:cubicBezTo>
                  <a:pt x="36" y="16"/>
                  <a:pt x="36" y="16"/>
                  <a:pt x="36" y="16"/>
                </a:cubicBezTo>
                <a:cubicBezTo>
                  <a:pt x="35" y="15"/>
                  <a:pt x="34" y="13"/>
                  <a:pt x="34" y="11"/>
                </a:cubicBezTo>
                <a:cubicBezTo>
                  <a:pt x="34" y="8"/>
                  <a:pt x="36" y="5"/>
                  <a:pt x="38" y="3"/>
                </a:cubicBezTo>
                <a:cubicBezTo>
                  <a:pt x="39" y="1"/>
                  <a:pt x="42" y="0"/>
                  <a:pt x="45" y="0"/>
                </a:cubicBezTo>
                <a:cubicBezTo>
                  <a:pt x="48" y="0"/>
                  <a:pt x="51" y="1"/>
                  <a:pt x="53" y="3"/>
                </a:cubicBezTo>
                <a:cubicBezTo>
                  <a:pt x="55" y="5"/>
                  <a:pt x="56" y="8"/>
                  <a:pt x="56" y="11"/>
                </a:cubicBezTo>
                <a:cubicBezTo>
                  <a:pt x="56" y="14"/>
                  <a:pt x="55" y="17"/>
                  <a:pt x="53" y="19"/>
                </a:cubicBezTo>
                <a:cubicBezTo>
                  <a:pt x="51" y="21"/>
                  <a:pt x="48" y="22"/>
                  <a:pt x="45" y="22"/>
                </a:cubicBezTo>
                <a:cubicBezTo>
                  <a:pt x="42" y="22"/>
                  <a:pt x="40" y="21"/>
                  <a:pt x="38" y="19"/>
                </a:cubicBezTo>
                <a:cubicBezTo>
                  <a:pt x="28" y="27"/>
                  <a:pt x="28" y="27"/>
                  <a:pt x="28" y="27"/>
                </a:cubicBezTo>
                <a:cubicBezTo>
                  <a:pt x="29" y="29"/>
                  <a:pt x="30" y="32"/>
                  <a:pt x="30" y="35"/>
                </a:cubicBezTo>
                <a:cubicBezTo>
                  <a:pt x="30" y="38"/>
                  <a:pt x="29" y="40"/>
                  <a:pt x="28" y="43"/>
                </a:cubicBezTo>
                <a:cubicBezTo>
                  <a:pt x="38" y="51"/>
                  <a:pt x="38" y="51"/>
                  <a:pt x="38" y="51"/>
                </a:cubicBezTo>
                <a:cubicBezTo>
                  <a:pt x="40" y="49"/>
                  <a:pt x="42" y="48"/>
                  <a:pt x="45" y="48"/>
                </a:cubicBezTo>
                <a:cubicBezTo>
                  <a:pt x="48" y="48"/>
                  <a:pt x="51" y="49"/>
                  <a:pt x="53" y="51"/>
                </a:cubicBezTo>
                <a:cubicBezTo>
                  <a:pt x="55" y="53"/>
                  <a:pt x="56" y="55"/>
                  <a:pt x="56" y="58"/>
                </a:cubicBezTo>
                <a:cubicBezTo>
                  <a:pt x="56" y="61"/>
                  <a:pt x="55" y="64"/>
                  <a:pt x="53" y="66"/>
                </a:cubicBezTo>
                <a:cubicBezTo>
                  <a:pt x="53" y="66"/>
                  <a:pt x="53" y="66"/>
                  <a:pt x="53" y="66"/>
                </a:cubicBezTo>
                <a:cubicBezTo>
                  <a:pt x="51" y="68"/>
                  <a:pt x="48" y="69"/>
                  <a:pt x="45" y="69"/>
                </a:cubicBezTo>
                <a:cubicBezTo>
                  <a:pt x="42" y="69"/>
                  <a:pt x="39" y="68"/>
                  <a:pt x="38" y="66"/>
                </a:cubicBezTo>
                <a:cubicBezTo>
                  <a:pt x="36" y="64"/>
                  <a:pt x="34" y="61"/>
                  <a:pt x="34" y="58"/>
                </a:cubicBezTo>
                <a:cubicBezTo>
                  <a:pt x="34" y="56"/>
                  <a:pt x="35" y="55"/>
                  <a:pt x="36" y="53"/>
                </a:cubicBezTo>
                <a:close/>
                <a:moveTo>
                  <a:pt x="49" y="55"/>
                </a:moveTo>
                <a:cubicBezTo>
                  <a:pt x="49" y="55"/>
                  <a:pt x="49" y="55"/>
                  <a:pt x="49" y="55"/>
                </a:cubicBezTo>
                <a:cubicBezTo>
                  <a:pt x="48" y="54"/>
                  <a:pt x="47" y="53"/>
                  <a:pt x="45" y="53"/>
                </a:cubicBezTo>
                <a:cubicBezTo>
                  <a:pt x="44" y="53"/>
                  <a:pt x="42" y="54"/>
                  <a:pt x="41" y="55"/>
                </a:cubicBezTo>
                <a:cubicBezTo>
                  <a:pt x="40" y="55"/>
                  <a:pt x="40" y="57"/>
                  <a:pt x="40" y="58"/>
                </a:cubicBezTo>
                <a:cubicBezTo>
                  <a:pt x="40" y="60"/>
                  <a:pt x="40" y="61"/>
                  <a:pt x="41" y="62"/>
                </a:cubicBezTo>
                <a:cubicBezTo>
                  <a:pt x="42" y="63"/>
                  <a:pt x="44" y="64"/>
                  <a:pt x="45" y="64"/>
                </a:cubicBezTo>
                <a:cubicBezTo>
                  <a:pt x="47" y="64"/>
                  <a:pt x="48" y="63"/>
                  <a:pt x="49" y="62"/>
                </a:cubicBezTo>
                <a:cubicBezTo>
                  <a:pt x="49" y="62"/>
                  <a:pt x="49" y="62"/>
                  <a:pt x="49" y="62"/>
                </a:cubicBezTo>
                <a:cubicBezTo>
                  <a:pt x="50" y="61"/>
                  <a:pt x="51" y="60"/>
                  <a:pt x="51" y="58"/>
                </a:cubicBezTo>
                <a:cubicBezTo>
                  <a:pt x="51" y="57"/>
                  <a:pt x="50" y="55"/>
                  <a:pt x="49" y="55"/>
                </a:cubicBezTo>
                <a:close/>
                <a:moveTo>
                  <a:pt x="22" y="28"/>
                </a:moveTo>
                <a:cubicBezTo>
                  <a:pt x="22" y="28"/>
                  <a:pt x="22" y="28"/>
                  <a:pt x="22" y="28"/>
                </a:cubicBezTo>
                <a:cubicBezTo>
                  <a:pt x="20" y="26"/>
                  <a:pt x="18" y="25"/>
                  <a:pt x="15" y="25"/>
                </a:cubicBezTo>
                <a:cubicBezTo>
                  <a:pt x="12" y="25"/>
                  <a:pt x="10" y="26"/>
                  <a:pt x="8" y="28"/>
                </a:cubicBezTo>
                <a:cubicBezTo>
                  <a:pt x="8" y="28"/>
                  <a:pt x="8" y="28"/>
                  <a:pt x="8" y="28"/>
                </a:cubicBezTo>
                <a:cubicBezTo>
                  <a:pt x="7" y="30"/>
                  <a:pt x="5" y="32"/>
                  <a:pt x="5" y="35"/>
                </a:cubicBezTo>
                <a:cubicBezTo>
                  <a:pt x="5" y="37"/>
                  <a:pt x="6" y="40"/>
                  <a:pt x="8" y="41"/>
                </a:cubicBezTo>
                <a:cubicBezTo>
                  <a:pt x="8" y="41"/>
                  <a:pt x="8" y="41"/>
                  <a:pt x="8" y="41"/>
                </a:cubicBezTo>
                <a:cubicBezTo>
                  <a:pt x="10" y="43"/>
                  <a:pt x="12" y="44"/>
                  <a:pt x="15" y="44"/>
                </a:cubicBezTo>
                <a:cubicBezTo>
                  <a:pt x="18" y="44"/>
                  <a:pt x="20" y="43"/>
                  <a:pt x="22" y="42"/>
                </a:cubicBezTo>
                <a:cubicBezTo>
                  <a:pt x="22" y="41"/>
                  <a:pt x="22" y="41"/>
                  <a:pt x="22" y="41"/>
                </a:cubicBezTo>
                <a:cubicBezTo>
                  <a:pt x="24" y="40"/>
                  <a:pt x="25" y="37"/>
                  <a:pt x="25" y="35"/>
                </a:cubicBezTo>
                <a:cubicBezTo>
                  <a:pt x="25" y="32"/>
                  <a:pt x="24" y="30"/>
                  <a:pt x="22" y="28"/>
                </a:cubicBezTo>
                <a:cubicBezTo>
                  <a:pt x="22" y="28"/>
                  <a:pt x="22" y="28"/>
                  <a:pt x="22" y="28"/>
                </a:cubicBezTo>
                <a:close/>
                <a:moveTo>
                  <a:pt x="49" y="7"/>
                </a:moveTo>
                <a:cubicBezTo>
                  <a:pt x="49" y="7"/>
                  <a:pt x="49" y="7"/>
                  <a:pt x="49" y="7"/>
                </a:cubicBezTo>
                <a:cubicBezTo>
                  <a:pt x="48" y="6"/>
                  <a:pt x="47" y="6"/>
                  <a:pt x="45" y="6"/>
                </a:cubicBezTo>
                <a:cubicBezTo>
                  <a:pt x="44" y="6"/>
                  <a:pt x="42" y="6"/>
                  <a:pt x="41" y="7"/>
                </a:cubicBezTo>
                <a:cubicBezTo>
                  <a:pt x="40" y="8"/>
                  <a:pt x="40" y="9"/>
                  <a:pt x="40" y="11"/>
                </a:cubicBezTo>
                <a:cubicBezTo>
                  <a:pt x="40" y="12"/>
                  <a:pt x="40" y="14"/>
                  <a:pt x="41" y="15"/>
                </a:cubicBezTo>
                <a:cubicBezTo>
                  <a:pt x="42" y="16"/>
                  <a:pt x="44" y="16"/>
                  <a:pt x="45" y="16"/>
                </a:cubicBezTo>
                <a:cubicBezTo>
                  <a:pt x="47" y="16"/>
                  <a:pt x="48" y="16"/>
                  <a:pt x="49" y="15"/>
                </a:cubicBezTo>
                <a:cubicBezTo>
                  <a:pt x="50" y="14"/>
                  <a:pt x="51" y="12"/>
                  <a:pt x="51" y="11"/>
                </a:cubicBezTo>
                <a:cubicBezTo>
                  <a:pt x="51" y="9"/>
                  <a:pt x="50" y="8"/>
                  <a:pt x="49" y="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0" name="Freeform 52"/>
          <p:cNvSpPr>
            <a:spLocks/>
          </p:cNvSpPr>
          <p:nvPr/>
        </p:nvSpPr>
        <p:spPr bwMode="auto">
          <a:xfrm>
            <a:off x="3924300"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1" name="Freeform 53"/>
          <p:cNvSpPr>
            <a:spLocks/>
          </p:cNvSpPr>
          <p:nvPr/>
        </p:nvSpPr>
        <p:spPr bwMode="auto">
          <a:xfrm>
            <a:off x="3924300"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2" name="Freeform 54"/>
          <p:cNvSpPr>
            <a:spLocks noEditPoints="1"/>
          </p:cNvSpPr>
          <p:nvPr/>
        </p:nvSpPr>
        <p:spPr bwMode="auto">
          <a:xfrm>
            <a:off x="4078288" y="2062163"/>
            <a:ext cx="166687" cy="171450"/>
          </a:xfrm>
          <a:custGeom>
            <a:avLst/>
            <a:gdLst>
              <a:gd name="T0" fmla="*/ 3 w 52"/>
              <a:gd name="T1" fmla="*/ 1 h 53"/>
              <a:gd name="T2" fmla="*/ 50 w 52"/>
              <a:gd name="T3" fmla="*/ 16 h 53"/>
              <a:gd name="T4" fmla="*/ 52 w 52"/>
              <a:gd name="T5" fmla="*/ 20 h 53"/>
              <a:gd name="T6" fmla="*/ 51 w 52"/>
              <a:gd name="T7" fmla="*/ 21 h 53"/>
              <a:gd name="T8" fmla="*/ 51 w 52"/>
              <a:gd name="T9" fmla="*/ 21 h 53"/>
              <a:gd name="T10" fmla="*/ 37 w 52"/>
              <a:gd name="T11" fmla="*/ 28 h 53"/>
              <a:gd name="T12" fmla="*/ 50 w 52"/>
              <a:gd name="T13" fmla="*/ 42 h 53"/>
              <a:gd name="T14" fmla="*/ 50 w 52"/>
              <a:gd name="T15" fmla="*/ 45 h 53"/>
              <a:gd name="T16" fmla="*/ 45 w 52"/>
              <a:gd name="T17" fmla="*/ 51 h 53"/>
              <a:gd name="T18" fmla="*/ 41 w 52"/>
              <a:gd name="T19" fmla="*/ 51 h 53"/>
              <a:gd name="T20" fmla="*/ 41 w 52"/>
              <a:gd name="T21" fmla="*/ 51 h 53"/>
              <a:gd name="T22" fmla="*/ 28 w 52"/>
              <a:gd name="T23" fmla="*/ 38 h 53"/>
              <a:gd name="T24" fmla="*/ 20 w 52"/>
              <a:gd name="T25" fmla="*/ 51 h 53"/>
              <a:gd name="T26" fmla="*/ 17 w 52"/>
              <a:gd name="T27" fmla="*/ 53 h 53"/>
              <a:gd name="T28" fmla="*/ 16 w 52"/>
              <a:gd name="T29" fmla="*/ 51 h 53"/>
              <a:gd name="T30" fmla="*/ 0 w 52"/>
              <a:gd name="T31" fmla="*/ 4 h 53"/>
              <a:gd name="T32" fmla="*/ 2 w 52"/>
              <a:gd name="T33" fmla="*/ 1 h 53"/>
              <a:gd name="T34" fmla="*/ 3 w 52"/>
              <a:gd name="T35" fmla="*/ 1 h 53"/>
              <a:gd name="T36" fmla="*/ 43 w 52"/>
              <a:gd name="T37" fmla="*/ 19 h 53"/>
              <a:gd name="T38" fmla="*/ 43 w 52"/>
              <a:gd name="T39" fmla="*/ 19 h 53"/>
              <a:gd name="T40" fmla="*/ 7 w 52"/>
              <a:gd name="T41" fmla="*/ 7 h 53"/>
              <a:gd name="T42" fmla="*/ 19 w 52"/>
              <a:gd name="T43" fmla="*/ 43 h 53"/>
              <a:gd name="T44" fmla="*/ 25 w 52"/>
              <a:gd name="T45" fmla="*/ 32 h 53"/>
              <a:gd name="T46" fmla="*/ 25 w 52"/>
              <a:gd name="T47" fmla="*/ 31 h 53"/>
              <a:gd name="T48" fmla="*/ 29 w 52"/>
              <a:gd name="T49" fmla="*/ 31 h 53"/>
              <a:gd name="T50" fmla="*/ 43 w 52"/>
              <a:gd name="T51" fmla="*/ 45 h 53"/>
              <a:gd name="T52" fmla="*/ 45 w 52"/>
              <a:gd name="T53" fmla="*/ 43 h 53"/>
              <a:gd name="T54" fmla="*/ 31 w 52"/>
              <a:gd name="T55" fmla="*/ 30 h 53"/>
              <a:gd name="T56" fmla="*/ 30 w 52"/>
              <a:gd name="T57" fmla="*/ 29 h 53"/>
              <a:gd name="T58" fmla="*/ 31 w 52"/>
              <a:gd name="T59" fmla="*/ 25 h 53"/>
              <a:gd name="T60" fmla="*/ 43 w 52"/>
              <a:gd name="T61" fmla="*/ 19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2" h="53">
                <a:moveTo>
                  <a:pt x="3" y="1"/>
                </a:moveTo>
                <a:cubicBezTo>
                  <a:pt x="50" y="16"/>
                  <a:pt x="50" y="16"/>
                  <a:pt x="50" y="16"/>
                </a:cubicBezTo>
                <a:cubicBezTo>
                  <a:pt x="52" y="17"/>
                  <a:pt x="52" y="18"/>
                  <a:pt x="52" y="20"/>
                </a:cubicBezTo>
                <a:cubicBezTo>
                  <a:pt x="52" y="20"/>
                  <a:pt x="51" y="21"/>
                  <a:pt x="51" y="21"/>
                </a:cubicBezTo>
                <a:cubicBezTo>
                  <a:pt x="51" y="21"/>
                  <a:pt x="51" y="21"/>
                  <a:pt x="51" y="21"/>
                </a:cubicBezTo>
                <a:cubicBezTo>
                  <a:pt x="37" y="28"/>
                  <a:pt x="37" y="28"/>
                  <a:pt x="37" y="28"/>
                </a:cubicBezTo>
                <a:cubicBezTo>
                  <a:pt x="50" y="42"/>
                  <a:pt x="50" y="42"/>
                  <a:pt x="50" y="42"/>
                </a:cubicBezTo>
                <a:cubicBezTo>
                  <a:pt x="51" y="43"/>
                  <a:pt x="51" y="44"/>
                  <a:pt x="50" y="45"/>
                </a:cubicBezTo>
                <a:cubicBezTo>
                  <a:pt x="45" y="51"/>
                  <a:pt x="45" y="51"/>
                  <a:pt x="45" y="51"/>
                </a:cubicBezTo>
                <a:cubicBezTo>
                  <a:pt x="44" y="52"/>
                  <a:pt x="42" y="52"/>
                  <a:pt x="41" y="51"/>
                </a:cubicBezTo>
                <a:cubicBezTo>
                  <a:pt x="41" y="51"/>
                  <a:pt x="41" y="51"/>
                  <a:pt x="41" y="51"/>
                </a:cubicBezTo>
                <a:cubicBezTo>
                  <a:pt x="28" y="38"/>
                  <a:pt x="28" y="38"/>
                  <a:pt x="28" y="38"/>
                </a:cubicBezTo>
                <a:cubicBezTo>
                  <a:pt x="20" y="51"/>
                  <a:pt x="20" y="51"/>
                  <a:pt x="20" y="51"/>
                </a:cubicBezTo>
                <a:cubicBezTo>
                  <a:pt x="20" y="53"/>
                  <a:pt x="18" y="53"/>
                  <a:pt x="17" y="53"/>
                </a:cubicBezTo>
                <a:cubicBezTo>
                  <a:pt x="16" y="52"/>
                  <a:pt x="16" y="52"/>
                  <a:pt x="16" y="51"/>
                </a:cubicBezTo>
                <a:cubicBezTo>
                  <a:pt x="0" y="4"/>
                  <a:pt x="0" y="4"/>
                  <a:pt x="0" y="4"/>
                </a:cubicBezTo>
                <a:cubicBezTo>
                  <a:pt x="0" y="3"/>
                  <a:pt x="0" y="1"/>
                  <a:pt x="2" y="1"/>
                </a:cubicBezTo>
                <a:cubicBezTo>
                  <a:pt x="2" y="0"/>
                  <a:pt x="3" y="0"/>
                  <a:pt x="3" y="1"/>
                </a:cubicBezTo>
                <a:close/>
                <a:moveTo>
                  <a:pt x="43" y="19"/>
                </a:moveTo>
                <a:cubicBezTo>
                  <a:pt x="43" y="19"/>
                  <a:pt x="43" y="19"/>
                  <a:pt x="43" y="19"/>
                </a:cubicBezTo>
                <a:cubicBezTo>
                  <a:pt x="7" y="7"/>
                  <a:pt x="7" y="7"/>
                  <a:pt x="7" y="7"/>
                </a:cubicBezTo>
                <a:cubicBezTo>
                  <a:pt x="19" y="43"/>
                  <a:pt x="19" y="43"/>
                  <a:pt x="19" y="43"/>
                </a:cubicBezTo>
                <a:cubicBezTo>
                  <a:pt x="25" y="32"/>
                  <a:pt x="25" y="32"/>
                  <a:pt x="25" y="32"/>
                </a:cubicBezTo>
                <a:cubicBezTo>
                  <a:pt x="25" y="32"/>
                  <a:pt x="25" y="32"/>
                  <a:pt x="25" y="31"/>
                </a:cubicBezTo>
                <a:cubicBezTo>
                  <a:pt x="26" y="30"/>
                  <a:pt x="28" y="30"/>
                  <a:pt x="29" y="31"/>
                </a:cubicBezTo>
                <a:cubicBezTo>
                  <a:pt x="43" y="45"/>
                  <a:pt x="43" y="45"/>
                  <a:pt x="43" y="45"/>
                </a:cubicBezTo>
                <a:cubicBezTo>
                  <a:pt x="45" y="43"/>
                  <a:pt x="45" y="43"/>
                  <a:pt x="45" y="43"/>
                </a:cubicBezTo>
                <a:cubicBezTo>
                  <a:pt x="31" y="30"/>
                  <a:pt x="31" y="30"/>
                  <a:pt x="31" y="30"/>
                </a:cubicBezTo>
                <a:cubicBezTo>
                  <a:pt x="31" y="29"/>
                  <a:pt x="30" y="29"/>
                  <a:pt x="30" y="29"/>
                </a:cubicBezTo>
                <a:cubicBezTo>
                  <a:pt x="30" y="28"/>
                  <a:pt x="30" y="26"/>
                  <a:pt x="31" y="25"/>
                </a:cubicBezTo>
                <a:cubicBezTo>
                  <a:pt x="43" y="19"/>
                  <a:pt x="43" y="19"/>
                  <a:pt x="43" y="1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4" name="Freeform 56"/>
          <p:cNvSpPr>
            <a:spLocks/>
          </p:cNvSpPr>
          <p:nvPr/>
        </p:nvSpPr>
        <p:spPr bwMode="auto">
          <a:xfrm>
            <a:off x="3194050"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5" name="Freeform 57"/>
          <p:cNvSpPr>
            <a:spLocks/>
          </p:cNvSpPr>
          <p:nvPr/>
        </p:nvSpPr>
        <p:spPr bwMode="auto">
          <a:xfrm>
            <a:off x="3194050"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6" name="Freeform 58"/>
          <p:cNvSpPr>
            <a:spLocks noEditPoints="1"/>
          </p:cNvSpPr>
          <p:nvPr/>
        </p:nvSpPr>
        <p:spPr bwMode="auto">
          <a:xfrm>
            <a:off x="3355975" y="2039938"/>
            <a:ext cx="153988" cy="215900"/>
          </a:xfrm>
          <a:custGeom>
            <a:avLst/>
            <a:gdLst>
              <a:gd name="T0" fmla="*/ 42 w 48"/>
              <a:gd name="T1" fmla="*/ 18 h 67"/>
              <a:gd name="T2" fmla="*/ 37 w 48"/>
              <a:gd name="T3" fmla="*/ 31 h 67"/>
              <a:gd name="T4" fmla="*/ 37 w 48"/>
              <a:gd name="T5" fmla="*/ 31 h 67"/>
              <a:gd name="T6" fmla="*/ 46 w 48"/>
              <a:gd name="T7" fmla="*/ 43 h 67"/>
              <a:gd name="T8" fmla="*/ 48 w 48"/>
              <a:gd name="T9" fmla="*/ 51 h 67"/>
              <a:gd name="T10" fmla="*/ 46 w 48"/>
              <a:gd name="T11" fmla="*/ 60 h 67"/>
              <a:gd name="T12" fmla="*/ 43 w 48"/>
              <a:gd name="T13" fmla="*/ 62 h 67"/>
              <a:gd name="T14" fmla="*/ 37 w 48"/>
              <a:gd name="T15" fmla="*/ 64 h 67"/>
              <a:gd name="T16" fmla="*/ 35 w 48"/>
              <a:gd name="T17" fmla="*/ 67 h 67"/>
              <a:gd name="T18" fmla="*/ 11 w 48"/>
              <a:gd name="T19" fmla="*/ 64 h 67"/>
              <a:gd name="T20" fmla="*/ 11 w 48"/>
              <a:gd name="T21" fmla="*/ 62 h 67"/>
              <a:gd name="T22" fmla="*/ 5 w 48"/>
              <a:gd name="T23" fmla="*/ 62 h 67"/>
              <a:gd name="T24" fmla="*/ 0 w 48"/>
              <a:gd name="T25" fmla="*/ 56 h 67"/>
              <a:gd name="T26" fmla="*/ 2 w 48"/>
              <a:gd name="T27" fmla="*/ 43 h 67"/>
              <a:gd name="T28" fmla="*/ 11 w 48"/>
              <a:gd name="T29" fmla="*/ 31 h 67"/>
              <a:gd name="T30" fmla="*/ 6 w 48"/>
              <a:gd name="T31" fmla="*/ 18 h 67"/>
              <a:gd name="T32" fmla="*/ 13 w 48"/>
              <a:gd name="T33" fmla="*/ 57 h 67"/>
              <a:gd name="T34" fmla="*/ 13 w 48"/>
              <a:gd name="T35" fmla="*/ 50 h 67"/>
              <a:gd name="T36" fmla="*/ 16 w 48"/>
              <a:gd name="T37" fmla="*/ 50 h 67"/>
              <a:gd name="T38" fmla="*/ 16 w 48"/>
              <a:gd name="T39" fmla="*/ 59 h 67"/>
              <a:gd name="T40" fmla="*/ 32 w 48"/>
              <a:gd name="T41" fmla="*/ 62 h 67"/>
              <a:gd name="T42" fmla="*/ 32 w 48"/>
              <a:gd name="T43" fmla="*/ 59 h 67"/>
              <a:gd name="T44" fmla="*/ 32 w 48"/>
              <a:gd name="T45" fmla="*/ 50 h 67"/>
              <a:gd name="T46" fmla="*/ 35 w 48"/>
              <a:gd name="T47" fmla="*/ 50 h 67"/>
              <a:gd name="T48" fmla="*/ 42 w 48"/>
              <a:gd name="T49" fmla="*/ 57 h 67"/>
              <a:gd name="T50" fmla="*/ 42 w 48"/>
              <a:gd name="T51" fmla="*/ 51 h 67"/>
              <a:gd name="T52" fmla="*/ 41 w 48"/>
              <a:gd name="T53" fmla="*/ 45 h 67"/>
              <a:gd name="T54" fmla="*/ 32 w 48"/>
              <a:gd name="T55" fmla="*/ 34 h 67"/>
              <a:gd name="T56" fmla="*/ 16 w 48"/>
              <a:gd name="T57" fmla="*/ 34 h 67"/>
              <a:gd name="T58" fmla="*/ 6 w 48"/>
              <a:gd name="T59" fmla="*/ 51 h 67"/>
              <a:gd name="T60" fmla="*/ 6 w 48"/>
              <a:gd name="T61" fmla="*/ 57 h 67"/>
              <a:gd name="T62" fmla="*/ 24 w 48"/>
              <a:gd name="T63" fmla="*/ 6 h 67"/>
              <a:gd name="T64" fmla="*/ 11 w 48"/>
              <a:gd name="T65" fmla="*/ 18 h 67"/>
              <a:gd name="T66" fmla="*/ 37 w 48"/>
              <a:gd name="T67" fmla="*/ 18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48" h="67">
                <a:moveTo>
                  <a:pt x="24" y="0"/>
                </a:moveTo>
                <a:cubicBezTo>
                  <a:pt x="34" y="0"/>
                  <a:pt x="42" y="8"/>
                  <a:pt x="42" y="18"/>
                </a:cubicBezTo>
                <a:cubicBezTo>
                  <a:pt x="42" y="23"/>
                  <a:pt x="40" y="28"/>
                  <a:pt x="37" y="31"/>
                </a:cubicBezTo>
                <a:cubicBezTo>
                  <a:pt x="37" y="31"/>
                  <a:pt x="37" y="31"/>
                  <a:pt x="37" y="31"/>
                </a:cubicBezTo>
                <a:cubicBezTo>
                  <a:pt x="37" y="31"/>
                  <a:pt x="37" y="31"/>
                  <a:pt x="37" y="31"/>
                </a:cubicBezTo>
                <a:cubicBezTo>
                  <a:pt x="37" y="31"/>
                  <a:pt x="37" y="31"/>
                  <a:pt x="37" y="31"/>
                </a:cubicBezTo>
                <a:cubicBezTo>
                  <a:pt x="37" y="31"/>
                  <a:pt x="37" y="31"/>
                  <a:pt x="37" y="31"/>
                </a:cubicBezTo>
                <a:cubicBezTo>
                  <a:pt x="40" y="35"/>
                  <a:pt x="44" y="38"/>
                  <a:pt x="46" y="43"/>
                </a:cubicBezTo>
                <a:cubicBezTo>
                  <a:pt x="46" y="43"/>
                  <a:pt x="46" y="43"/>
                  <a:pt x="46" y="43"/>
                </a:cubicBezTo>
                <a:cubicBezTo>
                  <a:pt x="47" y="45"/>
                  <a:pt x="48" y="48"/>
                  <a:pt x="48" y="51"/>
                </a:cubicBezTo>
                <a:cubicBezTo>
                  <a:pt x="48" y="56"/>
                  <a:pt x="48" y="56"/>
                  <a:pt x="48" y="56"/>
                </a:cubicBezTo>
                <a:cubicBezTo>
                  <a:pt x="48" y="57"/>
                  <a:pt x="47" y="59"/>
                  <a:pt x="46" y="60"/>
                </a:cubicBezTo>
                <a:cubicBezTo>
                  <a:pt x="46" y="61"/>
                  <a:pt x="44" y="62"/>
                  <a:pt x="43" y="62"/>
                </a:cubicBezTo>
                <a:cubicBezTo>
                  <a:pt x="43" y="62"/>
                  <a:pt x="43" y="62"/>
                  <a:pt x="43" y="62"/>
                </a:cubicBezTo>
                <a:cubicBezTo>
                  <a:pt x="37" y="62"/>
                  <a:pt x="37" y="62"/>
                  <a:pt x="37" y="62"/>
                </a:cubicBezTo>
                <a:cubicBezTo>
                  <a:pt x="37" y="64"/>
                  <a:pt x="37" y="64"/>
                  <a:pt x="37" y="64"/>
                </a:cubicBezTo>
                <a:cubicBezTo>
                  <a:pt x="37" y="66"/>
                  <a:pt x="36" y="67"/>
                  <a:pt x="35" y="67"/>
                </a:cubicBezTo>
                <a:cubicBezTo>
                  <a:pt x="35" y="67"/>
                  <a:pt x="35" y="67"/>
                  <a:pt x="35" y="67"/>
                </a:cubicBezTo>
                <a:cubicBezTo>
                  <a:pt x="13" y="67"/>
                  <a:pt x="13" y="67"/>
                  <a:pt x="13" y="67"/>
                </a:cubicBezTo>
                <a:cubicBezTo>
                  <a:pt x="12" y="67"/>
                  <a:pt x="11" y="66"/>
                  <a:pt x="11" y="64"/>
                </a:cubicBezTo>
                <a:cubicBezTo>
                  <a:pt x="11" y="64"/>
                  <a:pt x="11" y="64"/>
                  <a:pt x="11" y="64"/>
                </a:cubicBezTo>
                <a:cubicBezTo>
                  <a:pt x="11" y="62"/>
                  <a:pt x="11" y="62"/>
                  <a:pt x="11" y="62"/>
                </a:cubicBezTo>
                <a:cubicBezTo>
                  <a:pt x="5" y="62"/>
                  <a:pt x="5" y="62"/>
                  <a:pt x="5" y="62"/>
                </a:cubicBezTo>
                <a:cubicBezTo>
                  <a:pt x="5" y="62"/>
                  <a:pt x="5" y="62"/>
                  <a:pt x="5" y="62"/>
                </a:cubicBezTo>
                <a:cubicBezTo>
                  <a:pt x="3" y="62"/>
                  <a:pt x="2" y="61"/>
                  <a:pt x="2" y="60"/>
                </a:cubicBezTo>
                <a:cubicBezTo>
                  <a:pt x="1" y="59"/>
                  <a:pt x="0" y="57"/>
                  <a:pt x="0" y="56"/>
                </a:cubicBezTo>
                <a:cubicBezTo>
                  <a:pt x="0" y="51"/>
                  <a:pt x="0" y="51"/>
                  <a:pt x="0" y="51"/>
                </a:cubicBezTo>
                <a:cubicBezTo>
                  <a:pt x="0" y="48"/>
                  <a:pt x="1" y="45"/>
                  <a:pt x="2" y="43"/>
                </a:cubicBezTo>
                <a:cubicBezTo>
                  <a:pt x="4" y="38"/>
                  <a:pt x="8" y="35"/>
                  <a:pt x="11" y="31"/>
                </a:cubicBezTo>
                <a:cubicBezTo>
                  <a:pt x="11" y="31"/>
                  <a:pt x="11" y="31"/>
                  <a:pt x="11" y="31"/>
                </a:cubicBezTo>
                <a:cubicBezTo>
                  <a:pt x="11" y="31"/>
                  <a:pt x="11" y="31"/>
                  <a:pt x="11" y="31"/>
                </a:cubicBezTo>
                <a:cubicBezTo>
                  <a:pt x="8" y="28"/>
                  <a:pt x="6" y="23"/>
                  <a:pt x="6" y="18"/>
                </a:cubicBezTo>
                <a:cubicBezTo>
                  <a:pt x="6" y="8"/>
                  <a:pt x="14" y="0"/>
                  <a:pt x="24" y="0"/>
                </a:cubicBezTo>
                <a:close/>
                <a:moveTo>
                  <a:pt x="13" y="57"/>
                </a:moveTo>
                <a:cubicBezTo>
                  <a:pt x="13" y="57"/>
                  <a:pt x="13" y="57"/>
                  <a:pt x="13" y="57"/>
                </a:cubicBezTo>
                <a:cubicBezTo>
                  <a:pt x="13" y="50"/>
                  <a:pt x="13" y="50"/>
                  <a:pt x="13" y="50"/>
                </a:cubicBezTo>
                <a:cubicBezTo>
                  <a:pt x="13" y="49"/>
                  <a:pt x="13" y="48"/>
                  <a:pt x="14" y="48"/>
                </a:cubicBezTo>
                <a:cubicBezTo>
                  <a:pt x="15" y="48"/>
                  <a:pt x="16" y="49"/>
                  <a:pt x="16" y="50"/>
                </a:cubicBezTo>
                <a:cubicBezTo>
                  <a:pt x="16" y="59"/>
                  <a:pt x="16" y="59"/>
                  <a:pt x="16" y="59"/>
                </a:cubicBezTo>
                <a:cubicBezTo>
                  <a:pt x="16" y="59"/>
                  <a:pt x="16" y="59"/>
                  <a:pt x="16" y="59"/>
                </a:cubicBezTo>
                <a:cubicBezTo>
                  <a:pt x="16" y="62"/>
                  <a:pt x="16" y="62"/>
                  <a:pt x="16" y="62"/>
                </a:cubicBezTo>
                <a:cubicBezTo>
                  <a:pt x="32" y="62"/>
                  <a:pt x="32" y="62"/>
                  <a:pt x="32" y="62"/>
                </a:cubicBezTo>
                <a:cubicBezTo>
                  <a:pt x="32" y="59"/>
                  <a:pt x="32" y="59"/>
                  <a:pt x="32" y="59"/>
                </a:cubicBezTo>
                <a:cubicBezTo>
                  <a:pt x="32" y="59"/>
                  <a:pt x="32" y="59"/>
                  <a:pt x="32" y="59"/>
                </a:cubicBezTo>
                <a:cubicBezTo>
                  <a:pt x="32" y="59"/>
                  <a:pt x="32" y="59"/>
                  <a:pt x="32" y="59"/>
                </a:cubicBezTo>
                <a:cubicBezTo>
                  <a:pt x="32" y="50"/>
                  <a:pt x="32" y="50"/>
                  <a:pt x="32" y="50"/>
                </a:cubicBezTo>
                <a:cubicBezTo>
                  <a:pt x="32" y="49"/>
                  <a:pt x="33" y="48"/>
                  <a:pt x="34" y="48"/>
                </a:cubicBezTo>
                <a:cubicBezTo>
                  <a:pt x="35" y="48"/>
                  <a:pt x="35" y="49"/>
                  <a:pt x="35" y="50"/>
                </a:cubicBezTo>
                <a:cubicBezTo>
                  <a:pt x="35" y="57"/>
                  <a:pt x="35" y="57"/>
                  <a:pt x="35" y="57"/>
                </a:cubicBezTo>
                <a:cubicBezTo>
                  <a:pt x="42" y="57"/>
                  <a:pt x="42" y="57"/>
                  <a:pt x="42" y="57"/>
                </a:cubicBezTo>
                <a:cubicBezTo>
                  <a:pt x="42" y="57"/>
                  <a:pt x="42" y="56"/>
                  <a:pt x="42" y="56"/>
                </a:cubicBezTo>
                <a:cubicBezTo>
                  <a:pt x="42" y="51"/>
                  <a:pt x="42" y="51"/>
                  <a:pt x="42" y="51"/>
                </a:cubicBezTo>
                <a:cubicBezTo>
                  <a:pt x="42" y="49"/>
                  <a:pt x="42" y="47"/>
                  <a:pt x="41" y="45"/>
                </a:cubicBezTo>
                <a:cubicBezTo>
                  <a:pt x="41" y="45"/>
                  <a:pt x="41" y="45"/>
                  <a:pt x="41" y="45"/>
                </a:cubicBezTo>
                <a:cubicBezTo>
                  <a:pt x="41" y="45"/>
                  <a:pt x="41" y="45"/>
                  <a:pt x="41" y="45"/>
                </a:cubicBezTo>
                <a:cubicBezTo>
                  <a:pt x="40" y="41"/>
                  <a:pt x="35" y="37"/>
                  <a:pt x="32" y="34"/>
                </a:cubicBezTo>
                <a:cubicBezTo>
                  <a:pt x="30" y="36"/>
                  <a:pt x="27" y="37"/>
                  <a:pt x="24" y="37"/>
                </a:cubicBezTo>
                <a:cubicBezTo>
                  <a:pt x="21" y="37"/>
                  <a:pt x="18" y="36"/>
                  <a:pt x="16" y="34"/>
                </a:cubicBezTo>
                <a:cubicBezTo>
                  <a:pt x="13" y="37"/>
                  <a:pt x="8" y="41"/>
                  <a:pt x="7" y="45"/>
                </a:cubicBezTo>
                <a:cubicBezTo>
                  <a:pt x="6" y="47"/>
                  <a:pt x="6" y="49"/>
                  <a:pt x="6" y="51"/>
                </a:cubicBezTo>
                <a:cubicBezTo>
                  <a:pt x="6" y="56"/>
                  <a:pt x="6" y="56"/>
                  <a:pt x="6" y="56"/>
                </a:cubicBezTo>
                <a:cubicBezTo>
                  <a:pt x="6" y="56"/>
                  <a:pt x="6" y="57"/>
                  <a:pt x="6" y="57"/>
                </a:cubicBezTo>
                <a:cubicBezTo>
                  <a:pt x="13" y="57"/>
                  <a:pt x="13" y="57"/>
                  <a:pt x="13" y="57"/>
                </a:cubicBezTo>
                <a:close/>
                <a:moveTo>
                  <a:pt x="24" y="6"/>
                </a:moveTo>
                <a:cubicBezTo>
                  <a:pt x="24" y="6"/>
                  <a:pt x="24" y="6"/>
                  <a:pt x="24" y="6"/>
                </a:cubicBezTo>
                <a:cubicBezTo>
                  <a:pt x="17" y="6"/>
                  <a:pt x="11" y="11"/>
                  <a:pt x="11" y="18"/>
                </a:cubicBezTo>
                <a:cubicBezTo>
                  <a:pt x="11" y="26"/>
                  <a:pt x="17" y="31"/>
                  <a:pt x="24" y="31"/>
                </a:cubicBezTo>
                <a:cubicBezTo>
                  <a:pt x="31" y="31"/>
                  <a:pt x="37" y="26"/>
                  <a:pt x="37" y="18"/>
                </a:cubicBezTo>
                <a:cubicBezTo>
                  <a:pt x="37" y="11"/>
                  <a:pt x="31" y="6"/>
                  <a:pt x="24"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8" name="Freeform 60"/>
          <p:cNvSpPr>
            <a:spLocks/>
          </p:cNvSpPr>
          <p:nvPr/>
        </p:nvSpPr>
        <p:spPr bwMode="auto">
          <a:xfrm>
            <a:off x="2465388" y="2352675"/>
            <a:ext cx="533400" cy="63500"/>
          </a:xfrm>
          <a:custGeom>
            <a:avLst/>
            <a:gdLst>
              <a:gd name="T0" fmla="*/ 336 w 336"/>
              <a:gd name="T1" fmla="*/ 0 h 40"/>
              <a:gd name="T2" fmla="*/ 0 w 336"/>
              <a:gd name="T3" fmla="*/ 0 h 40"/>
              <a:gd name="T4" fmla="*/ 0 w 336"/>
              <a:gd name="T5" fmla="*/ 40 h 40"/>
              <a:gd name="T6" fmla="*/ 300 w 336"/>
              <a:gd name="T7" fmla="*/ 40 h 40"/>
              <a:gd name="T8" fmla="*/ 336 w 336"/>
              <a:gd name="T9" fmla="*/ 0 h 40"/>
            </a:gdLst>
            <a:ahLst/>
            <a:cxnLst>
              <a:cxn ang="0">
                <a:pos x="T0" y="T1"/>
              </a:cxn>
              <a:cxn ang="0">
                <a:pos x="T2" y="T3"/>
              </a:cxn>
              <a:cxn ang="0">
                <a:pos x="T4" y="T5"/>
              </a:cxn>
              <a:cxn ang="0">
                <a:pos x="T6" y="T7"/>
              </a:cxn>
              <a:cxn ang="0">
                <a:pos x="T8" y="T9"/>
              </a:cxn>
            </a:cxnLst>
            <a:rect l="0" t="0" r="r" b="b"/>
            <a:pathLst>
              <a:path w="336" h="40">
                <a:moveTo>
                  <a:pt x="336" y="0"/>
                </a:moveTo>
                <a:lnTo>
                  <a:pt x="0" y="0"/>
                </a:lnTo>
                <a:lnTo>
                  <a:pt x="0" y="40"/>
                </a:lnTo>
                <a:lnTo>
                  <a:pt x="300" y="40"/>
                </a:lnTo>
                <a:lnTo>
                  <a:pt x="336"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69" name="Freeform 61"/>
          <p:cNvSpPr>
            <a:spLocks/>
          </p:cNvSpPr>
          <p:nvPr/>
        </p:nvSpPr>
        <p:spPr bwMode="auto">
          <a:xfrm>
            <a:off x="2465388" y="1879600"/>
            <a:ext cx="476250" cy="536575"/>
          </a:xfrm>
          <a:custGeom>
            <a:avLst/>
            <a:gdLst>
              <a:gd name="T0" fmla="*/ 137 w 148"/>
              <a:gd name="T1" fmla="*/ 0 h 167"/>
              <a:gd name="T2" fmla="*/ 11 w 148"/>
              <a:gd name="T3" fmla="*/ 0 h 167"/>
              <a:gd name="T4" fmla="*/ 0 w 148"/>
              <a:gd name="T5" fmla="*/ 12 h 167"/>
              <a:gd name="T6" fmla="*/ 0 w 148"/>
              <a:gd name="T7" fmla="*/ 110 h 167"/>
              <a:gd name="T8" fmla="*/ 0 w 148"/>
              <a:gd name="T9" fmla="*/ 156 h 167"/>
              <a:gd name="T10" fmla="*/ 0 w 148"/>
              <a:gd name="T11" fmla="*/ 167 h 167"/>
              <a:gd name="T12" fmla="*/ 11 w 148"/>
              <a:gd name="T13" fmla="*/ 167 h 167"/>
              <a:gd name="T14" fmla="*/ 137 w 148"/>
              <a:gd name="T15" fmla="*/ 167 h 167"/>
              <a:gd name="T16" fmla="*/ 148 w 148"/>
              <a:gd name="T17" fmla="*/ 167 h 167"/>
              <a:gd name="T18" fmla="*/ 148 w 148"/>
              <a:gd name="T19" fmla="*/ 156 h 167"/>
              <a:gd name="T20" fmla="*/ 148 w 148"/>
              <a:gd name="T21" fmla="*/ 110 h 167"/>
              <a:gd name="T22" fmla="*/ 148 w 148"/>
              <a:gd name="T23" fmla="*/ 12 h 167"/>
              <a:gd name="T24" fmla="*/ 137 w 148"/>
              <a:gd name="T25"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8" h="167">
                <a:moveTo>
                  <a:pt x="137" y="0"/>
                </a:moveTo>
                <a:cubicBezTo>
                  <a:pt x="11" y="0"/>
                  <a:pt x="11" y="0"/>
                  <a:pt x="11" y="0"/>
                </a:cubicBezTo>
                <a:cubicBezTo>
                  <a:pt x="5" y="0"/>
                  <a:pt x="0" y="5"/>
                  <a:pt x="0" y="12"/>
                </a:cubicBezTo>
                <a:cubicBezTo>
                  <a:pt x="0" y="110"/>
                  <a:pt x="0" y="110"/>
                  <a:pt x="0" y="110"/>
                </a:cubicBezTo>
                <a:cubicBezTo>
                  <a:pt x="0" y="156"/>
                  <a:pt x="0" y="156"/>
                  <a:pt x="0" y="156"/>
                </a:cubicBezTo>
                <a:cubicBezTo>
                  <a:pt x="0" y="167"/>
                  <a:pt x="0" y="167"/>
                  <a:pt x="0" y="167"/>
                </a:cubicBezTo>
                <a:cubicBezTo>
                  <a:pt x="11" y="167"/>
                  <a:pt x="11" y="167"/>
                  <a:pt x="11" y="167"/>
                </a:cubicBezTo>
                <a:cubicBezTo>
                  <a:pt x="137" y="167"/>
                  <a:pt x="137" y="167"/>
                  <a:pt x="137" y="167"/>
                </a:cubicBezTo>
                <a:cubicBezTo>
                  <a:pt x="148" y="167"/>
                  <a:pt x="148" y="167"/>
                  <a:pt x="148" y="167"/>
                </a:cubicBezTo>
                <a:cubicBezTo>
                  <a:pt x="148" y="156"/>
                  <a:pt x="148" y="156"/>
                  <a:pt x="148" y="156"/>
                </a:cubicBezTo>
                <a:cubicBezTo>
                  <a:pt x="148" y="110"/>
                  <a:pt x="148" y="110"/>
                  <a:pt x="148" y="110"/>
                </a:cubicBezTo>
                <a:cubicBezTo>
                  <a:pt x="148" y="12"/>
                  <a:pt x="148" y="12"/>
                  <a:pt x="148" y="12"/>
                </a:cubicBezTo>
                <a:cubicBezTo>
                  <a:pt x="148" y="5"/>
                  <a:pt x="143" y="0"/>
                  <a:pt x="137" y="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7470" name="Freeform 62"/>
          <p:cNvSpPr>
            <a:spLocks noEditPoints="1"/>
          </p:cNvSpPr>
          <p:nvPr/>
        </p:nvSpPr>
        <p:spPr bwMode="auto">
          <a:xfrm>
            <a:off x="2600325" y="2046288"/>
            <a:ext cx="206375" cy="203200"/>
          </a:xfrm>
          <a:custGeom>
            <a:avLst/>
            <a:gdLst>
              <a:gd name="T0" fmla="*/ 50 w 64"/>
              <a:gd name="T1" fmla="*/ 3 h 63"/>
              <a:gd name="T2" fmla="*/ 43 w 64"/>
              <a:gd name="T3" fmla="*/ 0 h 63"/>
              <a:gd name="T4" fmla="*/ 1 w 64"/>
              <a:gd name="T5" fmla="*/ 38 h 63"/>
              <a:gd name="T6" fmla="*/ 1 w 64"/>
              <a:gd name="T7" fmla="*/ 38 h 63"/>
              <a:gd name="T8" fmla="*/ 1 w 64"/>
              <a:gd name="T9" fmla="*/ 38 h 63"/>
              <a:gd name="T10" fmla="*/ 1 w 64"/>
              <a:gd name="T11" fmla="*/ 38 h 63"/>
              <a:gd name="T12" fmla="*/ 1 w 64"/>
              <a:gd name="T13" fmla="*/ 38 h 63"/>
              <a:gd name="T14" fmla="*/ 1 w 64"/>
              <a:gd name="T15" fmla="*/ 38 h 63"/>
              <a:gd name="T16" fmla="*/ 1 w 64"/>
              <a:gd name="T17" fmla="*/ 38 h 63"/>
              <a:gd name="T18" fmla="*/ 1 w 64"/>
              <a:gd name="T19" fmla="*/ 38 h 63"/>
              <a:gd name="T20" fmla="*/ 0 w 64"/>
              <a:gd name="T21" fmla="*/ 38 h 63"/>
              <a:gd name="T22" fmla="*/ 0 w 64"/>
              <a:gd name="T23" fmla="*/ 39 h 63"/>
              <a:gd name="T24" fmla="*/ 0 w 64"/>
              <a:gd name="T25" fmla="*/ 39 h 63"/>
              <a:gd name="T26" fmla="*/ 0 w 64"/>
              <a:gd name="T27" fmla="*/ 39 h 63"/>
              <a:gd name="T28" fmla="*/ 0 w 64"/>
              <a:gd name="T29" fmla="*/ 39 h 63"/>
              <a:gd name="T30" fmla="*/ 0 w 64"/>
              <a:gd name="T31" fmla="*/ 39 h 63"/>
              <a:gd name="T32" fmla="*/ 0 w 64"/>
              <a:gd name="T33" fmla="*/ 39 h 63"/>
              <a:gd name="T34" fmla="*/ 0 w 64"/>
              <a:gd name="T35" fmla="*/ 39 h 63"/>
              <a:gd name="T36" fmla="*/ 0 w 64"/>
              <a:gd name="T37" fmla="*/ 39 h 63"/>
              <a:gd name="T38" fmla="*/ 0 w 64"/>
              <a:gd name="T39" fmla="*/ 39 h 63"/>
              <a:gd name="T40" fmla="*/ 24 w 64"/>
              <a:gd name="T41" fmla="*/ 63 h 63"/>
              <a:gd name="T42" fmla="*/ 24 w 64"/>
              <a:gd name="T43" fmla="*/ 63 h 63"/>
              <a:gd name="T44" fmla="*/ 25 w 64"/>
              <a:gd name="T45" fmla="*/ 63 h 63"/>
              <a:gd name="T46" fmla="*/ 25 w 64"/>
              <a:gd name="T47" fmla="*/ 63 h 63"/>
              <a:gd name="T48" fmla="*/ 25 w 64"/>
              <a:gd name="T49" fmla="*/ 63 h 63"/>
              <a:gd name="T50" fmla="*/ 25 w 64"/>
              <a:gd name="T51" fmla="*/ 63 h 63"/>
              <a:gd name="T52" fmla="*/ 25 w 64"/>
              <a:gd name="T53" fmla="*/ 63 h 63"/>
              <a:gd name="T54" fmla="*/ 26 w 64"/>
              <a:gd name="T55" fmla="*/ 63 h 63"/>
              <a:gd name="T56" fmla="*/ 26 w 64"/>
              <a:gd name="T57" fmla="*/ 63 h 63"/>
              <a:gd name="T58" fmla="*/ 26 w 64"/>
              <a:gd name="T59" fmla="*/ 63 h 63"/>
              <a:gd name="T60" fmla="*/ 61 w 64"/>
              <a:gd name="T61" fmla="*/ 28 h 63"/>
              <a:gd name="T62" fmla="*/ 32 w 64"/>
              <a:gd name="T63" fmla="*/ 15 h 63"/>
              <a:gd name="T64" fmla="*/ 10 w 64"/>
              <a:gd name="T65" fmla="*/ 43 h 63"/>
              <a:gd name="T66" fmla="*/ 6 w 64"/>
              <a:gd name="T67" fmla="*/ 58 h 63"/>
              <a:gd name="T68" fmla="*/ 18 w 64"/>
              <a:gd name="T69" fmla="*/ 58 h 63"/>
              <a:gd name="T70" fmla="*/ 12 w 64"/>
              <a:gd name="T71" fmla="*/ 45 h 63"/>
              <a:gd name="T72" fmla="*/ 19 w 64"/>
              <a:gd name="T73" fmla="*/ 52 h 63"/>
              <a:gd name="T74" fmla="*/ 24 w 64"/>
              <a:gd name="T75" fmla="*/ 57 h 63"/>
              <a:gd name="T76" fmla="*/ 49 w 64"/>
              <a:gd name="T77" fmla="*/ 32 h 63"/>
              <a:gd name="T78" fmla="*/ 58 w 64"/>
              <a:gd name="T79" fmla="*/ 21 h 63"/>
              <a:gd name="T80" fmla="*/ 53 w 64"/>
              <a:gd name="T81" fmla="*/ 28 h 63"/>
              <a:gd name="T82" fmla="*/ 37 w 64"/>
              <a:gd name="T83" fmla="*/ 9 h 63"/>
              <a:gd name="T84" fmla="*/ 43 w 64"/>
              <a:gd name="T85" fmla="*/ 5 h 63"/>
              <a:gd name="T86" fmla="*/ 58 w 64"/>
              <a:gd name="T87" fmla="*/ 21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64" h="63">
                <a:moveTo>
                  <a:pt x="64" y="21"/>
                </a:moveTo>
                <a:cubicBezTo>
                  <a:pt x="64" y="18"/>
                  <a:pt x="63" y="16"/>
                  <a:pt x="61" y="14"/>
                </a:cubicBezTo>
                <a:cubicBezTo>
                  <a:pt x="50" y="3"/>
                  <a:pt x="50" y="3"/>
                  <a:pt x="50" y="3"/>
                </a:cubicBezTo>
                <a:cubicBezTo>
                  <a:pt x="48" y="1"/>
                  <a:pt x="45" y="0"/>
                  <a:pt x="43" y="0"/>
                </a:cubicBezTo>
                <a:cubicBezTo>
                  <a:pt x="43" y="0"/>
                  <a:pt x="43" y="0"/>
                  <a:pt x="43" y="0"/>
                </a:cubicBezTo>
                <a:cubicBezTo>
                  <a:pt x="43" y="0"/>
                  <a:pt x="43" y="0"/>
                  <a:pt x="43" y="0"/>
                </a:cubicBezTo>
                <a:cubicBezTo>
                  <a:pt x="40" y="0"/>
                  <a:pt x="38" y="1"/>
                  <a:pt x="36" y="3"/>
                </a:cubicBezTo>
                <a:cubicBezTo>
                  <a:pt x="24" y="14"/>
                  <a:pt x="13" y="26"/>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1" y="38"/>
                  <a:pt x="1" y="38"/>
                  <a:pt x="1" y="38"/>
                </a:cubicBezTo>
                <a:cubicBezTo>
                  <a:pt x="0" y="38"/>
                  <a:pt x="0" y="38"/>
                  <a:pt x="0" y="38"/>
                </a:cubicBezTo>
                <a:cubicBezTo>
                  <a:pt x="0" y="38"/>
                  <a:pt x="0" y="38"/>
                  <a:pt x="0" y="38"/>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39"/>
                  <a:pt x="0" y="39"/>
                  <a:pt x="0" y="39"/>
                </a:cubicBezTo>
                <a:cubicBezTo>
                  <a:pt x="0" y="61"/>
                  <a:pt x="0" y="61"/>
                  <a:pt x="0" y="61"/>
                </a:cubicBezTo>
                <a:cubicBezTo>
                  <a:pt x="0" y="62"/>
                  <a:pt x="1" y="63"/>
                  <a:pt x="3" y="63"/>
                </a:cubicBezTo>
                <a:cubicBezTo>
                  <a:pt x="24" y="63"/>
                  <a:pt x="24" y="63"/>
                  <a:pt x="24" y="63"/>
                </a:cubicBezTo>
                <a:cubicBezTo>
                  <a:pt x="24" y="63"/>
                  <a:pt x="24" y="63"/>
                  <a:pt x="24" y="63"/>
                </a:cubicBezTo>
                <a:cubicBezTo>
                  <a:pt x="24" y="63"/>
                  <a:pt x="24" y="63"/>
                  <a:pt x="24" y="63"/>
                </a:cubicBezTo>
                <a:cubicBezTo>
                  <a:pt x="24" y="63"/>
                  <a:pt x="24" y="63"/>
                  <a:pt x="24" y="63"/>
                </a:cubicBezTo>
                <a:cubicBezTo>
                  <a:pt x="24" y="63"/>
                  <a:pt x="24" y="63"/>
                  <a:pt x="24"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5" y="63"/>
                  <a:pt x="25" y="63"/>
                  <a:pt x="25"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26" y="63"/>
                  <a:pt x="26" y="63"/>
                  <a:pt x="26" y="63"/>
                </a:cubicBezTo>
                <a:cubicBezTo>
                  <a:pt x="38" y="51"/>
                  <a:pt x="49" y="39"/>
                  <a:pt x="61" y="28"/>
                </a:cubicBezTo>
                <a:cubicBezTo>
                  <a:pt x="63" y="26"/>
                  <a:pt x="64" y="23"/>
                  <a:pt x="64" y="21"/>
                </a:cubicBezTo>
                <a:cubicBezTo>
                  <a:pt x="64" y="21"/>
                  <a:pt x="64" y="21"/>
                  <a:pt x="64" y="21"/>
                </a:cubicBezTo>
                <a:close/>
                <a:moveTo>
                  <a:pt x="32" y="15"/>
                </a:moveTo>
                <a:cubicBezTo>
                  <a:pt x="32" y="15"/>
                  <a:pt x="32" y="15"/>
                  <a:pt x="32" y="15"/>
                </a:cubicBezTo>
                <a:cubicBezTo>
                  <a:pt x="35" y="18"/>
                  <a:pt x="35" y="18"/>
                  <a:pt x="35" y="18"/>
                </a:cubicBezTo>
                <a:cubicBezTo>
                  <a:pt x="10" y="43"/>
                  <a:pt x="10" y="43"/>
                  <a:pt x="10" y="43"/>
                </a:cubicBezTo>
                <a:cubicBezTo>
                  <a:pt x="7" y="40"/>
                  <a:pt x="7" y="40"/>
                  <a:pt x="7" y="40"/>
                </a:cubicBezTo>
                <a:cubicBezTo>
                  <a:pt x="32" y="15"/>
                  <a:pt x="32" y="15"/>
                  <a:pt x="32" y="15"/>
                </a:cubicBezTo>
                <a:close/>
                <a:moveTo>
                  <a:pt x="6" y="58"/>
                </a:moveTo>
                <a:cubicBezTo>
                  <a:pt x="6" y="58"/>
                  <a:pt x="6" y="58"/>
                  <a:pt x="6" y="58"/>
                </a:cubicBezTo>
                <a:cubicBezTo>
                  <a:pt x="6" y="46"/>
                  <a:pt x="6" y="46"/>
                  <a:pt x="6" y="46"/>
                </a:cubicBezTo>
                <a:cubicBezTo>
                  <a:pt x="18" y="58"/>
                  <a:pt x="18" y="58"/>
                  <a:pt x="18" y="58"/>
                </a:cubicBezTo>
                <a:cubicBezTo>
                  <a:pt x="6" y="58"/>
                  <a:pt x="6" y="58"/>
                  <a:pt x="6" y="58"/>
                </a:cubicBezTo>
                <a:close/>
                <a:moveTo>
                  <a:pt x="12" y="45"/>
                </a:moveTo>
                <a:cubicBezTo>
                  <a:pt x="12" y="45"/>
                  <a:pt x="12" y="45"/>
                  <a:pt x="12" y="45"/>
                </a:cubicBezTo>
                <a:cubicBezTo>
                  <a:pt x="37" y="20"/>
                  <a:pt x="37" y="20"/>
                  <a:pt x="37" y="20"/>
                </a:cubicBezTo>
                <a:cubicBezTo>
                  <a:pt x="44" y="27"/>
                  <a:pt x="44" y="27"/>
                  <a:pt x="44" y="27"/>
                </a:cubicBezTo>
                <a:cubicBezTo>
                  <a:pt x="19" y="52"/>
                  <a:pt x="19" y="52"/>
                  <a:pt x="19" y="52"/>
                </a:cubicBezTo>
                <a:cubicBezTo>
                  <a:pt x="12" y="45"/>
                  <a:pt x="12" y="45"/>
                  <a:pt x="12" y="45"/>
                </a:cubicBezTo>
                <a:close/>
                <a:moveTo>
                  <a:pt x="24" y="57"/>
                </a:moveTo>
                <a:cubicBezTo>
                  <a:pt x="24" y="57"/>
                  <a:pt x="24" y="57"/>
                  <a:pt x="24" y="57"/>
                </a:cubicBezTo>
                <a:cubicBezTo>
                  <a:pt x="21" y="54"/>
                  <a:pt x="21" y="54"/>
                  <a:pt x="21" y="54"/>
                </a:cubicBezTo>
                <a:cubicBezTo>
                  <a:pt x="46" y="29"/>
                  <a:pt x="46" y="29"/>
                  <a:pt x="46" y="29"/>
                </a:cubicBezTo>
                <a:cubicBezTo>
                  <a:pt x="49" y="32"/>
                  <a:pt x="49" y="32"/>
                  <a:pt x="49" y="32"/>
                </a:cubicBezTo>
                <a:cubicBezTo>
                  <a:pt x="24" y="57"/>
                  <a:pt x="24" y="57"/>
                  <a:pt x="24" y="57"/>
                </a:cubicBezTo>
                <a:close/>
                <a:moveTo>
                  <a:pt x="58" y="21"/>
                </a:moveTo>
                <a:cubicBezTo>
                  <a:pt x="58" y="21"/>
                  <a:pt x="58" y="21"/>
                  <a:pt x="58" y="21"/>
                </a:cubicBezTo>
                <a:cubicBezTo>
                  <a:pt x="58" y="21"/>
                  <a:pt x="58" y="21"/>
                  <a:pt x="58" y="21"/>
                </a:cubicBezTo>
                <a:cubicBezTo>
                  <a:pt x="58" y="22"/>
                  <a:pt x="58" y="23"/>
                  <a:pt x="57" y="24"/>
                </a:cubicBezTo>
                <a:cubicBezTo>
                  <a:pt x="53" y="28"/>
                  <a:pt x="53" y="28"/>
                  <a:pt x="53" y="28"/>
                </a:cubicBezTo>
                <a:cubicBezTo>
                  <a:pt x="35" y="11"/>
                  <a:pt x="35" y="11"/>
                  <a:pt x="35" y="11"/>
                </a:cubicBezTo>
                <a:cubicBezTo>
                  <a:pt x="36" y="11"/>
                  <a:pt x="36" y="11"/>
                  <a:pt x="36" y="11"/>
                </a:cubicBezTo>
                <a:cubicBezTo>
                  <a:pt x="37" y="9"/>
                  <a:pt x="37" y="9"/>
                  <a:pt x="37" y="9"/>
                </a:cubicBezTo>
                <a:cubicBezTo>
                  <a:pt x="40" y="7"/>
                  <a:pt x="40" y="7"/>
                  <a:pt x="40" y="7"/>
                </a:cubicBezTo>
                <a:cubicBezTo>
                  <a:pt x="41" y="6"/>
                  <a:pt x="42" y="5"/>
                  <a:pt x="43" y="5"/>
                </a:cubicBezTo>
                <a:cubicBezTo>
                  <a:pt x="43" y="5"/>
                  <a:pt x="43" y="5"/>
                  <a:pt x="43" y="5"/>
                </a:cubicBezTo>
                <a:cubicBezTo>
                  <a:pt x="44" y="5"/>
                  <a:pt x="45" y="6"/>
                  <a:pt x="46" y="7"/>
                </a:cubicBezTo>
                <a:cubicBezTo>
                  <a:pt x="57" y="18"/>
                  <a:pt x="57" y="18"/>
                  <a:pt x="57" y="18"/>
                </a:cubicBezTo>
                <a:cubicBezTo>
                  <a:pt x="58" y="18"/>
                  <a:pt x="58" y="20"/>
                  <a:pt x="58" y="21"/>
                </a:cubicBezTo>
                <a:cubicBezTo>
                  <a:pt x="58" y="21"/>
                  <a:pt x="58" y="21"/>
                  <a:pt x="58" y="2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17471" name="Group 63"/>
          <p:cNvGrpSpPr>
            <a:grpSpLocks/>
          </p:cNvGrpSpPr>
          <p:nvPr/>
        </p:nvGrpSpPr>
        <p:grpSpPr bwMode="auto">
          <a:xfrm>
            <a:off x="4608513" y="1779588"/>
            <a:ext cx="4535487" cy="3054350"/>
            <a:chOff x="0" y="0"/>
            <a:chExt cx="2724" cy="1835"/>
          </a:xfrm>
        </p:grpSpPr>
        <p:sp>
          <p:nvSpPr>
            <p:cNvPr id="17472" name="Oval 64"/>
            <p:cNvSpPr>
              <a:spLocks noChangeArrowheads="1"/>
            </p:cNvSpPr>
            <p:nvPr/>
          </p:nvSpPr>
          <p:spPr bwMode="auto">
            <a:xfrm flipV="1">
              <a:off x="0" y="1755"/>
              <a:ext cx="2724" cy="80"/>
            </a:xfrm>
            <a:prstGeom prst="ellipse">
              <a:avLst/>
            </a:prstGeom>
            <a:gradFill rotWithShape="1">
              <a:gsLst>
                <a:gs pos="0">
                  <a:schemeClr val="tx1">
                    <a:alpha val="20000"/>
                  </a:schemeClr>
                </a:gs>
                <a:gs pos="100000">
                  <a:schemeClr val="tx1">
                    <a:gamma/>
                    <a:shade val="46275"/>
                    <a:invGamma/>
                    <a:alpha val="0"/>
                  </a:schemeClr>
                </a:gs>
              </a:gsLst>
              <a:path path="shape">
                <a:fillToRect l="50000" t="50000" r="50000" b="50000"/>
              </a:path>
            </a:gradFill>
            <a:ln>
              <a:noFill/>
            </a:ln>
            <a:effectLst/>
            <a:extLst>
              <a:ext uri="{91240B29-F687-4F45-9708-019B960494DF}">
                <a14:hiddenLine xmlns:a14="http://schemas.microsoft.com/office/drawing/2010/main" w="9525">
                  <a:solidFill>
                    <a:srgbClr val="000000"/>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17474" name="Picture 66" descr="apple icon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240" y="0"/>
              <a:ext cx="2246" cy="18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
        <p:nvSpPr>
          <p:cNvPr id="17476" name="Rectangle 68"/>
          <p:cNvSpPr>
            <a:spLocks noChangeArrowheads="1"/>
          </p:cNvSpPr>
          <p:nvPr/>
        </p:nvSpPr>
        <p:spPr bwMode="auto">
          <a:xfrm>
            <a:off x="998538" y="3003550"/>
            <a:ext cx="3573462"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正威集团入驻凤凰金融 涉足金融投资领域</a:t>
            </a:r>
            <a:endParaRPr lang="zh-CN" altLang="en-US" sz="1200" b="1" dirty="0">
              <a:solidFill>
                <a:schemeClr val="bg1"/>
              </a:solidFill>
            </a:endParaRPr>
          </a:p>
          <a:p>
            <a:pPr>
              <a:lnSpc>
                <a:spcPct val="120000"/>
              </a:lnSpc>
              <a:buFont typeface="Arial" charset="0"/>
              <a:buNone/>
            </a:pPr>
            <a:endParaRPr lang="zh-CN" altLang="en-US" sz="800" b="1" dirty="0">
              <a:solidFill>
                <a:schemeClr val="bg1"/>
              </a:solidFill>
            </a:endParaRPr>
          </a:p>
          <a:p>
            <a:pPr>
              <a:lnSpc>
                <a:spcPct val="120000"/>
              </a:lnSpc>
              <a:buFont typeface="Arial" charset="0"/>
              <a:buNone/>
            </a:pPr>
            <a:r>
              <a:rPr lang="en-US" altLang="zh-CN" sz="1000" dirty="0" smtClean="0">
                <a:solidFill>
                  <a:schemeClr val="bg1"/>
                </a:solidFill>
              </a:rPr>
              <a:t>2016</a:t>
            </a:r>
            <a:r>
              <a:rPr lang="zh-CN" altLang="en-US" sz="1000" dirty="0" smtClean="0">
                <a:solidFill>
                  <a:schemeClr val="bg1"/>
                </a:solidFill>
              </a:rPr>
              <a:t>年</a:t>
            </a:r>
            <a:r>
              <a:rPr lang="en-US" altLang="zh-CN" sz="1000" dirty="0" smtClean="0">
                <a:solidFill>
                  <a:schemeClr val="bg1"/>
                </a:solidFill>
              </a:rPr>
              <a:t>4</a:t>
            </a:r>
            <a:r>
              <a:rPr lang="zh-CN" altLang="en-US" sz="1000" dirty="0" smtClean="0">
                <a:solidFill>
                  <a:schemeClr val="bg1"/>
                </a:solidFill>
              </a:rPr>
              <a:t>月</a:t>
            </a:r>
            <a:r>
              <a:rPr lang="en-US" altLang="zh-CN" sz="1000" dirty="0" smtClean="0">
                <a:solidFill>
                  <a:schemeClr val="bg1"/>
                </a:solidFill>
              </a:rPr>
              <a:t>25</a:t>
            </a:r>
            <a:r>
              <a:rPr lang="zh-CN" altLang="en-US" sz="1000" dirty="0" smtClean="0">
                <a:solidFill>
                  <a:schemeClr val="bg1"/>
                </a:solidFill>
              </a:rPr>
              <a:t>日，凤凰金融发布入驻公告。公告显示深圳正威（集团）有限公司于</a:t>
            </a:r>
            <a:r>
              <a:rPr lang="en-US" altLang="zh-CN" sz="1000" dirty="0" smtClean="0">
                <a:solidFill>
                  <a:schemeClr val="bg1"/>
                </a:solidFill>
              </a:rPr>
              <a:t>4</a:t>
            </a:r>
            <a:r>
              <a:rPr lang="zh-CN" altLang="en-US" sz="1000" dirty="0" smtClean="0">
                <a:solidFill>
                  <a:schemeClr val="bg1"/>
                </a:solidFill>
              </a:rPr>
              <a:t>月</a:t>
            </a:r>
            <a:r>
              <a:rPr lang="en-US" altLang="zh-CN" sz="1000" dirty="0" smtClean="0">
                <a:solidFill>
                  <a:schemeClr val="bg1"/>
                </a:solidFill>
              </a:rPr>
              <a:t>25</a:t>
            </a:r>
            <a:r>
              <a:rPr lang="zh-CN" altLang="en-US" sz="1000" dirty="0" smtClean="0">
                <a:solidFill>
                  <a:schemeClr val="bg1"/>
                </a:solidFill>
              </a:rPr>
              <a:t>日正式入驻凤凰金融，即日起为凤凰金融用户推送优质投资产品。</a:t>
            </a:r>
            <a:endParaRPr lang="en-US" altLang="zh-CN" sz="1000" dirty="0" smtClean="0">
              <a:solidFill>
                <a:schemeClr val="bg1"/>
              </a:solidFill>
            </a:endParaRPr>
          </a:p>
          <a:p>
            <a:pPr>
              <a:lnSpc>
                <a:spcPct val="120000"/>
              </a:lnSpc>
              <a:buFont typeface="Arial" charset="0"/>
              <a:buNone/>
            </a:pPr>
            <a:endParaRPr lang="en-US" altLang="zh-CN" sz="1000" dirty="0">
              <a:solidFill>
                <a:schemeClr val="bg1"/>
              </a:solidFill>
            </a:endParaRPr>
          </a:p>
          <a:p>
            <a:pPr>
              <a:lnSpc>
                <a:spcPct val="120000"/>
              </a:lnSpc>
              <a:buFont typeface="Arial" charset="0"/>
              <a:buNone/>
            </a:pPr>
            <a:r>
              <a:rPr lang="zh-CN" altLang="en-US" sz="1000" dirty="0" smtClean="0">
                <a:solidFill>
                  <a:schemeClr val="bg1"/>
                </a:solidFill>
              </a:rPr>
              <a:t>根据凤凰金融网站的介绍显示，正威集团与凤凰金融合作的主要方式为正威集团为向凤凰金融用户提供理财产品和提供投资保障。</a:t>
            </a:r>
            <a:endParaRPr lang="zh-CN" altLang="en-US" sz="1000" dirty="0">
              <a:solidFill>
                <a:schemeClr val="bg1"/>
              </a:solidFill>
            </a:endParaRPr>
          </a:p>
        </p:txBody>
      </p:sp>
      <p:sp>
        <p:nvSpPr>
          <p:cNvPr id="17477" name="Freeform 69"/>
          <p:cNvSpPr>
            <a:spLocks noEditPoints="1"/>
          </p:cNvSpPr>
          <p:nvPr/>
        </p:nvSpPr>
        <p:spPr bwMode="auto">
          <a:xfrm>
            <a:off x="561975" y="3028950"/>
            <a:ext cx="285750" cy="187325"/>
          </a:xfrm>
          <a:custGeom>
            <a:avLst/>
            <a:gdLst>
              <a:gd name="T0" fmla="*/ 532 w 532"/>
              <a:gd name="T1" fmla="*/ 327 h 355"/>
              <a:gd name="T2" fmla="*/ 532 w 532"/>
              <a:gd name="T3" fmla="*/ 73 h 355"/>
              <a:gd name="T4" fmla="*/ 519 w 532"/>
              <a:gd name="T5" fmla="*/ 61 h 355"/>
              <a:gd name="T6" fmla="*/ 511 w 532"/>
              <a:gd name="T7" fmla="*/ 61 h 355"/>
              <a:gd name="T8" fmla="*/ 500 w 532"/>
              <a:gd name="T9" fmla="*/ 50 h 355"/>
              <a:gd name="T10" fmla="*/ 500 w 532"/>
              <a:gd name="T11" fmla="*/ 28 h 355"/>
              <a:gd name="T12" fmla="*/ 490 w 532"/>
              <a:gd name="T13" fmla="*/ 16 h 355"/>
              <a:gd name="T14" fmla="*/ 276 w 532"/>
              <a:gd name="T15" fmla="*/ 41 h 355"/>
              <a:gd name="T16" fmla="*/ 255 w 532"/>
              <a:gd name="T17" fmla="*/ 41 h 355"/>
              <a:gd name="T18" fmla="*/ 41 w 532"/>
              <a:gd name="T19" fmla="*/ 16 h 355"/>
              <a:gd name="T20" fmla="*/ 31 w 532"/>
              <a:gd name="T21" fmla="*/ 28 h 355"/>
              <a:gd name="T22" fmla="*/ 31 w 532"/>
              <a:gd name="T23" fmla="*/ 50 h 355"/>
              <a:gd name="T24" fmla="*/ 20 w 532"/>
              <a:gd name="T25" fmla="*/ 61 h 355"/>
              <a:gd name="T26" fmla="*/ 12 w 532"/>
              <a:gd name="T27" fmla="*/ 61 h 355"/>
              <a:gd name="T28" fmla="*/ 0 w 532"/>
              <a:gd name="T29" fmla="*/ 73 h 355"/>
              <a:gd name="T30" fmla="*/ 0 w 532"/>
              <a:gd name="T31" fmla="*/ 327 h 355"/>
              <a:gd name="T32" fmla="*/ 12 w 532"/>
              <a:gd name="T33" fmla="*/ 340 h 355"/>
              <a:gd name="T34" fmla="*/ 227 w 532"/>
              <a:gd name="T35" fmla="*/ 340 h 355"/>
              <a:gd name="T36" fmla="*/ 234 w 532"/>
              <a:gd name="T37" fmla="*/ 347 h 355"/>
              <a:gd name="T38" fmla="*/ 241 w 532"/>
              <a:gd name="T39" fmla="*/ 355 h 355"/>
              <a:gd name="T40" fmla="*/ 290 w 532"/>
              <a:gd name="T41" fmla="*/ 355 h 355"/>
              <a:gd name="T42" fmla="*/ 297 w 532"/>
              <a:gd name="T43" fmla="*/ 347 h 355"/>
              <a:gd name="T44" fmla="*/ 304 w 532"/>
              <a:gd name="T45" fmla="*/ 340 h 355"/>
              <a:gd name="T46" fmla="*/ 519 w 532"/>
              <a:gd name="T47" fmla="*/ 340 h 355"/>
              <a:gd name="T48" fmla="*/ 532 w 532"/>
              <a:gd name="T49" fmla="*/ 327 h 355"/>
              <a:gd name="T50" fmla="*/ 248 w 532"/>
              <a:gd name="T51" fmla="*/ 315 h 355"/>
              <a:gd name="T52" fmla="*/ 61 w 532"/>
              <a:gd name="T53" fmla="*/ 292 h 355"/>
              <a:gd name="T54" fmla="*/ 47 w 532"/>
              <a:gd name="T55" fmla="*/ 280 h 355"/>
              <a:gd name="T56" fmla="*/ 47 w 532"/>
              <a:gd name="T57" fmla="*/ 40 h 355"/>
              <a:gd name="T58" fmla="*/ 58 w 532"/>
              <a:gd name="T59" fmla="*/ 28 h 355"/>
              <a:gd name="T60" fmla="*/ 248 w 532"/>
              <a:gd name="T61" fmla="*/ 57 h 355"/>
              <a:gd name="T62" fmla="*/ 258 w 532"/>
              <a:gd name="T63" fmla="*/ 77 h 355"/>
              <a:gd name="T64" fmla="*/ 258 w 532"/>
              <a:gd name="T65" fmla="*/ 310 h 355"/>
              <a:gd name="T66" fmla="*/ 248 w 532"/>
              <a:gd name="T67" fmla="*/ 315 h 355"/>
              <a:gd name="T68" fmla="*/ 283 w 532"/>
              <a:gd name="T69" fmla="*/ 315 h 355"/>
              <a:gd name="T70" fmla="*/ 470 w 532"/>
              <a:gd name="T71" fmla="*/ 292 h 355"/>
              <a:gd name="T72" fmla="*/ 484 w 532"/>
              <a:gd name="T73" fmla="*/ 280 h 355"/>
              <a:gd name="T74" fmla="*/ 484 w 532"/>
              <a:gd name="T75" fmla="*/ 40 h 355"/>
              <a:gd name="T76" fmla="*/ 474 w 532"/>
              <a:gd name="T77" fmla="*/ 28 h 355"/>
              <a:gd name="T78" fmla="*/ 284 w 532"/>
              <a:gd name="T79" fmla="*/ 57 h 355"/>
              <a:gd name="T80" fmla="*/ 274 w 532"/>
              <a:gd name="T81" fmla="*/ 77 h 355"/>
              <a:gd name="T82" fmla="*/ 274 w 532"/>
              <a:gd name="T83" fmla="*/ 310 h 355"/>
              <a:gd name="T84" fmla="*/ 283 w 532"/>
              <a:gd name="T85" fmla="*/ 315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532" h="355">
                <a:moveTo>
                  <a:pt x="532" y="327"/>
                </a:moveTo>
                <a:cubicBezTo>
                  <a:pt x="532" y="73"/>
                  <a:pt x="532" y="73"/>
                  <a:pt x="532" y="73"/>
                </a:cubicBezTo>
                <a:cubicBezTo>
                  <a:pt x="532" y="66"/>
                  <a:pt x="526" y="61"/>
                  <a:pt x="519" y="61"/>
                </a:cubicBezTo>
                <a:cubicBezTo>
                  <a:pt x="511" y="61"/>
                  <a:pt x="511" y="61"/>
                  <a:pt x="511" y="61"/>
                </a:cubicBezTo>
                <a:cubicBezTo>
                  <a:pt x="505" y="61"/>
                  <a:pt x="500" y="56"/>
                  <a:pt x="500" y="50"/>
                </a:cubicBezTo>
                <a:cubicBezTo>
                  <a:pt x="500" y="28"/>
                  <a:pt x="500" y="28"/>
                  <a:pt x="500" y="28"/>
                </a:cubicBezTo>
                <a:cubicBezTo>
                  <a:pt x="500" y="22"/>
                  <a:pt x="496" y="17"/>
                  <a:pt x="490" y="16"/>
                </a:cubicBezTo>
                <a:cubicBezTo>
                  <a:pt x="408" y="0"/>
                  <a:pt x="333" y="1"/>
                  <a:pt x="276" y="41"/>
                </a:cubicBezTo>
                <a:cubicBezTo>
                  <a:pt x="266" y="48"/>
                  <a:pt x="265" y="48"/>
                  <a:pt x="255" y="41"/>
                </a:cubicBezTo>
                <a:cubicBezTo>
                  <a:pt x="198" y="1"/>
                  <a:pt x="124" y="0"/>
                  <a:pt x="41" y="16"/>
                </a:cubicBezTo>
                <a:cubicBezTo>
                  <a:pt x="35" y="17"/>
                  <a:pt x="31" y="22"/>
                  <a:pt x="31" y="28"/>
                </a:cubicBezTo>
                <a:cubicBezTo>
                  <a:pt x="31" y="50"/>
                  <a:pt x="31" y="50"/>
                  <a:pt x="31" y="50"/>
                </a:cubicBezTo>
                <a:cubicBezTo>
                  <a:pt x="31" y="56"/>
                  <a:pt x="26" y="61"/>
                  <a:pt x="20" y="61"/>
                </a:cubicBezTo>
                <a:cubicBezTo>
                  <a:pt x="12" y="61"/>
                  <a:pt x="12" y="61"/>
                  <a:pt x="12" y="61"/>
                </a:cubicBezTo>
                <a:cubicBezTo>
                  <a:pt x="5" y="61"/>
                  <a:pt x="0" y="66"/>
                  <a:pt x="0" y="73"/>
                </a:cubicBezTo>
                <a:cubicBezTo>
                  <a:pt x="0" y="327"/>
                  <a:pt x="0" y="327"/>
                  <a:pt x="0" y="327"/>
                </a:cubicBezTo>
                <a:cubicBezTo>
                  <a:pt x="0" y="334"/>
                  <a:pt x="6" y="340"/>
                  <a:pt x="12" y="340"/>
                </a:cubicBezTo>
                <a:cubicBezTo>
                  <a:pt x="227" y="340"/>
                  <a:pt x="227" y="340"/>
                  <a:pt x="227" y="340"/>
                </a:cubicBezTo>
                <a:cubicBezTo>
                  <a:pt x="231" y="340"/>
                  <a:pt x="234" y="343"/>
                  <a:pt x="234" y="347"/>
                </a:cubicBezTo>
                <a:cubicBezTo>
                  <a:pt x="234" y="351"/>
                  <a:pt x="237" y="355"/>
                  <a:pt x="241" y="355"/>
                </a:cubicBezTo>
                <a:cubicBezTo>
                  <a:pt x="290" y="355"/>
                  <a:pt x="290" y="355"/>
                  <a:pt x="290" y="355"/>
                </a:cubicBezTo>
                <a:cubicBezTo>
                  <a:pt x="294" y="355"/>
                  <a:pt x="297" y="351"/>
                  <a:pt x="297" y="347"/>
                </a:cubicBezTo>
                <a:cubicBezTo>
                  <a:pt x="297" y="343"/>
                  <a:pt x="300" y="340"/>
                  <a:pt x="304" y="340"/>
                </a:cubicBezTo>
                <a:cubicBezTo>
                  <a:pt x="519" y="340"/>
                  <a:pt x="519" y="340"/>
                  <a:pt x="519" y="340"/>
                </a:cubicBezTo>
                <a:cubicBezTo>
                  <a:pt x="526" y="340"/>
                  <a:pt x="532" y="334"/>
                  <a:pt x="532" y="327"/>
                </a:cubicBezTo>
                <a:close/>
                <a:moveTo>
                  <a:pt x="248" y="315"/>
                </a:moveTo>
                <a:cubicBezTo>
                  <a:pt x="197" y="283"/>
                  <a:pt x="131" y="280"/>
                  <a:pt x="61" y="292"/>
                </a:cubicBezTo>
                <a:cubicBezTo>
                  <a:pt x="54" y="293"/>
                  <a:pt x="47" y="287"/>
                  <a:pt x="47" y="280"/>
                </a:cubicBezTo>
                <a:cubicBezTo>
                  <a:pt x="47" y="40"/>
                  <a:pt x="47" y="40"/>
                  <a:pt x="47" y="40"/>
                </a:cubicBezTo>
                <a:cubicBezTo>
                  <a:pt x="47" y="34"/>
                  <a:pt x="52" y="29"/>
                  <a:pt x="58" y="28"/>
                </a:cubicBezTo>
                <a:cubicBezTo>
                  <a:pt x="131" y="15"/>
                  <a:pt x="199" y="20"/>
                  <a:pt x="248" y="57"/>
                </a:cubicBezTo>
                <a:cubicBezTo>
                  <a:pt x="254" y="62"/>
                  <a:pt x="258" y="69"/>
                  <a:pt x="258" y="77"/>
                </a:cubicBezTo>
                <a:cubicBezTo>
                  <a:pt x="258" y="310"/>
                  <a:pt x="258" y="310"/>
                  <a:pt x="258" y="310"/>
                </a:cubicBezTo>
                <a:cubicBezTo>
                  <a:pt x="258" y="315"/>
                  <a:pt x="252" y="318"/>
                  <a:pt x="248" y="315"/>
                </a:cubicBezTo>
                <a:close/>
                <a:moveTo>
                  <a:pt x="283" y="315"/>
                </a:moveTo>
                <a:cubicBezTo>
                  <a:pt x="334" y="283"/>
                  <a:pt x="400" y="280"/>
                  <a:pt x="470" y="292"/>
                </a:cubicBezTo>
                <a:cubicBezTo>
                  <a:pt x="478" y="293"/>
                  <a:pt x="484" y="287"/>
                  <a:pt x="484" y="280"/>
                </a:cubicBezTo>
                <a:cubicBezTo>
                  <a:pt x="484" y="40"/>
                  <a:pt x="484" y="40"/>
                  <a:pt x="484" y="40"/>
                </a:cubicBezTo>
                <a:cubicBezTo>
                  <a:pt x="484" y="34"/>
                  <a:pt x="480" y="29"/>
                  <a:pt x="474" y="28"/>
                </a:cubicBezTo>
                <a:cubicBezTo>
                  <a:pt x="400" y="15"/>
                  <a:pt x="333" y="20"/>
                  <a:pt x="284" y="57"/>
                </a:cubicBezTo>
                <a:cubicBezTo>
                  <a:pt x="277" y="62"/>
                  <a:pt x="274" y="69"/>
                  <a:pt x="274" y="77"/>
                </a:cubicBezTo>
                <a:cubicBezTo>
                  <a:pt x="274" y="310"/>
                  <a:pt x="274" y="310"/>
                  <a:pt x="274" y="310"/>
                </a:cubicBezTo>
                <a:cubicBezTo>
                  <a:pt x="274" y="315"/>
                  <a:pt x="279" y="318"/>
                  <a:pt x="283" y="315"/>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pic>
        <p:nvPicPr>
          <p:cNvPr id="17410" name="Picture 2" descr="未标题-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17411"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17412" name="Text Box 4"/>
          <p:cNvSpPr txBox="1">
            <a:spLocks noChangeArrowheads="1"/>
          </p:cNvSpPr>
          <p:nvPr/>
        </p:nvSpPr>
        <p:spPr bwMode="auto">
          <a:xfrm>
            <a:off x="250825" y="266700"/>
            <a:ext cx="240065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正威集团</a:t>
            </a:r>
            <a:r>
              <a:rPr lang="zh-CN" altLang="en-US" b="1" dirty="0" smtClean="0">
                <a:solidFill>
                  <a:srgbClr val="EF6541"/>
                </a:solidFill>
                <a:latin typeface="微软雅黑" charset="-122"/>
                <a:ea typeface="微软雅黑" charset="-122"/>
              </a:rPr>
              <a:t>入驻</a:t>
            </a:r>
            <a:r>
              <a:rPr lang="zh-CN" altLang="en-US" b="1" dirty="0" smtClean="0">
                <a:solidFill>
                  <a:schemeClr val="bg1"/>
                </a:solidFill>
                <a:latin typeface="微软雅黑" charset="-122"/>
                <a:ea typeface="微软雅黑" charset="-122"/>
              </a:rPr>
              <a:t>凤凰金融</a:t>
            </a:r>
            <a:endParaRPr lang="en-US" altLang="zh-CN" b="1" dirty="0">
              <a:solidFill>
                <a:schemeClr val="bg1"/>
              </a:solidFill>
              <a:latin typeface="微软雅黑" charset="-122"/>
              <a:ea typeface="微软雅黑" charset="-122"/>
            </a:endParaRPr>
          </a:p>
        </p:txBody>
      </p:sp>
      <p:pic>
        <p:nvPicPr>
          <p:cNvPr id="2" name="图片 1"/>
          <p:cNvPicPr>
            <a:picLocks noChangeAspect="1"/>
          </p:cNvPicPr>
          <p:nvPr/>
        </p:nvPicPr>
        <p:blipFill>
          <a:blip r:embed="rId6"/>
          <a:stretch>
            <a:fillRect/>
          </a:stretch>
        </p:blipFill>
        <p:spPr>
          <a:xfrm>
            <a:off x="5122414" y="1922884"/>
            <a:ext cx="3482033" cy="2049260"/>
          </a:xfrm>
          <a:prstGeom prst="rect">
            <a:avLst/>
          </a:prstGeom>
        </p:spPr>
      </p:pic>
    </p:spTree>
    <p:extLst>
      <p:ext uri="{BB962C8B-B14F-4D97-AF65-F5344CB8AC3E}">
        <p14:creationId xmlns:p14="http://schemas.microsoft.com/office/powerpoint/2010/main" val="42689890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8197" name="Line 5"/>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8198" name="Text Box 6"/>
          <p:cNvSpPr txBox="1">
            <a:spLocks noChangeArrowheads="1"/>
          </p:cNvSpPr>
          <p:nvPr/>
        </p:nvSpPr>
        <p:spPr bwMode="auto">
          <a:xfrm>
            <a:off x="250825" y="266700"/>
            <a:ext cx="309315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a:t>
            </a:r>
            <a:r>
              <a:rPr lang="zh-CN" altLang="en-US" b="1" dirty="0" smtClean="0">
                <a:solidFill>
                  <a:srgbClr val="EF6541"/>
                </a:solidFill>
                <a:latin typeface="微软雅黑" charset="-122"/>
                <a:ea typeface="微软雅黑" charset="-122"/>
              </a:rPr>
              <a:t>大健康领域</a:t>
            </a:r>
            <a:r>
              <a:rPr lang="zh-CN" altLang="en-US" b="1" dirty="0" smtClean="0">
                <a:solidFill>
                  <a:schemeClr val="bg1"/>
                </a:solidFill>
                <a:latin typeface="微软雅黑" charset="-122"/>
                <a:ea typeface="微软雅黑" charset="-122"/>
              </a:rPr>
              <a:t>布局</a:t>
            </a:r>
            <a:endParaRPr lang="en-US" altLang="zh-CN" b="1" dirty="0">
              <a:solidFill>
                <a:schemeClr val="bg1"/>
              </a:solidFill>
              <a:latin typeface="微软雅黑" charset="-122"/>
              <a:ea typeface="微软雅黑" charset="-122"/>
            </a:endParaRPr>
          </a:p>
        </p:txBody>
      </p:sp>
      <p:sp>
        <p:nvSpPr>
          <p:cNvPr id="8200" name="Text Box 8"/>
          <p:cNvSpPr txBox="1">
            <a:spLocks noChangeArrowheads="1"/>
          </p:cNvSpPr>
          <p:nvPr/>
        </p:nvSpPr>
        <p:spPr bwMode="auto">
          <a:xfrm>
            <a:off x="250825" y="627063"/>
            <a:ext cx="2451953"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r>
              <a:rPr lang="zh-CN" altLang="en-US" sz="800" dirty="0" smtClean="0">
                <a:solidFill>
                  <a:srgbClr val="F0EFEF"/>
                </a:solidFill>
              </a:rPr>
              <a:t>医疗事业、养生养老、教育培训、</a:t>
            </a:r>
            <a:r>
              <a:rPr lang="zh-CN" altLang="en-US" sz="800" dirty="0">
                <a:solidFill>
                  <a:srgbClr val="F0EFEF"/>
                </a:solidFill>
              </a:rPr>
              <a:t>科研、低氘水项目</a:t>
            </a:r>
            <a:endParaRPr lang="en-US" altLang="zh-CN" sz="800" dirty="0">
              <a:solidFill>
                <a:srgbClr val="F0EFEF"/>
              </a:solidFill>
            </a:endParaRPr>
          </a:p>
        </p:txBody>
      </p:sp>
      <p:sp>
        <p:nvSpPr>
          <p:cNvPr id="8201" name="Rectangle 9"/>
          <p:cNvSpPr>
            <a:spLocks noChangeArrowheads="1"/>
          </p:cNvSpPr>
          <p:nvPr/>
        </p:nvSpPr>
        <p:spPr bwMode="auto">
          <a:xfrm>
            <a:off x="827088" y="1349375"/>
            <a:ext cx="7489825" cy="4431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en-US" sz="1200" dirty="0" smtClean="0">
                <a:solidFill>
                  <a:schemeClr val="bg1"/>
                </a:solidFill>
              </a:rPr>
              <a:t>正威国际集团通过与德国汉诺威国际医学创新公司和南京深蓝氢谷健康科技有限公司合作，在医疗</a:t>
            </a:r>
            <a:r>
              <a:rPr lang="zh-CN" altLang="en-US" sz="1200" dirty="0">
                <a:solidFill>
                  <a:schemeClr val="bg1"/>
                </a:solidFill>
              </a:rPr>
              <a:t>事业和低氘水</a:t>
            </a:r>
            <a:r>
              <a:rPr lang="zh-CN" altLang="en-US" sz="1200" dirty="0" smtClean="0">
                <a:solidFill>
                  <a:schemeClr val="bg1"/>
                </a:solidFill>
              </a:rPr>
              <a:t>项目方面涉足大健康领域。</a:t>
            </a:r>
            <a:endParaRPr lang="zh-CN" altLang="en-US" sz="1200" dirty="0">
              <a:solidFill>
                <a:schemeClr val="bg1"/>
              </a:solidFill>
            </a:endParaRPr>
          </a:p>
        </p:txBody>
      </p:sp>
      <p:sp>
        <p:nvSpPr>
          <p:cNvPr id="8202" name="Freeform 10"/>
          <p:cNvSpPr>
            <a:spLocks/>
          </p:cNvSpPr>
          <p:nvPr/>
        </p:nvSpPr>
        <p:spPr bwMode="auto">
          <a:xfrm>
            <a:off x="801688" y="2570163"/>
            <a:ext cx="4634408"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4" name="Freeform 12"/>
          <p:cNvSpPr>
            <a:spLocks/>
          </p:cNvSpPr>
          <p:nvPr/>
        </p:nvSpPr>
        <p:spPr bwMode="auto">
          <a:xfrm>
            <a:off x="7090270" y="3013075"/>
            <a:ext cx="1550988" cy="1557338"/>
          </a:xfrm>
          <a:custGeom>
            <a:avLst/>
            <a:gdLst>
              <a:gd name="T0" fmla="*/ 488 w 488"/>
              <a:gd name="T1" fmla="*/ 476 h 488"/>
              <a:gd name="T2" fmla="*/ 477 w 488"/>
              <a:gd name="T3" fmla="*/ 488 h 488"/>
              <a:gd name="T4" fmla="*/ 11 w 488"/>
              <a:gd name="T5" fmla="*/ 488 h 488"/>
              <a:gd name="T6" fmla="*/ 0 w 488"/>
              <a:gd name="T7" fmla="*/ 476 h 488"/>
              <a:gd name="T8" fmla="*/ 0 w 488"/>
              <a:gd name="T9" fmla="*/ 11 h 488"/>
              <a:gd name="T10" fmla="*/ 11 w 488"/>
              <a:gd name="T11" fmla="*/ 0 h 488"/>
              <a:gd name="T12" fmla="*/ 477 w 488"/>
              <a:gd name="T13" fmla="*/ 0 h 488"/>
              <a:gd name="T14" fmla="*/ 488 w 488"/>
              <a:gd name="T15" fmla="*/ 11 h 488"/>
              <a:gd name="T16" fmla="*/ 488 w 488"/>
              <a:gd name="T17" fmla="*/ 47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6"/>
                </a:moveTo>
                <a:cubicBezTo>
                  <a:pt x="488" y="483"/>
                  <a:pt x="483" y="488"/>
                  <a:pt x="477" y="488"/>
                </a:cubicBezTo>
                <a:cubicBezTo>
                  <a:pt x="11" y="488"/>
                  <a:pt x="11" y="488"/>
                  <a:pt x="11" y="488"/>
                </a:cubicBezTo>
                <a:cubicBezTo>
                  <a:pt x="5" y="488"/>
                  <a:pt x="0" y="483"/>
                  <a:pt x="0" y="476"/>
                </a:cubicBezTo>
                <a:cubicBezTo>
                  <a:pt x="0" y="11"/>
                  <a:pt x="0" y="11"/>
                  <a:pt x="0" y="11"/>
                </a:cubicBezTo>
                <a:cubicBezTo>
                  <a:pt x="0" y="5"/>
                  <a:pt x="5" y="0"/>
                  <a:pt x="11" y="0"/>
                </a:cubicBezTo>
                <a:cubicBezTo>
                  <a:pt x="477" y="0"/>
                  <a:pt x="477" y="0"/>
                  <a:pt x="477" y="0"/>
                </a:cubicBezTo>
                <a:cubicBezTo>
                  <a:pt x="483" y="0"/>
                  <a:pt x="488" y="5"/>
                  <a:pt x="488" y="11"/>
                </a:cubicBezTo>
                <a:lnTo>
                  <a:pt x="488" y="4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6" name="Freeform 14"/>
          <p:cNvSpPr>
            <a:spLocks/>
          </p:cNvSpPr>
          <p:nvPr/>
        </p:nvSpPr>
        <p:spPr bwMode="auto">
          <a:xfrm>
            <a:off x="4006850" y="2570163"/>
            <a:ext cx="1550988"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7" name="Freeform 15"/>
          <p:cNvSpPr>
            <a:spLocks/>
          </p:cNvSpPr>
          <p:nvPr/>
        </p:nvSpPr>
        <p:spPr bwMode="auto">
          <a:xfrm>
            <a:off x="3586163" y="2570163"/>
            <a:ext cx="371475" cy="373062"/>
          </a:xfrm>
          <a:custGeom>
            <a:avLst/>
            <a:gdLst>
              <a:gd name="T0" fmla="*/ 117 w 117"/>
              <a:gd name="T1" fmla="*/ 106 h 117"/>
              <a:gd name="T2" fmla="*/ 106 w 117"/>
              <a:gd name="T3" fmla="*/ 117 h 117"/>
              <a:gd name="T4" fmla="*/ 11 w 117"/>
              <a:gd name="T5" fmla="*/ 117 h 117"/>
              <a:gd name="T6" fmla="*/ 0 w 117"/>
              <a:gd name="T7" fmla="*/ 106 h 117"/>
              <a:gd name="T8" fmla="*/ 0 w 117"/>
              <a:gd name="T9" fmla="*/ 11 h 117"/>
              <a:gd name="T10" fmla="*/ 11 w 117"/>
              <a:gd name="T11" fmla="*/ 0 h 117"/>
              <a:gd name="T12" fmla="*/ 106 w 117"/>
              <a:gd name="T13" fmla="*/ 0 h 117"/>
              <a:gd name="T14" fmla="*/ 117 w 117"/>
              <a:gd name="T15" fmla="*/ 11 h 117"/>
              <a:gd name="T16" fmla="*/ 117 w 117"/>
              <a:gd name="T17" fmla="*/ 10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7">
                <a:moveTo>
                  <a:pt x="117" y="106"/>
                </a:moveTo>
                <a:cubicBezTo>
                  <a:pt x="117" y="112"/>
                  <a:pt x="112" y="117"/>
                  <a:pt x="106" y="117"/>
                </a:cubicBezTo>
                <a:cubicBezTo>
                  <a:pt x="11" y="117"/>
                  <a:pt x="11" y="117"/>
                  <a:pt x="11" y="117"/>
                </a:cubicBezTo>
                <a:cubicBezTo>
                  <a:pt x="5" y="117"/>
                  <a:pt x="0" y="112"/>
                  <a:pt x="0" y="106"/>
                </a:cubicBezTo>
                <a:cubicBezTo>
                  <a:pt x="0" y="11"/>
                  <a:pt x="0" y="11"/>
                  <a:pt x="0" y="11"/>
                </a:cubicBezTo>
                <a:cubicBezTo>
                  <a:pt x="0" y="5"/>
                  <a:pt x="5" y="0"/>
                  <a:pt x="11" y="0"/>
                </a:cubicBezTo>
                <a:cubicBezTo>
                  <a:pt x="106" y="0"/>
                  <a:pt x="106" y="0"/>
                  <a:pt x="106" y="0"/>
                </a:cubicBezTo>
                <a:cubicBezTo>
                  <a:pt x="112" y="0"/>
                  <a:pt x="117" y="5"/>
                  <a:pt x="117" y="11"/>
                </a:cubicBezTo>
                <a:lnTo>
                  <a:pt x="117" y="10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8" name="Freeform 16"/>
          <p:cNvSpPr>
            <a:spLocks/>
          </p:cNvSpPr>
          <p:nvPr/>
        </p:nvSpPr>
        <p:spPr bwMode="auto">
          <a:xfrm>
            <a:off x="5608638" y="3013075"/>
            <a:ext cx="1550987" cy="1557338"/>
          </a:xfrm>
          <a:custGeom>
            <a:avLst/>
            <a:gdLst>
              <a:gd name="T0" fmla="*/ 488 w 488"/>
              <a:gd name="T1" fmla="*/ 476 h 488"/>
              <a:gd name="T2" fmla="*/ 477 w 488"/>
              <a:gd name="T3" fmla="*/ 488 h 488"/>
              <a:gd name="T4" fmla="*/ 11 w 488"/>
              <a:gd name="T5" fmla="*/ 488 h 488"/>
              <a:gd name="T6" fmla="*/ 0 w 488"/>
              <a:gd name="T7" fmla="*/ 476 h 488"/>
              <a:gd name="T8" fmla="*/ 0 w 488"/>
              <a:gd name="T9" fmla="*/ 11 h 488"/>
              <a:gd name="T10" fmla="*/ 11 w 488"/>
              <a:gd name="T11" fmla="*/ 0 h 488"/>
              <a:gd name="T12" fmla="*/ 477 w 488"/>
              <a:gd name="T13" fmla="*/ 0 h 488"/>
              <a:gd name="T14" fmla="*/ 488 w 488"/>
              <a:gd name="T15" fmla="*/ 11 h 488"/>
              <a:gd name="T16" fmla="*/ 488 w 488"/>
              <a:gd name="T17" fmla="*/ 47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6"/>
                </a:moveTo>
                <a:cubicBezTo>
                  <a:pt x="488" y="483"/>
                  <a:pt x="483" y="488"/>
                  <a:pt x="477" y="488"/>
                </a:cubicBezTo>
                <a:cubicBezTo>
                  <a:pt x="11" y="488"/>
                  <a:pt x="11" y="488"/>
                  <a:pt x="11" y="488"/>
                </a:cubicBezTo>
                <a:cubicBezTo>
                  <a:pt x="5" y="488"/>
                  <a:pt x="0" y="483"/>
                  <a:pt x="0" y="476"/>
                </a:cubicBezTo>
                <a:cubicBezTo>
                  <a:pt x="0" y="11"/>
                  <a:pt x="0" y="11"/>
                  <a:pt x="0" y="11"/>
                </a:cubicBezTo>
                <a:cubicBezTo>
                  <a:pt x="0" y="5"/>
                  <a:pt x="5" y="0"/>
                  <a:pt x="11" y="0"/>
                </a:cubicBezTo>
                <a:cubicBezTo>
                  <a:pt x="477" y="0"/>
                  <a:pt x="477" y="0"/>
                  <a:pt x="477" y="0"/>
                </a:cubicBezTo>
                <a:cubicBezTo>
                  <a:pt x="483" y="0"/>
                  <a:pt x="488" y="5"/>
                  <a:pt x="488" y="11"/>
                </a:cubicBezTo>
                <a:lnTo>
                  <a:pt x="488" y="4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7" name="Rectangle 25"/>
          <p:cNvSpPr>
            <a:spLocks noChangeArrowheads="1"/>
          </p:cNvSpPr>
          <p:nvPr/>
        </p:nvSpPr>
        <p:spPr bwMode="auto">
          <a:xfrm>
            <a:off x="1009844" y="2684033"/>
            <a:ext cx="1152525" cy="140346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zh-CN" altLang="en-US" sz="1000" b="1" dirty="0" smtClean="0">
                <a:solidFill>
                  <a:schemeClr val="bg1"/>
                </a:solidFill>
              </a:rPr>
              <a:t>萨米国际医院项目</a:t>
            </a:r>
            <a:endParaRPr lang="en-US" altLang="zh-CN" sz="1000" b="1" dirty="0" smtClean="0">
              <a:solidFill>
                <a:schemeClr val="bg1"/>
              </a:solidFill>
            </a:endParaRPr>
          </a:p>
          <a:p>
            <a:pPr algn="ctr">
              <a:lnSpc>
                <a:spcPct val="120000"/>
              </a:lnSpc>
            </a:pPr>
            <a:endParaRPr lang="en-US" altLang="zh-CN" sz="1000" b="1" dirty="0" smtClean="0">
              <a:solidFill>
                <a:schemeClr val="bg1"/>
              </a:solidFill>
            </a:endParaRPr>
          </a:p>
          <a:p>
            <a:pPr algn="ctr">
              <a:lnSpc>
                <a:spcPct val="120000"/>
              </a:lnSpc>
            </a:pPr>
            <a:r>
              <a:rPr lang="en-US" altLang="zh-CN" sz="800" dirty="0" smtClean="0">
                <a:solidFill>
                  <a:schemeClr val="bg1"/>
                </a:solidFill>
              </a:rPr>
              <a:t>2015</a:t>
            </a:r>
            <a:r>
              <a:rPr lang="zh-CN" altLang="en-US" sz="800" dirty="0" smtClean="0">
                <a:solidFill>
                  <a:schemeClr val="bg1"/>
                </a:solidFill>
              </a:rPr>
              <a:t>年</a:t>
            </a:r>
            <a:r>
              <a:rPr lang="en-US" altLang="zh-CN" sz="800" dirty="0" smtClean="0">
                <a:solidFill>
                  <a:schemeClr val="bg1"/>
                </a:solidFill>
              </a:rPr>
              <a:t>10</a:t>
            </a:r>
            <a:r>
              <a:rPr lang="zh-CN" altLang="en-US" sz="800" dirty="0" smtClean="0">
                <a:solidFill>
                  <a:schemeClr val="bg1"/>
                </a:solidFill>
              </a:rPr>
              <a:t>月</a:t>
            </a:r>
            <a:r>
              <a:rPr lang="en-US" altLang="zh-CN" sz="800" dirty="0" smtClean="0">
                <a:solidFill>
                  <a:schemeClr val="bg1"/>
                </a:solidFill>
              </a:rPr>
              <a:t>28</a:t>
            </a:r>
            <a:r>
              <a:rPr lang="zh-CN" altLang="en-US" sz="800" dirty="0" smtClean="0">
                <a:solidFill>
                  <a:schemeClr val="bg1"/>
                </a:solidFill>
              </a:rPr>
              <a:t>日，由正威集团投资、德国汉诺威国际医学创新公司主导创立的深圳萨米国际医院项目在深圳</a:t>
            </a:r>
            <a:r>
              <a:rPr lang="zh-CN" altLang="en-US" sz="800" dirty="0" smtClean="0">
                <a:solidFill>
                  <a:schemeClr val="bg1"/>
                </a:solidFill>
              </a:rPr>
              <a:t>签约，</a:t>
            </a:r>
            <a:r>
              <a:rPr lang="zh-CN" altLang="en-US" sz="800" dirty="0" smtClean="0">
                <a:solidFill>
                  <a:schemeClr val="bg1"/>
                </a:solidFill>
              </a:rPr>
              <a:t>这</a:t>
            </a:r>
            <a:r>
              <a:rPr lang="zh-CN" altLang="en-US" sz="800" dirty="0">
                <a:solidFill>
                  <a:schemeClr val="bg1"/>
                </a:solidFill>
              </a:rPr>
              <a:t>是华南片区首次尝试中外合作办医的公立医院</a:t>
            </a:r>
            <a:r>
              <a:rPr lang="zh-CN" altLang="en-US" sz="800" dirty="0" smtClean="0">
                <a:solidFill>
                  <a:schemeClr val="bg1"/>
                </a:solidFill>
              </a:rPr>
              <a:t>。</a:t>
            </a:r>
            <a:endParaRPr lang="zh-CN" altLang="en-US" sz="800" dirty="0">
              <a:solidFill>
                <a:schemeClr val="bg1"/>
              </a:solidFill>
            </a:endParaRPr>
          </a:p>
        </p:txBody>
      </p:sp>
      <p:sp>
        <p:nvSpPr>
          <p:cNvPr id="8218" name="Rectangle 26"/>
          <p:cNvSpPr>
            <a:spLocks noChangeArrowheads="1"/>
          </p:cNvSpPr>
          <p:nvPr/>
        </p:nvSpPr>
        <p:spPr bwMode="auto">
          <a:xfrm>
            <a:off x="4196557" y="2684033"/>
            <a:ext cx="1152525" cy="57624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pPr>
            <a:r>
              <a:rPr lang="en-US" altLang="zh-CN" sz="800" dirty="0">
                <a:solidFill>
                  <a:schemeClr val="bg1"/>
                </a:solidFill>
              </a:rPr>
              <a:t>2017</a:t>
            </a:r>
            <a:r>
              <a:rPr lang="zh-CN" altLang="en-US" sz="800" dirty="0">
                <a:solidFill>
                  <a:schemeClr val="bg1"/>
                </a:solidFill>
              </a:rPr>
              <a:t>年，萨米国际医疗</a:t>
            </a:r>
            <a:r>
              <a:rPr lang="zh-CN" altLang="en-US" sz="800" dirty="0" smtClean="0">
                <a:solidFill>
                  <a:schemeClr val="bg1"/>
                </a:solidFill>
              </a:rPr>
              <a:t>中心一期项目完成，已经开启</a:t>
            </a:r>
            <a:r>
              <a:rPr lang="zh-CN" altLang="en-US" sz="800" dirty="0">
                <a:solidFill>
                  <a:schemeClr val="bg1"/>
                </a:solidFill>
              </a:rPr>
              <a:t>全球招聘，预计将在</a:t>
            </a:r>
            <a:r>
              <a:rPr lang="en-US" altLang="zh-CN" sz="800" dirty="0">
                <a:solidFill>
                  <a:schemeClr val="bg1"/>
                </a:solidFill>
              </a:rPr>
              <a:t>12</a:t>
            </a:r>
            <a:r>
              <a:rPr lang="zh-CN" altLang="en-US" sz="800" dirty="0">
                <a:solidFill>
                  <a:schemeClr val="bg1"/>
                </a:solidFill>
              </a:rPr>
              <a:t>月</a:t>
            </a:r>
            <a:r>
              <a:rPr lang="en-US" altLang="zh-CN" sz="800" dirty="0">
                <a:solidFill>
                  <a:schemeClr val="bg1"/>
                </a:solidFill>
              </a:rPr>
              <a:t>31</a:t>
            </a:r>
            <a:r>
              <a:rPr lang="zh-CN" altLang="en-US" sz="800" dirty="0">
                <a:solidFill>
                  <a:schemeClr val="bg1"/>
                </a:solidFill>
              </a:rPr>
              <a:t>日前试运营</a:t>
            </a:r>
            <a:r>
              <a:rPr lang="zh-CN" altLang="en-US" sz="800" dirty="0" smtClean="0">
                <a:solidFill>
                  <a:schemeClr val="bg1"/>
                </a:solidFill>
              </a:rPr>
              <a:t>。</a:t>
            </a:r>
            <a:endParaRPr lang="zh-CN" altLang="en-US" sz="800" dirty="0">
              <a:solidFill>
                <a:schemeClr val="bg1"/>
              </a:solidFill>
            </a:endParaRPr>
          </a:p>
        </p:txBody>
      </p:sp>
      <p:sp>
        <p:nvSpPr>
          <p:cNvPr id="8219" name="Rectangle 27"/>
          <p:cNvSpPr>
            <a:spLocks noChangeArrowheads="1"/>
          </p:cNvSpPr>
          <p:nvPr/>
        </p:nvSpPr>
        <p:spPr bwMode="auto">
          <a:xfrm>
            <a:off x="7234733" y="3274679"/>
            <a:ext cx="1152525" cy="10341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800" dirty="0" smtClean="0">
                <a:solidFill>
                  <a:schemeClr val="bg2"/>
                </a:solidFill>
              </a:rPr>
              <a:t>根据水谷科技公司的公开</a:t>
            </a:r>
            <a:r>
              <a:rPr lang="zh-CN" altLang="en-US" sz="800" dirty="0" smtClean="0">
                <a:solidFill>
                  <a:schemeClr val="bg2"/>
                </a:solidFill>
              </a:rPr>
              <a:t>报告，该公司的主力产品</a:t>
            </a:r>
            <a:r>
              <a:rPr lang="zh-CN" altLang="en-US" sz="800" b="1" dirty="0" smtClean="0">
                <a:solidFill>
                  <a:schemeClr val="bg2"/>
                </a:solidFill>
              </a:rPr>
              <a:t>水谷健康水机</a:t>
            </a:r>
            <a:r>
              <a:rPr lang="zh-CN" altLang="en-US" sz="800" dirty="0" smtClean="0">
                <a:solidFill>
                  <a:schemeClr val="bg2"/>
                </a:solidFill>
              </a:rPr>
              <a:t>将在今年年底完成产销</a:t>
            </a:r>
            <a:r>
              <a:rPr lang="en-US" altLang="zh-CN" sz="800" dirty="0" smtClean="0">
                <a:solidFill>
                  <a:schemeClr val="bg2"/>
                </a:solidFill>
              </a:rPr>
              <a:t>10000-15000</a:t>
            </a:r>
            <a:r>
              <a:rPr lang="zh-CN" altLang="en-US" sz="800" dirty="0" smtClean="0">
                <a:solidFill>
                  <a:schemeClr val="bg2"/>
                </a:solidFill>
              </a:rPr>
              <a:t>台的目标。</a:t>
            </a:r>
            <a:endParaRPr lang="en-US" altLang="zh-CN" sz="800" dirty="0" smtClean="0">
              <a:solidFill>
                <a:schemeClr val="bg2"/>
              </a:solidFill>
            </a:endParaRPr>
          </a:p>
          <a:p>
            <a:pPr algn="ctr">
              <a:lnSpc>
                <a:spcPct val="120000"/>
              </a:lnSpc>
              <a:buFont typeface="Arial" charset="0"/>
              <a:buNone/>
            </a:pPr>
            <a:r>
              <a:rPr lang="zh-CN" altLang="en-US" sz="800" dirty="0" smtClean="0">
                <a:solidFill>
                  <a:schemeClr val="bg2"/>
                </a:solidFill>
              </a:rPr>
              <a:t>同时旗下</a:t>
            </a:r>
            <a:r>
              <a:rPr lang="zh-CN" altLang="en-US" sz="800" b="1" dirty="0" smtClean="0">
                <a:solidFill>
                  <a:schemeClr val="bg2"/>
                </a:solidFill>
              </a:rPr>
              <a:t>医疗级饮用水机</a:t>
            </a:r>
            <a:r>
              <a:rPr lang="zh-CN" altLang="en-US" sz="800" dirty="0" smtClean="0">
                <a:solidFill>
                  <a:schemeClr val="bg2"/>
                </a:solidFill>
              </a:rPr>
              <a:t>也处在招商状态。</a:t>
            </a:r>
            <a:endParaRPr lang="zh-CN" altLang="en-US" sz="800" dirty="0">
              <a:solidFill>
                <a:schemeClr val="bg2"/>
              </a:solidFill>
            </a:endParaRPr>
          </a:p>
        </p:txBody>
      </p:sp>
      <p:sp>
        <p:nvSpPr>
          <p:cNvPr id="8220" name="Rectangle 28"/>
          <p:cNvSpPr>
            <a:spLocks noChangeArrowheads="1"/>
          </p:cNvSpPr>
          <p:nvPr/>
        </p:nvSpPr>
        <p:spPr bwMode="auto">
          <a:xfrm>
            <a:off x="2689772" y="2604882"/>
            <a:ext cx="1152525" cy="14773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800" dirty="0" smtClean="0">
                <a:solidFill>
                  <a:schemeClr val="bg1"/>
                </a:solidFill>
              </a:rPr>
              <a:t>项目预计将整体开放</a:t>
            </a:r>
            <a:r>
              <a:rPr lang="zh-CN" altLang="en-US" sz="800" dirty="0" smtClean="0">
                <a:solidFill>
                  <a:schemeClr val="bg1"/>
                </a:solidFill>
              </a:rPr>
              <a:t>床位</a:t>
            </a:r>
            <a:r>
              <a:rPr lang="en-US" altLang="zh-CN" sz="800" dirty="0" smtClean="0">
                <a:solidFill>
                  <a:schemeClr val="bg1"/>
                </a:solidFill>
              </a:rPr>
              <a:t>1000</a:t>
            </a:r>
            <a:r>
              <a:rPr lang="zh-CN" altLang="en-US" sz="800" dirty="0" smtClean="0">
                <a:solidFill>
                  <a:schemeClr val="bg1"/>
                </a:solidFill>
              </a:rPr>
              <a:t>张，建筑面积超过</a:t>
            </a:r>
            <a:r>
              <a:rPr lang="en-US" altLang="zh-CN" sz="800" dirty="0" smtClean="0">
                <a:solidFill>
                  <a:schemeClr val="bg1"/>
                </a:solidFill>
              </a:rPr>
              <a:t>15</a:t>
            </a:r>
            <a:r>
              <a:rPr lang="zh-CN" altLang="en-US" sz="800" dirty="0" smtClean="0">
                <a:solidFill>
                  <a:schemeClr val="bg1"/>
                </a:solidFill>
              </a:rPr>
              <a:t>万</a:t>
            </a:r>
            <a:r>
              <a:rPr lang="zh-CN" altLang="en-US" sz="800" dirty="0" smtClean="0">
                <a:solidFill>
                  <a:schemeClr val="bg1"/>
                </a:solidFill>
              </a:rPr>
              <a:t>平方米，已经完成的一期项目建筑面积</a:t>
            </a:r>
            <a:r>
              <a:rPr lang="en-US" altLang="zh-CN" sz="800" dirty="0" smtClean="0">
                <a:solidFill>
                  <a:schemeClr val="bg1"/>
                </a:solidFill>
              </a:rPr>
              <a:t>13.3</a:t>
            </a:r>
            <a:r>
              <a:rPr lang="zh-CN" altLang="en-US" sz="800" dirty="0" smtClean="0">
                <a:solidFill>
                  <a:schemeClr val="bg1"/>
                </a:solidFill>
              </a:rPr>
              <a:t>万平方米，开设床位</a:t>
            </a:r>
            <a:r>
              <a:rPr lang="en-US" altLang="zh-CN" sz="800" dirty="0" smtClean="0">
                <a:solidFill>
                  <a:schemeClr val="bg1"/>
                </a:solidFill>
              </a:rPr>
              <a:t>800</a:t>
            </a:r>
            <a:r>
              <a:rPr lang="zh-CN" altLang="en-US" sz="800" dirty="0" smtClean="0">
                <a:solidFill>
                  <a:schemeClr val="bg1"/>
                </a:solidFill>
              </a:rPr>
              <a:t>张</a:t>
            </a:r>
            <a:r>
              <a:rPr lang="zh-CN" altLang="en-US" sz="800" dirty="0" smtClean="0">
                <a:solidFill>
                  <a:schemeClr val="bg1"/>
                </a:solidFill>
              </a:rPr>
              <a:t>。</a:t>
            </a:r>
            <a:endParaRPr lang="en-US" altLang="zh-CN" sz="800" dirty="0" smtClean="0">
              <a:solidFill>
                <a:schemeClr val="bg1"/>
              </a:solidFill>
            </a:endParaRPr>
          </a:p>
          <a:p>
            <a:pPr algn="ctr">
              <a:lnSpc>
                <a:spcPct val="120000"/>
              </a:lnSpc>
            </a:pPr>
            <a:endParaRPr lang="en-US" altLang="zh-CN" sz="800" dirty="0" smtClean="0">
              <a:solidFill>
                <a:schemeClr val="bg1"/>
              </a:solidFill>
            </a:endParaRPr>
          </a:p>
          <a:p>
            <a:pPr algn="ctr">
              <a:lnSpc>
                <a:spcPct val="120000"/>
              </a:lnSpc>
            </a:pPr>
            <a:r>
              <a:rPr lang="zh-CN" altLang="en-US" sz="800" dirty="0" smtClean="0">
                <a:solidFill>
                  <a:schemeClr val="bg1"/>
                </a:solidFill>
              </a:rPr>
              <a:t>萨米</a:t>
            </a:r>
            <a:r>
              <a:rPr lang="zh-CN" altLang="en-US" sz="800" dirty="0">
                <a:solidFill>
                  <a:schemeClr val="bg1"/>
                </a:solidFill>
              </a:rPr>
              <a:t>国际医疗中心将引进国际尖端技术及其学科团队，建立国际尖端的</a:t>
            </a:r>
            <a:r>
              <a:rPr lang="zh-CN" altLang="en-US" sz="800" b="1" dirty="0">
                <a:solidFill>
                  <a:schemeClr val="bg1"/>
                </a:solidFill>
              </a:rPr>
              <a:t>神经科学临床科学临床中心</a:t>
            </a:r>
            <a:r>
              <a:rPr lang="zh-CN" altLang="en-US" sz="800" dirty="0" smtClean="0">
                <a:solidFill>
                  <a:schemeClr val="bg1"/>
                </a:solidFill>
              </a:rPr>
              <a:t>。</a:t>
            </a:r>
            <a:endParaRPr lang="zh-CN" altLang="en-US" sz="800" dirty="0">
              <a:solidFill>
                <a:schemeClr val="bg1"/>
              </a:solidFill>
            </a:endParaRPr>
          </a:p>
        </p:txBody>
      </p:sp>
      <p:sp>
        <p:nvSpPr>
          <p:cNvPr id="8221" name="Rectangle 29"/>
          <p:cNvSpPr>
            <a:spLocks noChangeArrowheads="1"/>
          </p:cNvSpPr>
          <p:nvPr/>
        </p:nvSpPr>
        <p:spPr bwMode="auto">
          <a:xfrm>
            <a:off x="5800725" y="3297238"/>
            <a:ext cx="1152525" cy="1181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800" dirty="0" smtClean="0">
                <a:solidFill>
                  <a:schemeClr val="bg2"/>
                </a:solidFill>
              </a:rPr>
              <a:t>正</a:t>
            </a:r>
            <a:r>
              <a:rPr lang="zh-CN" altLang="en-US" sz="800" dirty="0" smtClean="0">
                <a:solidFill>
                  <a:schemeClr val="bg2"/>
                </a:solidFill>
              </a:rPr>
              <a:t>威国际集团</a:t>
            </a:r>
            <a:r>
              <a:rPr lang="zh-CN" altLang="en-US" sz="800" dirty="0" smtClean="0">
                <a:solidFill>
                  <a:schemeClr val="bg2"/>
                </a:solidFill>
              </a:rPr>
              <a:t>与南京深蓝氢谷健康科技有限公司联合创办的</a:t>
            </a:r>
            <a:r>
              <a:rPr lang="zh-CN" altLang="en-US" sz="800" b="1" dirty="0" smtClean="0">
                <a:solidFill>
                  <a:schemeClr val="bg2"/>
                </a:solidFill>
              </a:rPr>
              <a:t>重庆水谷科技有限公司</a:t>
            </a:r>
            <a:r>
              <a:rPr lang="zh-CN" altLang="en-US" sz="800" dirty="0" smtClean="0">
                <a:solidFill>
                  <a:schemeClr val="bg2"/>
                </a:solidFill>
              </a:rPr>
              <a:t>成立于</a:t>
            </a:r>
            <a:r>
              <a:rPr lang="en-US" altLang="zh-CN" sz="800" dirty="0" smtClean="0">
                <a:solidFill>
                  <a:schemeClr val="bg2"/>
                </a:solidFill>
              </a:rPr>
              <a:t>2016</a:t>
            </a:r>
            <a:r>
              <a:rPr lang="zh-CN" altLang="en-US" sz="800" dirty="0" smtClean="0">
                <a:solidFill>
                  <a:schemeClr val="bg2"/>
                </a:solidFill>
              </a:rPr>
              <a:t>年，注册资金</a:t>
            </a:r>
            <a:r>
              <a:rPr lang="en-US" altLang="zh-CN" sz="800" dirty="0" smtClean="0">
                <a:solidFill>
                  <a:schemeClr val="bg2"/>
                </a:solidFill>
              </a:rPr>
              <a:t>1</a:t>
            </a:r>
            <a:r>
              <a:rPr lang="zh-CN" altLang="en-US" sz="800" dirty="0" smtClean="0">
                <a:solidFill>
                  <a:schemeClr val="bg2"/>
                </a:solidFill>
              </a:rPr>
              <a:t>亿元人民币，</a:t>
            </a:r>
            <a:r>
              <a:rPr lang="zh-CN" altLang="en-US" sz="800" b="1" dirty="0" smtClean="0">
                <a:solidFill>
                  <a:schemeClr val="bg2"/>
                </a:solidFill>
              </a:rPr>
              <a:t>专业从事负氢低氘水机及三种功能水的研发、生产与销售。</a:t>
            </a:r>
            <a:endParaRPr lang="zh-CN" altLang="en-US" sz="800" b="1" dirty="0">
              <a:solidFill>
                <a:schemeClr val="bg2"/>
              </a:solidFill>
            </a:endParaRPr>
          </a:p>
        </p:txBody>
      </p:sp>
    </p:spTree>
    <p:extLst>
      <p:ext uri="{BB962C8B-B14F-4D97-AF65-F5344CB8AC3E}">
        <p14:creationId xmlns:p14="http://schemas.microsoft.com/office/powerpoint/2010/main" val="11956194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Oval 2"/>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7171" name="Picture 3"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7173" name="Rectangle 5"/>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a:solidFill>
                  <a:schemeClr val="bg1"/>
                </a:solidFill>
              </a:rPr>
              <a:t>04</a:t>
            </a:r>
          </a:p>
        </p:txBody>
      </p:sp>
      <p:sp>
        <p:nvSpPr>
          <p:cNvPr id="7174" name="Freeform 6"/>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7175" name="Group 7"/>
          <p:cNvGrpSpPr>
            <a:grpSpLocks/>
          </p:cNvGrpSpPr>
          <p:nvPr/>
        </p:nvGrpSpPr>
        <p:grpSpPr bwMode="auto">
          <a:xfrm>
            <a:off x="1406525" y="1871663"/>
            <a:ext cx="177800" cy="174625"/>
            <a:chOff x="223" y="203"/>
            <a:chExt cx="213" cy="211"/>
          </a:xfrm>
        </p:grpSpPr>
        <p:sp>
          <p:nvSpPr>
            <p:cNvPr id="7176" name="Freeform 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7177" name="Oval 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7178" name="Freeform 10"/>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7179" name="Group 11"/>
          <p:cNvGrpSpPr>
            <a:grpSpLocks/>
          </p:cNvGrpSpPr>
          <p:nvPr/>
        </p:nvGrpSpPr>
        <p:grpSpPr bwMode="auto">
          <a:xfrm flipV="1">
            <a:off x="2849563" y="2730500"/>
            <a:ext cx="130175" cy="127000"/>
            <a:chOff x="223" y="203"/>
            <a:chExt cx="213" cy="211"/>
          </a:xfrm>
        </p:grpSpPr>
        <p:sp>
          <p:nvSpPr>
            <p:cNvPr id="7180" name="Freeform 12"/>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7181" name="Oval 13"/>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7183" name="Picture 15" descr="4"/>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565400" y="1827213"/>
            <a:ext cx="717550" cy="438150"/>
          </a:xfrm>
          <a:prstGeom prst="rect">
            <a:avLst/>
          </a:prstGeom>
          <a:noFill/>
          <a:extLst>
            <a:ext uri="{909E8E84-426E-40DD-AFC4-6F175D3DCCD1}">
              <a14:hiddenFill xmlns:a14="http://schemas.microsoft.com/office/drawing/2010/main">
                <a:solidFill>
                  <a:srgbClr val="FFFFFF"/>
                </a:solidFill>
              </a14:hiddenFill>
            </a:ext>
          </a:extLst>
        </p:spPr>
      </p:pic>
      <p:sp>
        <p:nvSpPr>
          <p:cNvPr id="7184" name="Rectangle 16"/>
          <p:cNvSpPr>
            <a:spLocks noChangeArrowheads="1"/>
          </p:cNvSpPr>
          <p:nvPr/>
        </p:nvSpPr>
        <p:spPr bwMode="auto">
          <a:xfrm>
            <a:off x="3995738" y="2189163"/>
            <a:ext cx="4537075"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正威国际集团经营和财务状况</a:t>
            </a:r>
            <a:endParaRPr lang="en-US" altLang="zh-CN" sz="2400" b="1" dirty="0" smtClean="0">
              <a:solidFill>
                <a:srgbClr val="EF6541"/>
              </a:solidFill>
            </a:endParaRPr>
          </a:p>
          <a:p>
            <a:pPr>
              <a:buFont typeface="Arial" charset="0"/>
              <a:buNone/>
            </a:pPr>
            <a:r>
              <a:rPr lang="zh-CN" altLang="en-US" sz="1600" dirty="0" smtClean="0">
                <a:solidFill>
                  <a:schemeClr val="bg1"/>
                </a:solidFill>
              </a:rPr>
              <a:t>连续</a:t>
            </a:r>
            <a:r>
              <a:rPr lang="en-US" altLang="zh-CN" sz="1600" dirty="0" smtClean="0">
                <a:solidFill>
                  <a:schemeClr val="bg1"/>
                </a:solidFill>
              </a:rPr>
              <a:t>5</a:t>
            </a:r>
            <a:r>
              <a:rPr lang="zh-CN" altLang="en-US" sz="1600" dirty="0" smtClean="0">
                <a:solidFill>
                  <a:schemeClr val="bg1"/>
                </a:solidFill>
              </a:rPr>
              <a:t>年进入</a:t>
            </a:r>
            <a:r>
              <a:rPr lang="en-US" altLang="zh-CN" sz="1600" dirty="0" smtClean="0">
                <a:solidFill>
                  <a:schemeClr val="bg1"/>
                </a:solidFill>
              </a:rPr>
              <a:t>《</a:t>
            </a:r>
            <a:r>
              <a:rPr lang="zh-CN" altLang="en-US" sz="1600" dirty="0" smtClean="0">
                <a:solidFill>
                  <a:schemeClr val="bg1"/>
                </a:solidFill>
              </a:rPr>
              <a:t>财富</a:t>
            </a:r>
            <a:r>
              <a:rPr lang="en-US" altLang="zh-CN" sz="1600" dirty="0" smtClean="0">
                <a:solidFill>
                  <a:schemeClr val="bg1"/>
                </a:solidFill>
              </a:rPr>
              <a:t>》</a:t>
            </a:r>
            <a:r>
              <a:rPr lang="zh-CN" altLang="en-US" sz="1600" dirty="0" smtClean="0">
                <a:solidFill>
                  <a:schemeClr val="bg1"/>
                </a:solidFill>
              </a:rPr>
              <a:t>世界</a:t>
            </a:r>
            <a:r>
              <a:rPr lang="en-US" altLang="zh-CN" sz="1600" dirty="0" smtClean="0">
                <a:solidFill>
                  <a:schemeClr val="bg1"/>
                </a:solidFill>
              </a:rPr>
              <a:t>500</a:t>
            </a:r>
            <a:r>
              <a:rPr lang="zh-CN" altLang="en-US" sz="1600" dirty="0" smtClean="0">
                <a:solidFill>
                  <a:schemeClr val="bg1"/>
                </a:solidFill>
              </a:rPr>
              <a:t>强，</a:t>
            </a:r>
            <a:r>
              <a:rPr lang="en-US" altLang="zh-CN" sz="1600" dirty="0" smtClean="0">
                <a:solidFill>
                  <a:schemeClr val="bg1"/>
                </a:solidFill>
              </a:rPr>
              <a:t>2017</a:t>
            </a:r>
            <a:r>
              <a:rPr lang="zh-CN" altLang="en-US" sz="1600" dirty="0" smtClean="0">
                <a:solidFill>
                  <a:schemeClr val="bg1"/>
                </a:solidFill>
              </a:rPr>
              <a:t>年排名第</a:t>
            </a:r>
            <a:r>
              <a:rPr lang="en-US" altLang="zh-CN" sz="1600" dirty="0" smtClean="0">
                <a:solidFill>
                  <a:schemeClr val="bg1"/>
                </a:solidFill>
              </a:rPr>
              <a:t>183</a:t>
            </a:r>
            <a:r>
              <a:rPr lang="zh-CN" altLang="en-US" sz="1600" dirty="0" smtClean="0">
                <a:solidFill>
                  <a:schemeClr val="bg1"/>
                </a:solidFill>
              </a:rPr>
              <a:t>位，</a:t>
            </a:r>
            <a:r>
              <a:rPr lang="en-US" altLang="zh-CN" sz="1600" dirty="0" smtClean="0">
                <a:solidFill>
                  <a:schemeClr val="bg1"/>
                </a:solidFill>
              </a:rPr>
              <a:t>2016</a:t>
            </a:r>
            <a:r>
              <a:rPr lang="zh-CN" altLang="en-US" sz="1600" dirty="0" smtClean="0">
                <a:solidFill>
                  <a:schemeClr val="bg1"/>
                </a:solidFill>
              </a:rPr>
              <a:t>年营业收入超过</a:t>
            </a:r>
            <a:r>
              <a:rPr lang="en-US" altLang="zh-CN" sz="1600" dirty="0" smtClean="0">
                <a:solidFill>
                  <a:schemeClr val="bg1"/>
                </a:solidFill>
              </a:rPr>
              <a:t>3300</a:t>
            </a:r>
            <a:r>
              <a:rPr lang="zh-CN" altLang="en-US" sz="1600" dirty="0" smtClean="0">
                <a:solidFill>
                  <a:schemeClr val="bg1"/>
                </a:solidFill>
              </a:rPr>
              <a:t>亿元人民币</a:t>
            </a:r>
            <a:endParaRPr lang="en-US" altLang="zh-CN" sz="1600" dirty="0">
              <a:solidFill>
                <a:schemeClr val="bg1"/>
              </a:solidFill>
            </a:endParaRPr>
          </a:p>
        </p:txBody>
      </p:sp>
    </p:spTree>
    <p:extLst>
      <p:ext uri="{BB962C8B-B14F-4D97-AF65-F5344CB8AC3E}">
        <p14:creationId xmlns:p14="http://schemas.microsoft.com/office/powerpoint/2010/main" val="18822774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b="-1"/>
          </a:stretch>
        </a:blipFill>
        <a:effectLst/>
      </p:bgPr>
    </p:bg>
    <p:spTree>
      <p:nvGrpSpPr>
        <p:cNvPr id="1" name=""/>
        <p:cNvGrpSpPr/>
        <p:nvPr/>
      </p:nvGrpSpPr>
      <p:grpSpPr>
        <a:xfrm>
          <a:off x="0" y="0"/>
          <a:ext cx="0" cy="0"/>
          <a:chOff x="0" y="0"/>
          <a:chExt cx="0" cy="0"/>
        </a:xfrm>
      </p:grpSpPr>
      <p:sp>
        <p:nvSpPr>
          <p:cNvPr id="3079" name="Freeform 7"/>
          <p:cNvSpPr>
            <a:spLocks/>
          </p:cNvSpPr>
          <p:nvPr/>
        </p:nvSpPr>
        <p:spPr bwMode="auto">
          <a:xfrm>
            <a:off x="2830513" y="568325"/>
            <a:ext cx="517525" cy="198438"/>
          </a:xfrm>
          <a:custGeom>
            <a:avLst/>
            <a:gdLst>
              <a:gd name="T0" fmla="*/ 159 w 162"/>
              <a:gd name="T1" fmla="*/ 62 h 62"/>
              <a:gd name="T2" fmla="*/ 161 w 162"/>
              <a:gd name="T3" fmla="*/ 54 h 62"/>
              <a:gd name="T4" fmla="*/ 137 w 162"/>
              <a:gd name="T5" fmla="*/ 26 h 62"/>
              <a:gd name="T6" fmla="*/ 121 w 162"/>
              <a:gd name="T7" fmla="*/ 30 h 62"/>
              <a:gd name="T8" fmla="*/ 121 w 162"/>
              <a:gd name="T9" fmla="*/ 28 h 62"/>
              <a:gd name="T10" fmla="*/ 121 w 162"/>
              <a:gd name="T11" fmla="*/ 27 h 62"/>
              <a:gd name="T12" fmla="*/ 121 w 162"/>
              <a:gd name="T13" fmla="*/ 22 h 62"/>
              <a:gd name="T14" fmla="*/ 119 w 162"/>
              <a:gd name="T15" fmla="*/ 16 h 62"/>
              <a:gd name="T16" fmla="*/ 118 w 162"/>
              <a:gd name="T17" fmla="*/ 15 h 62"/>
              <a:gd name="T18" fmla="*/ 118 w 162"/>
              <a:gd name="T19" fmla="*/ 15 h 62"/>
              <a:gd name="T20" fmla="*/ 118 w 162"/>
              <a:gd name="T21" fmla="*/ 15 h 62"/>
              <a:gd name="T22" fmla="*/ 115 w 162"/>
              <a:gd name="T23" fmla="*/ 9 h 62"/>
              <a:gd name="T24" fmla="*/ 109 w 162"/>
              <a:gd name="T25" fmla="*/ 5 h 62"/>
              <a:gd name="T26" fmla="*/ 97 w 162"/>
              <a:gd name="T27" fmla="*/ 0 h 62"/>
              <a:gd name="T28" fmla="*/ 83 w 162"/>
              <a:gd name="T29" fmla="*/ 3 h 62"/>
              <a:gd name="T30" fmla="*/ 73 w 162"/>
              <a:gd name="T31" fmla="*/ 12 h 62"/>
              <a:gd name="T32" fmla="*/ 70 w 162"/>
              <a:gd name="T33" fmla="*/ 18 h 62"/>
              <a:gd name="T34" fmla="*/ 69 w 162"/>
              <a:gd name="T35" fmla="*/ 24 h 62"/>
              <a:gd name="T36" fmla="*/ 58 w 162"/>
              <a:gd name="T37" fmla="*/ 21 h 62"/>
              <a:gd name="T38" fmla="*/ 52 w 162"/>
              <a:gd name="T39" fmla="*/ 21 h 62"/>
              <a:gd name="T40" fmla="*/ 41 w 162"/>
              <a:gd name="T41" fmla="*/ 26 h 62"/>
              <a:gd name="T42" fmla="*/ 33 w 162"/>
              <a:gd name="T43" fmla="*/ 43 h 62"/>
              <a:gd name="T44" fmla="*/ 32 w 162"/>
              <a:gd name="T45" fmla="*/ 43 h 62"/>
              <a:gd name="T46" fmla="*/ 32 w 162"/>
              <a:gd name="T47" fmla="*/ 43 h 62"/>
              <a:gd name="T48" fmla="*/ 32 w 162"/>
              <a:gd name="T49" fmla="*/ 43 h 62"/>
              <a:gd name="T50" fmla="*/ 1 w 162"/>
              <a:gd name="T51" fmla="*/ 59 h 62"/>
              <a:gd name="T52" fmla="*/ 0 w 162"/>
              <a:gd name="T53" fmla="*/ 62 h 62"/>
              <a:gd name="T54" fmla="*/ 159 w 162"/>
              <a:gd name="T5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62" h="62">
                <a:moveTo>
                  <a:pt x="159" y="62"/>
                </a:moveTo>
                <a:cubicBezTo>
                  <a:pt x="160" y="59"/>
                  <a:pt x="161" y="57"/>
                  <a:pt x="161" y="54"/>
                </a:cubicBezTo>
                <a:cubicBezTo>
                  <a:pt x="162" y="40"/>
                  <a:pt x="151" y="26"/>
                  <a:pt x="137" y="26"/>
                </a:cubicBezTo>
                <a:cubicBezTo>
                  <a:pt x="131" y="26"/>
                  <a:pt x="125" y="27"/>
                  <a:pt x="121" y="30"/>
                </a:cubicBezTo>
                <a:cubicBezTo>
                  <a:pt x="121" y="30"/>
                  <a:pt x="121" y="29"/>
                  <a:pt x="121" y="28"/>
                </a:cubicBezTo>
                <a:cubicBezTo>
                  <a:pt x="121" y="28"/>
                  <a:pt x="121" y="27"/>
                  <a:pt x="121" y="27"/>
                </a:cubicBezTo>
                <a:cubicBezTo>
                  <a:pt x="121" y="25"/>
                  <a:pt x="121" y="24"/>
                  <a:pt x="121" y="22"/>
                </a:cubicBezTo>
                <a:cubicBezTo>
                  <a:pt x="120" y="20"/>
                  <a:pt x="120" y="18"/>
                  <a:pt x="119" y="16"/>
                </a:cubicBezTo>
                <a:cubicBezTo>
                  <a:pt x="119" y="16"/>
                  <a:pt x="119" y="15"/>
                  <a:pt x="118" y="15"/>
                </a:cubicBezTo>
                <a:cubicBezTo>
                  <a:pt x="118" y="15"/>
                  <a:pt x="118" y="15"/>
                  <a:pt x="118" y="15"/>
                </a:cubicBezTo>
                <a:cubicBezTo>
                  <a:pt x="118" y="15"/>
                  <a:pt x="118" y="15"/>
                  <a:pt x="118" y="15"/>
                </a:cubicBezTo>
                <a:cubicBezTo>
                  <a:pt x="118" y="13"/>
                  <a:pt x="117" y="12"/>
                  <a:pt x="115" y="9"/>
                </a:cubicBezTo>
                <a:cubicBezTo>
                  <a:pt x="113" y="7"/>
                  <a:pt x="111" y="6"/>
                  <a:pt x="109" y="5"/>
                </a:cubicBezTo>
                <a:cubicBezTo>
                  <a:pt x="106" y="2"/>
                  <a:pt x="101" y="1"/>
                  <a:pt x="97" y="0"/>
                </a:cubicBezTo>
                <a:cubicBezTo>
                  <a:pt x="92" y="0"/>
                  <a:pt x="88" y="1"/>
                  <a:pt x="83" y="3"/>
                </a:cubicBezTo>
                <a:cubicBezTo>
                  <a:pt x="79" y="5"/>
                  <a:pt x="76" y="8"/>
                  <a:pt x="73" y="12"/>
                </a:cubicBezTo>
                <a:cubicBezTo>
                  <a:pt x="72" y="14"/>
                  <a:pt x="71" y="16"/>
                  <a:pt x="70" y="18"/>
                </a:cubicBezTo>
                <a:cubicBezTo>
                  <a:pt x="69" y="20"/>
                  <a:pt x="69" y="22"/>
                  <a:pt x="69" y="24"/>
                </a:cubicBezTo>
                <a:cubicBezTo>
                  <a:pt x="66" y="22"/>
                  <a:pt x="62" y="21"/>
                  <a:pt x="58" y="21"/>
                </a:cubicBezTo>
                <a:cubicBezTo>
                  <a:pt x="56" y="21"/>
                  <a:pt x="54" y="21"/>
                  <a:pt x="52" y="21"/>
                </a:cubicBezTo>
                <a:cubicBezTo>
                  <a:pt x="48" y="22"/>
                  <a:pt x="44" y="24"/>
                  <a:pt x="41" y="26"/>
                </a:cubicBezTo>
                <a:cubicBezTo>
                  <a:pt x="36" y="31"/>
                  <a:pt x="33" y="36"/>
                  <a:pt x="33" y="43"/>
                </a:cubicBezTo>
                <a:cubicBezTo>
                  <a:pt x="33" y="43"/>
                  <a:pt x="32" y="43"/>
                  <a:pt x="32" y="43"/>
                </a:cubicBezTo>
                <a:cubicBezTo>
                  <a:pt x="30" y="43"/>
                  <a:pt x="28" y="43"/>
                  <a:pt x="32" y="43"/>
                </a:cubicBezTo>
                <a:cubicBezTo>
                  <a:pt x="32" y="43"/>
                  <a:pt x="32" y="43"/>
                  <a:pt x="32" y="43"/>
                </a:cubicBezTo>
                <a:cubicBezTo>
                  <a:pt x="20" y="41"/>
                  <a:pt x="6" y="45"/>
                  <a:pt x="1" y="59"/>
                </a:cubicBezTo>
                <a:cubicBezTo>
                  <a:pt x="1" y="60"/>
                  <a:pt x="1" y="61"/>
                  <a:pt x="0" y="62"/>
                </a:cubicBezTo>
                <a:lnTo>
                  <a:pt x="159" y="6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80" name="Freeform 8"/>
          <p:cNvSpPr>
            <a:spLocks/>
          </p:cNvSpPr>
          <p:nvPr/>
        </p:nvSpPr>
        <p:spPr bwMode="auto">
          <a:xfrm>
            <a:off x="-468313" y="1260475"/>
            <a:ext cx="1581151" cy="601663"/>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81" name="Freeform 9"/>
          <p:cNvSpPr>
            <a:spLocks/>
          </p:cNvSpPr>
          <p:nvPr/>
        </p:nvSpPr>
        <p:spPr bwMode="auto">
          <a:xfrm>
            <a:off x="2071688" y="3962400"/>
            <a:ext cx="865187" cy="328613"/>
          </a:xfrm>
          <a:custGeom>
            <a:avLst/>
            <a:gdLst>
              <a:gd name="T0" fmla="*/ 266 w 271"/>
              <a:gd name="T1" fmla="*/ 103 h 103"/>
              <a:gd name="T2" fmla="*/ 269 w 271"/>
              <a:gd name="T3" fmla="*/ 90 h 103"/>
              <a:gd name="T4" fmla="*/ 229 w 271"/>
              <a:gd name="T5" fmla="*/ 43 h 103"/>
              <a:gd name="T6" fmla="*/ 202 w 271"/>
              <a:gd name="T7" fmla="*/ 51 h 103"/>
              <a:gd name="T8" fmla="*/ 202 w 271"/>
              <a:gd name="T9" fmla="*/ 48 h 103"/>
              <a:gd name="T10" fmla="*/ 202 w 271"/>
              <a:gd name="T11" fmla="*/ 45 h 103"/>
              <a:gd name="T12" fmla="*/ 202 w 271"/>
              <a:gd name="T13" fmla="*/ 37 h 103"/>
              <a:gd name="T14" fmla="*/ 199 w 271"/>
              <a:gd name="T15" fmla="*/ 27 h 103"/>
              <a:gd name="T16" fmla="*/ 198 w 271"/>
              <a:gd name="T17" fmla="*/ 25 h 103"/>
              <a:gd name="T18" fmla="*/ 198 w 271"/>
              <a:gd name="T19" fmla="*/ 25 h 103"/>
              <a:gd name="T20" fmla="*/ 198 w 271"/>
              <a:gd name="T21" fmla="*/ 25 h 103"/>
              <a:gd name="T22" fmla="*/ 191 w 271"/>
              <a:gd name="T23" fmla="*/ 15 h 103"/>
              <a:gd name="T24" fmla="*/ 183 w 271"/>
              <a:gd name="T25" fmla="*/ 8 h 103"/>
              <a:gd name="T26" fmla="*/ 162 w 271"/>
              <a:gd name="T27" fmla="*/ 1 h 103"/>
              <a:gd name="T28" fmla="*/ 139 w 271"/>
              <a:gd name="T29" fmla="*/ 5 h 103"/>
              <a:gd name="T30" fmla="*/ 122 w 271"/>
              <a:gd name="T31" fmla="*/ 20 h 103"/>
              <a:gd name="T32" fmla="*/ 117 w 271"/>
              <a:gd name="T33" fmla="*/ 30 h 103"/>
              <a:gd name="T34" fmla="*/ 115 w 271"/>
              <a:gd name="T35" fmla="*/ 40 h 103"/>
              <a:gd name="T36" fmla="*/ 97 w 271"/>
              <a:gd name="T37" fmla="*/ 35 h 103"/>
              <a:gd name="T38" fmla="*/ 87 w 271"/>
              <a:gd name="T39" fmla="*/ 35 h 103"/>
              <a:gd name="T40" fmla="*/ 68 w 271"/>
              <a:gd name="T41" fmla="*/ 45 h 103"/>
              <a:gd name="T42" fmla="*/ 54 w 271"/>
              <a:gd name="T43" fmla="*/ 72 h 103"/>
              <a:gd name="T44" fmla="*/ 54 w 271"/>
              <a:gd name="T45" fmla="*/ 72 h 103"/>
              <a:gd name="T46" fmla="*/ 53 w 271"/>
              <a:gd name="T47" fmla="*/ 73 h 103"/>
              <a:gd name="T48" fmla="*/ 53 w 271"/>
              <a:gd name="T49" fmla="*/ 73 h 103"/>
              <a:gd name="T50" fmla="*/ 1 w 271"/>
              <a:gd name="T51" fmla="*/ 98 h 103"/>
              <a:gd name="T52" fmla="*/ 0 w 271"/>
              <a:gd name="T53" fmla="*/ 103 h 103"/>
              <a:gd name="T54" fmla="*/ 266 w 271"/>
              <a:gd name="T55"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71" h="103">
                <a:moveTo>
                  <a:pt x="266" y="103"/>
                </a:moveTo>
                <a:cubicBezTo>
                  <a:pt x="268" y="99"/>
                  <a:pt x="269" y="95"/>
                  <a:pt x="269" y="90"/>
                </a:cubicBezTo>
                <a:cubicBezTo>
                  <a:pt x="271" y="68"/>
                  <a:pt x="253" y="43"/>
                  <a:pt x="229" y="43"/>
                </a:cubicBezTo>
                <a:cubicBezTo>
                  <a:pt x="219" y="43"/>
                  <a:pt x="210" y="46"/>
                  <a:pt x="202" y="51"/>
                </a:cubicBezTo>
                <a:cubicBezTo>
                  <a:pt x="202" y="50"/>
                  <a:pt x="202" y="49"/>
                  <a:pt x="202" y="48"/>
                </a:cubicBezTo>
                <a:cubicBezTo>
                  <a:pt x="202" y="47"/>
                  <a:pt x="202" y="46"/>
                  <a:pt x="202" y="45"/>
                </a:cubicBezTo>
                <a:cubicBezTo>
                  <a:pt x="203" y="43"/>
                  <a:pt x="202" y="40"/>
                  <a:pt x="202" y="37"/>
                </a:cubicBezTo>
                <a:cubicBezTo>
                  <a:pt x="201" y="33"/>
                  <a:pt x="200" y="30"/>
                  <a:pt x="199" y="27"/>
                </a:cubicBezTo>
                <a:cubicBezTo>
                  <a:pt x="198" y="26"/>
                  <a:pt x="198" y="26"/>
                  <a:pt x="198" y="25"/>
                </a:cubicBezTo>
                <a:cubicBezTo>
                  <a:pt x="198" y="25"/>
                  <a:pt x="198" y="25"/>
                  <a:pt x="198" y="25"/>
                </a:cubicBezTo>
                <a:cubicBezTo>
                  <a:pt x="198" y="25"/>
                  <a:pt x="198" y="25"/>
                  <a:pt x="198" y="25"/>
                </a:cubicBezTo>
                <a:cubicBezTo>
                  <a:pt x="197" y="23"/>
                  <a:pt x="195" y="20"/>
                  <a:pt x="191" y="15"/>
                </a:cubicBezTo>
                <a:cubicBezTo>
                  <a:pt x="189" y="12"/>
                  <a:pt x="186" y="10"/>
                  <a:pt x="183" y="8"/>
                </a:cubicBezTo>
                <a:cubicBezTo>
                  <a:pt x="176" y="4"/>
                  <a:pt x="169" y="1"/>
                  <a:pt x="162" y="1"/>
                </a:cubicBezTo>
                <a:cubicBezTo>
                  <a:pt x="154" y="0"/>
                  <a:pt x="146" y="2"/>
                  <a:pt x="139" y="5"/>
                </a:cubicBezTo>
                <a:cubicBezTo>
                  <a:pt x="132" y="9"/>
                  <a:pt x="126" y="14"/>
                  <a:pt x="122" y="20"/>
                </a:cubicBezTo>
                <a:cubicBezTo>
                  <a:pt x="120" y="23"/>
                  <a:pt x="119" y="27"/>
                  <a:pt x="117" y="30"/>
                </a:cubicBezTo>
                <a:cubicBezTo>
                  <a:pt x="116" y="33"/>
                  <a:pt x="115" y="37"/>
                  <a:pt x="115" y="40"/>
                </a:cubicBezTo>
                <a:cubicBezTo>
                  <a:pt x="109" y="37"/>
                  <a:pt x="104" y="35"/>
                  <a:pt x="97" y="35"/>
                </a:cubicBezTo>
                <a:cubicBezTo>
                  <a:pt x="94" y="35"/>
                  <a:pt x="90" y="35"/>
                  <a:pt x="87" y="35"/>
                </a:cubicBezTo>
                <a:cubicBezTo>
                  <a:pt x="80" y="37"/>
                  <a:pt x="73" y="40"/>
                  <a:pt x="68" y="45"/>
                </a:cubicBezTo>
                <a:cubicBezTo>
                  <a:pt x="60" y="51"/>
                  <a:pt x="55" y="61"/>
                  <a:pt x="54" y="72"/>
                </a:cubicBezTo>
                <a:cubicBezTo>
                  <a:pt x="54" y="72"/>
                  <a:pt x="54" y="72"/>
                  <a:pt x="54" y="72"/>
                </a:cubicBezTo>
                <a:cubicBezTo>
                  <a:pt x="50" y="72"/>
                  <a:pt x="47" y="71"/>
                  <a:pt x="53" y="73"/>
                </a:cubicBezTo>
                <a:cubicBezTo>
                  <a:pt x="53" y="73"/>
                  <a:pt x="53" y="73"/>
                  <a:pt x="53" y="73"/>
                </a:cubicBezTo>
                <a:cubicBezTo>
                  <a:pt x="33" y="68"/>
                  <a:pt x="9" y="75"/>
                  <a:pt x="1" y="98"/>
                </a:cubicBezTo>
                <a:cubicBezTo>
                  <a:pt x="1" y="100"/>
                  <a:pt x="0" y="102"/>
                  <a:pt x="0" y="103"/>
                </a:cubicBezTo>
                <a:lnTo>
                  <a:pt x="266" y="10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3084" name="Group 12"/>
          <p:cNvGrpSpPr>
            <a:grpSpLocks/>
          </p:cNvGrpSpPr>
          <p:nvPr/>
        </p:nvGrpSpPr>
        <p:grpSpPr bwMode="auto">
          <a:xfrm>
            <a:off x="493713" y="536575"/>
            <a:ext cx="287337" cy="284163"/>
            <a:chOff x="223" y="203"/>
            <a:chExt cx="213" cy="211"/>
          </a:xfrm>
        </p:grpSpPr>
        <p:sp>
          <p:nvSpPr>
            <p:cNvPr id="3082" name="Freeform 10"/>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83" name="Oval 11"/>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086" name="Group 14"/>
          <p:cNvGrpSpPr>
            <a:grpSpLocks/>
          </p:cNvGrpSpPr>
          <p:nvPr/>
        </p:nvGrpSpPr>
        <p:grpSpPr bwMode="auto">
          <a:xfrm rot="631247">
            <a:off x="1706563" y="1073150"/>
            <a:ext cx="203200" cy="196850"/>
            <a:chOff x="223" y="203"/>
            <a:chExt cx="213" cy="211"/>
          </a:xfrm>
        </p:grpSpPr>
        <p:sp>
          <p:nvSpPr>
            <p:cNvPr id="3087" name="Freeform 15"/>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88" name="Oval 16"/>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089" name="Group 17"/>
          <p:cNvGrpSpPr>
            <a:grpSpLocks/>
          </p:cNvGrpSpPr>
          <p:nvPr/>
        </p:nvGrpSpPr>
        <p:grpSpPr bwMode="auto">
          <a:xfrm rot="631247">
            <a:off x="3167063" y="2679700"/>
            <a:ext cx="276225" cy="266700"/>
            <a:chOff x="223" y="203"/>
            <a:chExt cx="213" cy="211"/>
          </a:xfrm>
        </p:grpSpPr>
        <p:sp>
          <p:nvSpPr>
            <p:cNvPr id="3090" name="Freeform 1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91" name="Oval 1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3092" name="Group 20"/>
          <p:cNvGrpSpPr>
            <a:grpSpLocks/>
          </p:cNvGrpSpPr>
          <p:nvPr/>
        </p:nvGrpSpPr>
        <p:grpSpPr bwMode="auto">
          <a:xfrm rot="631247">
            <a:off x="539750" y="3435350"/>
            <a:ext cx="203200" cy="196850"/>
            <a:chOff x="223" y="203"/>
            <a:chExt cx="213" cy="211"/>
          </a:xfrm>
        </p:grpSpPr>
        <p:sp>
          <p:nvSpPr>
            <p:cNvPr id="3093" name="Freeform 21"/>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94" name="Oval 22"/>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3095" name="Picture 23"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06475" y="1752600"/>
            <a:ext cx="1860550" cy="2070100"/>
          </a:xfrm>
          <a:prstGeom prst="rect">
            <a:avLst/>
          </a:prstGeom>
          <a:noFill/>
          <a:extLst>
            <a:ext uri="{909E8E84-426E-40DD-AFC4-6F175D3DCCD1}">
              <a14:hiddenFill xmlns:a14="http://schemas.microsoft.com/office/drawing/2010/main">
                <a:solidFill>
                  <a:srgbClr val="FFFFFF"/>
                </a:solidFill>
              </a14:hiddenFill>
            </a:ext>
          </a:extLst>
        </p:spPr>
      </p:pic>
      <p:sp>
        <p:nvSpPr>
          <p:cNvPr id="3096" name="Text Box 24"/>
          <p:cNvSpPr txBox="1">
            <a:spLocks noChangeArrowheads="1"/>
          </p:cNvSpPr>
          <p:nvPr/>
        </p:nvSpPr>
        <p:spPr bwMode="auto">
          <a:xfrm>
            <a:off x="4572000" y="366713"/>
            <a:ext cx="1025922" cy="40011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rIns="0">
            <a:spAutoFit/>
          </a:bodyPr>
          <a:lstStyle/>
          <a:p>
            <a:pPr>
              <a:buFont typeface="Arial" charset="0"/>
              <a:buNone/>
            </a:pPr>
            <a:r>
              <a:rPr lang="zh-CN" altLang="en-US" sz="2000" b="1" dirty="0" smtClean="0">
                <a:solidFill>
                  <a:srgbClr val="EF6541"/>
                </a:solidFill>
              </a:rPr>
              <a:t>报告概述</a:t>
            </a:r>
            <a:endParaRPr lang="en-US" altLang="zh-CN" sz="2000" b="1" dirty="0">
              <a:solidFill>
                <a:srgbClr val="EF6541"/>
              </a:solidFill>
            </a:endParaRPr>
          </a:p>
        </p:txBody>
      </p:sp>
      <p:sp>
        <p:nvSpPr>
          <p:cNvPr id="3115" name="Rectangle 43"/>
          <p:cNvSpPr>
            <a:spLocks noChangeArrowheads="1"/>
          </p:cNvSpPr>
          <p:nvPr/>
        </p:nvSpPr>
        <p:spPr bwMode="auto">
          <a:xfrm>
            <a:off x="5425271" y="941656"/>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集团简介及发展历程</a:t>
            </a:r>
            <a:endParaRPr lang="en-US" altLang="zh-CN" sz="2000" b="1" dirty="0" smtClean="0">
              <a:solidFill>
                <a:schemeClr val="bg1"/>
              </a:solidFill>
            </a:endParaRPr>
          </a:p>
        </p:txBody>
      </p:sp>
      <p:sp>
        <p:nvSpPr>
          <p:cNvPr id="3116" name="Rectangle 44"/>
          <p:cNvSpPr>
            <a:spLocks noChangeArrowheads="1"/>
          </p:cNvSpPr>
          <p:nvPr/>
        </p:nvSpPr>
        <p:spPr bwMode="auto">
          <a:xfrm>
            <a:off x="4539848" y="786835"/>
            <a:ext cx="647700" cy="66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dirty="0">
                <a:solidFill>
                  <a:schemeClr val="bg1"/>
                </a:solidFill>
              </a:rPr>
              <a:t>01</a:t>
            </a:r>
          </a:p>
        </p:txBody>
      </p:sp>
      <p:sp>
        <p:nvSpPr>
          <p:cNvPr id="3117" name="Line 45"/>
          <p:cNvSpPr>
            <a:spLocks noChangeShapeType="1"/>
          </p:cNvSpPr>
          <p:nvPr/>
        </p:nvSpPr>
        <p:spPr bwMode="auto">
          <a:xfrm>
            <a:off x="5231998" y="894785"/>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18" name="Rectangle 46"/>
          <p:cNvSpPr>
            <a:spLocks noChangeArrowheads="1"/>
          </p:cNvSpPr>
          <p:nvPr/>
        </p:nvSpPr>
        <p:spPr bwMode="auto">
          <a:xfrm>
            <a:off x="5425271" y="1824306"/>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创始人王文银简介</a:t>
            </a:r>
            <a:endParaRPr lang="en-US" altLang="zh-CN" sz="2000" b="1" dirty="0" smtClean="0">
              <a:solidFill>
                <a:schemeClr val="bg1"/>
              </a:solidFill>
            </a:endParaRPr>
          </a:p>
        </p:txBody>
      </p:sp>
      <p:sp>
        <p:nvSpPr>
          <p:cNvPr id="3119" name="Rectangle 47"/>
          <p:cNvSpPr>
            <a:spLocks noChangeArrowheads="1"/>
          </p:cNvSpPr>
          <p:nvPr/>
        </p:nvSpPr>
        <p:spPr bwMode="auto">
          <a:xfrm>
            <a:off x="4539848" y="1669485"/>
            <a:ext cx="647700" cy="66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a:solidFill>
                  <a:schemeClr val="bg1"/>
                </a:solidFill>
              </a:rPr>
              <a:t>02</a:t>
            </a:r>
          </a:p>
        </p:txBody>
      </p:sp>
      <p:sp>
        <p:nvSpPr>
          <p:cNvPr id="3120" name="Line 48"/>
          <p:cNvSpPr>
            <a:spLocks noChangeShapeType="1"/>
          </p:cNvSpPr>
          <p:nvPr/>
        </p:nvSpPr>
        <p:spPr bwMode="auto">
          <a:xfrm>
            <a:off x="5231998" y="1777435"/>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21" name="Rectangle 49"/>
          <p:cNvSpPr>
            <a:spLocks noChangeArrowheads="1"/>
          </p:cNvSpPr>
          <p:nvPr/>
        </p:nvSpPr>
        <p:spPr bwMode="auto">
          <a:xfrm>
            <a:off x="5425271" y="2726006"/>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集团业务介绍</a:t>
            </a:r>
            <a:endParaRPr lang="en-US" altLang="zh-CN" sz="2000" b="1" dirty="0" smtClean="0">
              <a:solidFill>
                <a:schemeClr val="bg1"/>
              </a:solidFill>
            </a:endParaRPr>
          </a:p>
        </p:txBody>
      </p:sp>
      <p:sp>
        <p:nvSpPr>
          <p:cNvPr id="3122" name="Rectangle 50"/>
          <p:cNvSpPr>
            <a:spLocks noChangeArrowheads="1"/>
          </p:cNvSpPr>
          <p:nvPr/>
        </p:nvSpPr>
        <p:spPr bwMode="auto">
          <a:xfrm>
            <a:off x="4539848" y="2571185"/>
            <a:ext cx="647700" cy="66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a:solidFill>
                  <a:schemeClr val="bg1"/>
                </a:solidFill>
              </a:rPr>
              <a:t>03</a:t>
            </a:r>
          </a:p>
        </p:txBody>
      </p:sp>
      <p:sp>
        <p:nvSpPr>
          <p:cNvPr id="3123" name="Line 51"/>
          <p:cNvSpPr>
            <a:spLocks noChangeShapeType="1"/>
          </p:cNvSpPr>
          <p:nvPr/>
        </p:nvSpPr>
        <p:spPr bwMode="auto">
          <a:xfrm>
            <a:off x="5231998" y="2679135"/>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24" name="Rectangle 52"/>
          <p:cNvSpPr>
            <a:spLocks noChangeArrowheads="1"/>
          </p:cNvSpPr>
          <p:nvPr/>
        </p:nvSpPr>
        <p:spPr bwMode="auto">
          <a:xfrm>
            <a:off x="5425271" y="3615006"/>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经营和财务状况</a:t>
            </a:r>
            <a:endParaRPr lang="en-US" altLang="zh-CN" sz="2000" b="1" dirty="0" smtClean="0">
              <a:solidFill>
                <a:schemeClr val="bg1"/>
              </a:solidFill>
            </a:endParaRPr>
          </a:p>
        </p:txBody>
      </p:sp>
      <p:sp>
        <p:nvSpPr>
          <p:cNvPr id="3125" name="Rectangle 53"/>
          <p:cNvSpPr>
            <a:spLocks noChangeArrowheads="1"/>
          </p:cNvSpPr>
          <p:nvPr/>
        </p:nvSpPr>
        <p:spPr bwMode="auto">
          <a:xfrm>
            <a:off x="4539848" y="3460185"/>
            <a:ext cx="647700" cy="669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dirty="0">
                <a:solidFill>
                  <a:schemeClr val="bg1"/>
                </a:solidFill>
              </a:rPr>
              <a:t>04</a:t>
            </a:r>
          </a:p>
        </p:txBody>
      </p:sp>
      <p:sp>
        <p:nvSpPr>
          <p:cNvPr id="3126" name="Line 54"/>
          <p:cNvSpPr>
            <a:spLocks noChangeShapeType="1"/>
          </p:cNvSpPr>
          <p:nvPr/>
        </p:nvSpPr>
        <p:spPr bwMode="auto">
          <a:xfrm>
            <a:off x="5231998" y="3568135"/>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3" name="Rectangle 52"/>
          <p:cNvSpPr>
            <a:spLocks noChangeArrowheads="1"/>
          </p:cNvSpPr>
          <p:nvPr/>
        </p:nvSpPr>
        <p:spPr bwMode="auto">
          <a:xfrm>
            <a:off x="5425271" y="4454575"/>
            <a:ext cx="2592387"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000" b="1" dirty="0" smtClean="0">
                <a:solidFill>
                  <a:schemeClr val="bg1"/>
                </a:solidFill>
              </a:rPr>
              <a:t>集团未来计划及愿景</a:t>
            </a:r>
            <a:endParaRPr lang="en-US" altLang="zh-CN" sz="2000" b="1" dirty="0" smtClean="0">
              <a:solidFill>
                <a:schemeClr val="bg1"/>
              </a:solidFill>
            </a:endParaRPr>
          </a:p>
        </p:txBody>
      </p:sp>
      <p:sp>
        <p:nvSpPr>
          <p:cNvPr id="34" name="Rectangle 53"/>
          <p:cNvSpPr>
            <a:spLocks noChangeArrowheads="1"/>
          </p:cNvSpPr>
          <p:nvPr/>
        </p:nvSpPr>
        <p:spPr bwMode="auto">
          <a:xfrm>
            <a:off x="4539848" y="4299754"/>
            <a:ext cx="647700"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400" dirty="0" smtClean="0">
                <a:solidFill>
                  <a:schemeClr val="bg1"/>
                </a:solidFill>
              </a:rPr>
              <a:t>05</a:t>
            </a:r>
            <a:endParaRPr lang="en-US" altLang="zh-CN" sz="4400" dirty="0">
              <a:solidFill>
                <a:schemeClr val="bg1"/>
              </a:solidFill>
            </a:endParaRPr>
          </a:p>
        </p:txBody>
      </p:sp>
      <p:sp>
        <p:nvSpPr>
          <p:cNvPr id="35" name="Line 54"/>
          <p:cNvSpPr>
            <a:spLocks noChangeShapeType="1"/>
          </p:cNvSpPr>
          <p:nvPr/>
        </p:nvSpPr>
        <p:spPr bwMode="auto">
          <a:xfrm>
            <a:off x="5231998" y="4407704"/>
            <a:ext cx="0" cy="488950"/>
          </a:xfrm>
          <a:prstGeom prst="line">
            <a:avLst/>
          </a:prstGeom>
          <a:noFill/>
          <a:ln w="6350">
            <a:solidFill>
              <a:schemeClr val="bg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8434" name="Picture 2"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18435"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18436" name="Text Box 4"/>
          <p:cNvSpPr txBox="1">
            <a:spLocks noChangeArrowheads="1"/>
          </p:cNvSpPr>
          <p:nvPr/>
        </p:nvSpPr>
        <p:spPr bwMode="auto">
          <a:xfrm>
            <a:off x="250825" y="266700"/>
            <a:ext cx="40164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a:t>
            </a:r>
            <a:r>
              <a:rPr lang="zh-CN" altLang="en-US" b="1" dirty="0" smtClean="0">
                <a:solidFill>
                  <a:schemeClr val="bg1"/>
                </a:solidFill>
                <a:latin typeface="微软雅黑" charset="-122"/>
                <a:ea typeface="微软雅黑" charset="-122"/>
              </a:rPr>
              <a:t>威国际集团及深圳正威集团</a:t>
            </a:r>
            <a:r>
              <a:rPr lang="zh-CN" altLang="en-US" b="1" dirty="0" smtClean="0">
                <a:solidFill>
                  <a:srgbClr val="EF6541"/>
                </a:solidFill>
                <a:latin typeface="微软雅黑" charset="-122"/>
                <a:ea typeface="微软雅黑" charset="-122"/>
              </a:rPr>
              <a:t>经营</a:t>
            </a:r>
            <a:r>
              <a:rPr lang="zh-CN" altLang="en-US" b="1" dirty="0" smtClean="0">
                <a:solidFill>
                  <a:srgbClr val="EF6541"/>
                </a:solidFill>
                <a:latin typeface="微软雅黑" charset="-122"/>
                <a:ea typeface="微软雅黑" charset="-122"/>
              </a:rPr>
              <a:t>概况</a:t>
            </a:r>
            <a:endParaRPr lang="en-US" altLang="zh-CN" b="1" dirty="0">
              <a:solidFill>
                <a:schemeClr val="bg1"/>
              </a:solidFill>
              <a:latin typeface="微软雅黑" charset="-122"/>
              <a:ea typeface="微软雅黑" charset="-122"/>
            </a:endParaRPr>
          </a:p>
        </p:txBody>
      </p:sp>
      <p:sp>
        <p:nvSpPr>
          <p:cNvPr id="18438" name="Oval 6"/>
          <p:cNvSpPr>
            <a:spLocks noChangeArrowheads="1"/>
          </p:cNvSpPr>
          <p:nvPr/>
        </p:nvSpPr>
        <p:spPr bwMode="auto">
          <a:xfrm>
            <a:off x="4268788" y="1387475"/>
            <a:ext cx="590550" cy="587375"/>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39" name="Oval 7"/>
          <p:cNvSpPr>
            <a:spLocks noChangeArrowheads="1"/>
          </p:cNvSpPr>
          <p:nvPr/>
        </p:nvSpPr>
        <p:spPr bwMode="auto">
          <a:xfrm>
            <a:off x="4268788" y="2273300"/>
            <a:ext cx="590550" cy="58896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0" name="Oval 8"/>
          <p:cNvSpPr>
            <a:spLocks noChangeArrowheads="1"/>
          </p:cNvSpPr>
          <p:nvPr/>
        </p:nvSpPr>
        <p:spPr bwMode="auto">
          <a:xfrm>
            <a:off x="4268788" y="3160713"/>
            <a:ext cx="590550" cy="58896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1" name="Oval 9"/>
          <p:cNvSpPr>
            <a:spLocks noChangeArrowheads="1"/>
          </p:cNvSpPr>
          <p:nvPr/>
        </p:nvSpPr>
        <p:spPr bwMode="auto">
          <a:xfrm>
            <a:off x="4268788" y="4048125"/>
            <a:ext cx="590550" cy="58896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2" name="Freeform 10"/>
          <p:cNvSpPr>
            <a:spLocks/>
          </p:cNvSpPr>
          <p:nvPr/>
        </p:nvSpPr>
        <p:spPr bwMode="auto">
          <a:xfrm>
            <a:off x="4057650" y="1176338"/>
            <a:ext cx="1012825" cy="3671887"/>
          </a:xfrm>
          <a:custGeom>
            <a:avLst/>
            <a:gdLst>
              <a:gd name="T0" fmla="*/ 416 w 833"/>
              <a:gd name="T1" fmla="*/ 2194 h 3027"/>
              <a:gd name="T2" fmla="*/ 416 w 833"/>
              <a:gd name="T3" fmla="*/ 2194 h 3027"/>
              <a:gd name="T4" fmla="*/ 102 w 833"/>
              <a:gd name="T5" fmla="*/ 1879 h 3027"/>
              <a:gd name="T6" fmla="*/ 416 w 833"/>
              <a:gd name="T7" fmla="*/ 1564 h 3027"/>
              <a:gd name="T8" fmla="*/ 416 w 833"/>
              <a:gd name="T9" fmla="*/ 1564 h 3027"/>
              <a:gd name="T10" fmla="*/ 833 w 833"/>
              <a:gd name="T11" fmla="*/ 1148 h 3027"/>
              <a:gd name="T12" fmla="*/ 416 w 833"/>
              <a:gd name="T13" fmla="*/ 731 h 3027"/>
              <a:gd name="T14" fmla="*/ 416 w 833"/>
              <a:gd name="T15" fmla="*/ 731 h 3027"/>
              <a:gd name="T16" fmla="*/ 102 w 833"/>
              <a:gd name="T17" fmla="*/ 416 h 3027"/>
              <a:gd name="T18" fmla="*/ 416 w 833"/>
              <a:gd name="T19" fmla="*/ 102 h 3027"/>
              <a:gd name="T20" fmla="*/ 416 w 833"/>
              <a:gd name="T21" fmla="*/ 0 h 3027"/>
              <a:gd name="T22" fmla="*/ 0 w 833"/>
              <a:gd name="T23" fmla="*/ 416 h 3027"/>
              <a:gd name="T24" fmla="*/ 416 w 833"/>
              <a:gd name="T25" fmla="*/ 833 h 3027"/>
              <a:gd name="T26" fmla="*/ 416 w 833"/>
              <a:gd name="T27" fmla="*/ 833 h 3027"/>
              <a:gd name="T28" fmla="*/ 731 w 833"/>
              <a:gd name="T29" fmla="*/ 1148 h 3027"/>
              <a:gd name="T30" fmla="*/ 416 w 833"/>
              <a:gd name="T31" fmla="*/ 1462 h 3027"/>
              <a:gd name="T32" fmla="*/ 416 w 833"/>
              <a:gd name="T33" fmla="*/ 1462 h 3027"/>
              <a:gd name="T34" fmla="*/ 0 w 833"/>
              <a:gd name="T35" fmla="*/ 1879 h 3027"/>
              <a:gd name="T36" fmla="*/ 416 w 833"/>
              <a:gd name="T37" fmla="*/ 2296 h 3027"/>
              <a:gd name="T38" fmla="*/ 416 w 833"/>
              <a:gd name="T39" fmla="*/ 2296 h 3027"/>
              <a:gd name="T40" fmla="*/ 731 w 833"/>
              <a:gd name="T41" fmla="*/ 2610 h 3027"/>
              <a:gd name="T42" fmla="*/ 416 w 833"/>
              <a:gd name="T43" fmla="*/ 2925 h 3027"/>
              <a:gd name="T44" fmla="*/ 416 w 833"/>
              <a:gd name="T45" fmla="*/ 3027 h 3027"/>
              <a:gd name="T46" fmla="*/ 833 w 833"/>
              <a:gd name="T47" fmla="*/ 2610 h 3027"/>
              <a:gd name="T48" fmla="*/ 416 w 833"/>
              <a:gd name="T49" fmla="*/ 2194 h 30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833" h="3027">
                <a:moveTo>
                  <a:pt x="416" y="2194"/>
                </a:moveTo>
                <a:cubicBezTo>
                  <a:pt x="416" y="2194"/>
                  <a:pt x="416" y="2194"/>
                  <a:pt x="416" y="2194"/>
                </a:cubicBezTo>
                <a:cubicBezTo>
                  <a:pt x="243" y="2194"/>
                  <a:pt x="102" y="2053"/>
                  <a:pt x="102" y="1879"/>
                </a:cubicBezTo>
                <a:cubicBezTo>
                  <a:pt x="102" y="1705"/>
                  <a:pt x="243" y="1564"/>
                  <a:pt x="416" y="1564"/>
                </a:cubicBezTo>
                <a:cubicBezTo>
                  <a:pt x="416" y="1564"/>
                  <a:pt x="416" y="1564"/>
                  <a:pt x="416" y="1564"/>
                </a:cubicBezTo>
                <a:cubicBezTo>
                  <a:pt x="647" y="1564"/>
                  <a:pt x="833" y="1378"/>
                  <a:pt x="833" y="1148"/>
                </a:cubicBezTo>
                <a:cubicBezTo>
                  <a:pt x="833" y="918"/>
                  <a:pt x="647" y="731"/>
                  <a:pt x="416" y="731"/>
                </a:cubicBezTo>
                <a:cubicBezTo>
                  <a:pt x="416" y="731"/>
                  <a:pt x="416" y="731"/>
                  <a:pt x="416" y="731"/>
                </a:cubicBezTo>
                <a:cubicBezTo>
                  <a:pt x="243" y="731"/>
                  <a:pt x="102" y="590"/>
                  <a:pt x="102" y="416"/>
                </a:cubicBezTo>
                <a:cubicBezTo>
                  <a:pt x="102" y="243"/>
                  <a:pt x="243" y="102"/>
                  <a:pt x="416" y="102"/>
                </a:cubicBezTo>
                <a:cubicBezTo>
                  <a:pt x="416" y="0"/>
                  <a:pt x="416" y="0"/>
                  <a:pt x="416" y="0"/>
                </a:cubicBezTo>
                <a:cubicBezTo>
                  <a:pt x="186" y="0"/>
                  <a:pt x="0" y="186"/>
                  <a:pt x="0" y="416"/>
                </a:cubicBezTo>
                <a:cubicBezTo>
                  <a:pt x="0" y="646"/>
                  <a:pt x="186" y="833"/>
                  <a:pt x="416" y="833"/>
                </a:cubicBezTo>
                <a:cubicBezTo>
                  <a:pt x="416" y="833"/>
                  <a:pt x="416" y="833"/>
                  <a:pt x="416" y="833"/>
                </a:cubicBezTo>
                <a:cubicBezTo>
                  <a:pt x="590" y="833"/>
                  <a:pt x="731" y="974"/>
                  <a:pt x="731" y="1148"/>
                </a:cubicBezTo>
                <a:cubicBezTo>
                  <a:pt x="731" y="1321"/>
                  <a:pt x="590" y="1462"/>
                  <a:pt x="416" y="1462"/>
                </a:cubicBezTo>
                <a:cubicBezTo>
                  <a:pt x="416" y="1462"/>
                  <a:pt x="416" y="1462"/>
                  <a:pt x="416" y="1462"/>
                </a:cubicBezTo>
                <a:cubicBezTo>
                  <a:pt x="186" y="1462"/>
                  <a:pt x="0" y="1649"/>
                  <a:pt x="0" y="1879"/>
                </a:cubicBezTo>
                <a:cubicBezTo>
                  <a:pt x="0" y="2109"/>
                  <a:pt x="186" y="2296"/>
                  <a:pt x="416" y="2296"/>
                </a:cubicBezTo>
                <a:cubicBezTo>
                  <a:pt x="416" y="2296"/>
                  <a:pt x="416" y="2296"/>
                  <a:pt x="416" y="2296"/>
                </a:cubicBezTo>
                <a:cubicBezTo>
                  <a:pt x="590" y="2296"/>
                  <a:pt x="731" y="2437"/>
                  <a:pt x="731" y="2610"/>
                </a:cubicBezTo>
                <a:cubicBezTo>
                  <a:pt x="731" y="2784"/>
                  <a:pt x="590" y="2925"/>
                  <a:pt x="416" y="2925"/>
                </a:cubicBezTo>
                <a:cubicBezTo>
                  <a:pt x="416" y="3027"/>
                  <a:pt x="416" y="3027"/>
                  <a:pt x="416" y="3027"/>
                </a:cubicBezTo>
                <a:cubicBezTo>
                  <a:pt x="647" y="3027"/>
                  <a:pt x="833" y="2841"/>
                  <a:pt x="833" y="2610"/>
                </a:cubicBezTo>
                <a:cubicBezTo>
                  <a:pt x="833" y="2380"/>
                  <a:pt x="647" y="2194"/>
                  <a:pt x="416" y="2194"/>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3" name="Freeform 11"/>
          <p:cNvSpPr>
            <a:spLocks/>
          </p:cNvSpPr>
          <p:nvPr/>
        </p:nvSpPr>
        <p:spPr bwMode="auto">
          <a:xfrm>
            <a:off x="4968875" y="1484313"/>
            <a:ext cx="269875" cy="398462"/>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4" name="Freeform 12"/>
          <p:cNvSpPr>
            <a:spLocks/>
          </p:cNvSpPr>
          <p:nvPr/>
        </p:nvSpPr>
        <p:spPr bwMode="auto">
          <a:xfrm>
            <a:off x="3906838" y="2368550"/>
            <a:ext cx="268287" cy="398463"/>
          </a:xfrm>
          <a:custGeom>
            <a:avLst/>
            <a:gdLst>
              <a:gd name="T0" fmla="*/ 169 w 169"/>
              <a:gd name="T1" fmla="*/ 251 h 251"/>
              <a:gd name="T2" fmla="*/ 78 w 169"/>
              <a:gd name="T3" fmla="*/ 126 h 251"/>
              <a:gd name="T4" fmla="*/ 169 w 169"/>
              <a:gd name="T5" fmla="*/ 0 h 251"/>
              <a:gd name="T6" fmla="*/ 91 w 169"/>
              <a:gd name="T7" fmla="*/ 0 h 251"/>
              <a:gd name="T8" fmla="*/ 0 w 169"/>
              <a:gd name="T9" fmla="*/ 126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6"/>
                </a:lnTo>
                <a:lnTo>
                  <a:pt x="169" y="0"/>
                </a:lnTo>
                <a:lnTo>
                  <a:pt x="91" y="0"/>
                </a:lnTo>
                <a:lnTo>
                  <a:pt x="0" y="126"/>
                </a:lnTo>
                <a:lnTo>
                  <a:pt x="91" y="251"/>
                </a:lnTo>
                <a:lnTo>
                  <a:pt x="169" y="251"/>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5" name="Freeform 13"/>
          <p:cNvSpPr>
            <a:spLocks/>
          </p:cNvSpPr>
          <p:nvPr/>
        </p:nvSpPr>
        <p:spPr bwMode="auto">
          <a:xfrm>
            <a:off x="3906838" y="4143375"/>
            <a:ext cx="268287" cy="398463"/>
          </a:xfrm>
          <a:custGeom>
            <a:avLst/>
            <a:gdLst>
              <a:gd name="T0" fmla="*/ 169 w 169"/>
              <a:gd name="T1" fmla="*/ 251 h 251"/>
              <a:gd name="T2" fmla="*/ 78 w 169"/>
              <a:gd name="T3" fmla="*/ 125 h 251"/>
              <a:gd name="T4" fmla="*/ 169 w 169"/>
              <a:gd name="T5" fmla="*/ 0 h 251"/>
              <a:gd name="T6" fmla="*/ 91 w 169"/>
              <a:gd name="T7" fmla="*/ 0 h 251"/>
              <a:gd name="T8" fmla="*/ 0 w 169"/>
              <a:gd name="T9" fmla="*/ 125 h 251"/>
              <a:gd name="T10" fmla="*/ 91 w 169"/>
              <a:gd name="T11" fmla="*/ 251 h 251"/>
              <a:gd name="T12" fmla="*/ 169 w 169"/>
              <a:gd name="T13" fmla="*/ 251 h 251"/>
            </a:gdLst>
            <a:ahLst/>
            <a:cxnLst>
              <a:cxn ang="0">
                <a:pos x="T0" y="T1"/>
              </a:cxn>
              <a:cxn ang="0">
                <a:pos x="T2" y="T3"/>
              </a:cxn>
              <a:cxn ang="0">
                <a:pos x="T4" y="T5"/>
              </a:cxn>
              <a:cxn ang="0">
                <a:pos x="T6" y="T7"/>
              </a:cxn>
              <a:cxn ang="0">
                <a:pos x="T8" y="T9"/>
              </a:cxn>
              <a:cxn ang="0">
                <a:pos x="T10" y="T11"/>
              </a:cxn>
              <a:cxn ang="0">
                <a:pos x="T12" y="T13"/>
              </a:cxn>
            </a:cxnLst>
            <a:rect l="0" t="0" r="r" b="b"/>
            <a:pathLst>
              <a:path w="169" h="251">
                <a:moveTo>
                  <a:pt x="169" y="251"/>
                </a:moveTo>
                <a:lnTo>
                  <a:pt x="78" y="125"/>
                </a:lnTo>
                <a:lnTo>
                  <a:pt x="169" y="0"/>
                </a:lnTo>
                <a:lnTo>
                  <a:pt x="91" y="0"/>
                </a:lnTo>
                <a:lnTo>
                  <a:pt x="0" y="125"/>
                </a:lnTo>
                <a:lnTo>
                  <a:pt x="91" y="251"/>
                </a:lnTo>
                <a:lnTo>
                  <a:pt x="169" y="251"/>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6" name="Freeform 14"/>
          <p:cNvSpPr>
            <a:spLocks/>
          </p:cNvSpPr>
          <p:nvPr/>
        </p:nvSpPr>
        <p:spPr bwMode="auto">
          <a:xfrm>
            <a:off x="4968875" y="3255963"/>
            <a:ext cx="269875" cy="398462"/>
          </a:xfrm>
          <a:custGeom>
            <a:avLst/>
            <a:gdLst>
              <a:gd name="T0" fmla="*/ 0 w 170"/>
              <a:gd name="T1" fmla="*/ 0 h 251"/>
              <a:gd name="T2" fmla="*/ 92 w 170"/>
              <a:gd name="T3" fmla="*/ 126 h 251"/>
              <a:gd name="T4" fmla="*/ 0 w 170"/>
              <a:gd name="T5" fmla="*/ 251 h 251"/>
              <a:gd name="T6" fmla="*/ 79 w 170"/>
              <a:gd name="T7" fmla="*/ 251 h 251"/>
              <a:gd name="T8" fmla="*/ 170 w 170"/>
              <a:gd name="T9" fmla="*/ 126 h 251"/>
              <a:gd name="T10" fmla="*/ 79 w 170"/>
              <a:gd name="T11" fmla="*/ 0 h 251"/>
              <a:gd name="T12" fmla="*/ 0 w 170"/>
              <a:gd name="T13" fmla="*/ 0 h 251"/>
            </a:gdLst>
            <a:ahLst/>
            <a:cxnLst>
              <a:cxn ang="0">
                <a:pos x="T0" y="T1"/>
              </a:cxn>
              <a:cxn ang="0">
                <a:pos x="T2" y="T3"/>
              </a:cxn>
              <a:cxn ang="0">
                <a:pos x="T4" y="T5"/>
              </a:cxn>
              <a:cxn ang="0">
                <a:pos x="T6" y="T7"/>
              </a:cxn>
              <a:cxn ang="0">
                <a:pos x="T8" y="T9"/>
              </a:cxn>
              <a:cxn ang="0">
                <a:pos x="T10" y="T11"/>
              </a:cxn>
              <a:cxn ang="0">
                <a:pos x="T12" y="T13"/>
              </a:cxn>
            </a:cxnLst>
            <a:rect l="0" t="0" r="r" b="b"/>
            <a:pathLst>
              <a:path w="170" h="251">
                <a:moveTo>
                  <a:pt x="0" y="0"/>
                </a:moveTo>
                <a:lnTo>
                  <a:pt x="92" y="126"/>
                </a:lnTo>
                <a:lnTo>
                  <a:pt x="0" y="251"/>
                </a:lnTo>
                <a:lnTo>
                  <a:pt x="79" y="251"/>
                </a:lnTo>
                <a:lnTo>
                  <a:pt x="170" y="126"/>
                </a:lnTo>
                <a:lnTo>
                  <a:pt x="79" y="0"/>
                </a:lnTo>
                <a:lnTo>
                  <a:pt x="0"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18447" name="Group 15"/>
          <p:cNvGrpSpPr>
            <a:grpSpLocks/>
          </p:cNvGrpSpPr>
          <p:nvPr/>
        </p:nvGrpSpPr>
        <p:grpSpPr bwMode="auto">
          <a:xfrm>
            <a:off x="4459288" y="2460625"/>
            <a:ext cx="227012" cy="215900"/>
            <a:chOff x="0" y="0"/>
            <a:chExt cx="143" cy="136"/>
          </a:xfrm>
        </p:grpSpPr>
        <p:sp>
          <p:nvSpPr>
            <p:cNvPr id="18448" name="Freeform 16"/>
            <p:cNvSpPr>
              <a:spLocks/>
            </p:cNvSpPr>
            <p:nvPr/>
          </p:nvSpPr>
          <p:spPr bwMode="auto">
            <a:xfrm>
              <a:off x="75" y="49"/>
              <a:ext cx="68" cy="66"/>
            </a:xfrm>
            <a:custGeom>
              <a:avLst/>
              <a:gdLst>
                <a:gd name="T0" fmla="*/ 75 w 88"/>
                <a:gd name="T1" fmla="*/ 30 h 86"/>
                <a:gd name="T2" fmla="*/ 58 w 88"/>
                <a:gd name="T3" fmla="*/ 30 h 86"/>
                <a:gd name="T4" fmla="*/ 58 w 88"/>
                <a:gd name="T5" fmla="*/ 13 h 86"/>
                <a:gd name="T6" fmla="*/ 44 w 88"/>
                <a:gd name="T7" fmla="*/ 0 h 86"/>
                <a:gd name="T8" fmla="*/ 31 w 88"/>
                <a:gd name="T9" fmla="*/ 13 h 86"/>
                <a:gd name="T10" fmla="*/ 31 w 88"/>
                <a:gd name="T11" fmla="*/ 30 h 86"/>
                <a:gd name="T12" fmla="*/ 14 w 88"/>
                <a:gd name="T13" fmla="*/ 30 h 86"/>
                <a:gd name="T14" fmla="*/ 0 w 88"/>
                <a:gd name="T15" fmla="*/ 43 h 86"/>
                <a:gd name="T16" fmla="*/ 14 w 88"/>
                <a:gd name="T17" fmla="*/ 56 h 86"/>
                <a:gd name="T18" fmla="*/ 31 w 88"/>
                <a:gd name="T19" fmla="*/ 56 h 86"/>
                <a:gd name="T20" fmla="*/ 31 w 88"/>
                <a:gd name="T21" fmla="*/ 73 h 86"/>
                <a:gd name="T22" fmla="*/ 44 w 88"/>
                <a:gd name="T23" fmla="*/ 86 h 86"/>
                <a:gd name="T24" fmla="*/ 58 w 88"/>
                <a:gd name="T25" fmla="*/ 73 h 86"/>
                <a:gd name="T26" fmla="*/ 58 w 88"/>
                <a:gd name="T27" fmla="*/ 56 h 86"/>
                <a:gd name="T28" fmla="*/ 75 w 88"/>
                <a:gd name="T29" fmla="*/ 56 h 86"/>
                <a:gd name="T30" fmla="*/ 88 w 88"/>
                <a:gd name="T31" fmla="*/ 43 h 86"/>
                <a:gd name="T32" fmla="*/ 75 w 88"/>
                <a:gd name="T33" fmla="*/ 30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88" h="86">
                  <a:moveTo>
                    <a:pt x="75" y="30"/>
                  </a:moveTo>
                  <a:cubicBezTo>
                    <a:pt x="58" y="30"/>
                    <a:pt x="58" y="30"/>
                    <a:pt x="58" y="30"/>
                  </a:cubicBezTo>
                  <a:cubicBezTo>
                    <a:pt x="58" y="13"/>
                    <a:pt x="58" y="13"/>
                    <a:pt x="58" y="13"/>
                  </a:cubicBezTo>
                  <a:cubicBezTo>
                    <a:pt x="58" y="6"/>
                    <a:pt x="52" y="0"/>
                    <a:pt x="44" y="0"/>
                  </a:cubicBezTo>
                  <a:cubicBezTo>
                    <a:pt x="37" y="0"/>
                    <a:pt x="31" y="6"/>
                    <a:pt x="31" y="13"/>
                  </a:cubicBezTo>
                  <a:cubicBezTo>
                    <a:pt x="31" y="30"/>
                    <a:pt x="31" y="30"/>
                    <a:pt x="31" y="30"/>
                  </a:cubicBezTo>
                  <a:cubicBezTo>
                    <a:pt x="14" y="30"/>
                    <a:pt x="14" y="30"/>
                    <a:pt x="14" y="30"/>
                  </a:cubicBezTo>
                  <a:cubicBezTo>
                    <a:pt x="6" y="30"/>
                    <a:pt x="0" y="36"/>
                    <a:pt x="0" y="43"/>
                  </a:cubicBezTo>
                  <a:cubicBezTo>
                    <a:pt x="0" y="50"/>
                    <a:pt x="6" y="56"/>
                    <a:pt x="14" y="56"/>
                  </a:cubicBezTo>
                  <a:cubicBezTo>
                    <a:pt x="31" y="56"/>
                    <a:pt x="31" y="56"/>
                    <a:pt x="31" y="56"/>
                  </a:cubicBezTo>
                  <a:cubicBezTo>
                    <a:pt x="31" y="73"/>
                    <a:pt x="31" y="73"/>
                    <a:pt x="31" y="73"/>
                  </a:cubicBezTo>
                  <a:cubicBezTo>
                    <a:pt x="31" y="80"/>
                    <a:pt x="37" y="86"/>
                    <a:pt x="44" y="86"/>
                  </a:cubicBezTo>
                  <a:cubicBezTo>
                    <a:pt x="52" y="86"/>
                    <a:pt x="58" y="80"/>
                    <a:pt x="58" y="73"/>
                  </a:cubicBezTo>
                  <a:cubicBezTo>
                    <a:pt x="58" y="56"/>
                    <a:pt x="58" y="56"/>
                    <a:pt x="58" y="56"/>
                  </a:cubicBezTo>
                  <a:cubicBezTo>
                    <a:pt x="75" y="56"/>
                    <a:pt x="75" y="56"/>
                    <a:pt x="75" y="56"/>
                  </a:cubicBezTo>
                  <a:cubicBezTo>
                    <a:pt x="82" y="56"/>
                    <a:pt x="88" y="50"/>
                    <a:pt x="88" y="43"/>
                  </a:cubicBezTo>
                  <a:cubicBezTo>
                    <a:pt x="88" y="36"/>
                    <a:pt x="82" y="30"/>
                    <a:pt x="75" y="30"/>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49" name="Freeform 17"/>
            <p:cNvSpPr>
              <a:spLocks noEditPoints="1"/>
            </p:cNvSpPr>
            <p:nvPr/>
          </p:nvSpPr>
          <p:spPr bwMode="auto">
            <a:xfrm>
              <a:off x="0" y="0"/>
              <a:ext cx="105" cy="136"/>
            </a:xfrm>
            <a:custGeom>
              <a:avLst/>
              <a:gdLst>
                <a:gd name="T0" fmla="*/ 70 w 138"/>
                <a:gd name="T1" fmla="*/ 68 h 178"/>
                <a:gd name="T2" fmla="*/ 105 w 138"/>
                <a:gd name="T3" fmla="*/ 34 h 178"/>
                <a:gd name="T4" fmla="*/ 70 w 138"/>
                <a:gd name="T5" fmla="*/ 0 h 178"/>
                <a:gd name="T6" fmla="*/ 35 w 138"/>
                <a:gd name="T7" fmla="*/ 34 h 178"/>
                <a:gd name="T8" fmla="*/ 70 w 138"/>
                <a:gd name="T9" fmla="*/ 68 h 178"/>
                <a:gd name="T10" fmla="*/ 138 w 138"/>
                <a:gd name="T11" fmla="*/ 165 h 178"/>
                <a:gd name="T12" fmla="*/ 110 w 138"/>
                <a:gd name="T13" fmla="*/ 135 h 178"/>
                <a:gd name="T14" fmla="*/ 80 w 138"/>
                <a:gd name="T15" fmla="*/ 108 h 178"/>
                <a:gd name="T16" fmla="*/ 98 w 138"/>
                <a:gd name="T17" fmla="*/ 87 h 178"/>
                <a:gd name="T18" fmla="*/ 69 w 138"/>
                <a:gd name="T19" fmla="*/ 78 h 178"/>
                <a:gd name="T20" fmla="*/ 0 w 138"/>
                <a:gd name="T21" fmla="*/ 173 h 178"/>
                <a:gd name="T22" fmla="*/ 0 w 138"/>
                <a:gd name="T23" fmla="*/ 178 h 178"/>
                <a:gd name="T24" fmla="*/ 138 w 138"/>
                <a:gd name="T25" fmla="*/ 178 h 178"/>
                <a:gd name="T26" fmla="*/ 138 w 138"/>
                <a:gd name="T27" fmla="*/ 173 h 178"/>
                <a:gd name="T28" fmla="*/ 138 w 138"/>
                <a:gd name="T29" fmla="*/ 165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38" h="178">
                  <a:moveTo>
                    <a:pt x="70" y="68"/>
                  </a:moveTo>
                  <a:cubicBezTo>
                    <a:pt x="89" y="68"/>
                    <a:pt x="105" y="53"/>
                    <a:pt x="105" y="34"/>
                  </a:cubicBezTo>
                  <a:cubicBezTo>
                    <a:pt x="105" y="15"/>
                    <a:pt x="89" y="0"/>
                    <a:pt x="70" y="0"/>
                  </a:cubicBezTo>
                  <a:cubicBezTo>
                    <a:pt x="50" y="0"/>
                    <a:pt x="35" y="15"/>
                    <a:pt x="35" y="34"/>
                  </a:cubicBezTo>
                  <a:cubicBezTo>
                    <a:pt x="35" y="53"/>
                    <a:pt x="50" y="68"/>
                    <a:pt x="70" y="68"/>
                  </a:cubicBezTo>
                  <a:close/>
                  <a:moveTo>
                    <a:pt x="138" y="165"/>
                  </a:moveTo>
                  <a:cubicBezTo>
                    <a:pt x="128" y="165"/>
                    <a:pt x="110" y="161"/>
                    <a:pt x="110" y="135"/>
                  </a:cubicBezTo>
                  <a:cubicBezTo>
                    <a:pt x="110" y="135"/>
                    <a:pt x="77" y="138"/>
                    <a:pt x="80" y="108"/>
                  </a:cubicBezTo>
                  <a:cubicBezTo>
                    <a:pt x="81" y="95"/>
                    <a:pt x="90" y="89"/>
                    <a:pt x="98" y="87"/>
                  </a:cubicBezTo>
                  <a:cubicBezTo>
                    <a:pt x="89" y="81"/>
                    <a:pt x="80" y="78"/>
                    <a:pt x="69" y="78"/>
                  </a:cubicBezTo>
                  <a:cubicBezTo>
                    <a:pt x="31" y="78"/>
                    <a:pt x="0" y="120"/>
                    <a:pt x="0" y="173"/>
                  </a:cubicBezTo>
                  <a:cubicBezTo>
                    <a:pt x="0" y="174"/>
                    <a:pt x="0" y="176"/>
                    <a:pt x="0" y="178"/>
                  </a:cubicBezTo>
                  <a:cubicBezTo>
                    <a:pt x="138" y="178"/>
                    <a:pt x="138" y="178"/>
                    <a:pt x="138" y="178"/>
                  </a:cubicBezTo>
                  <a:cubicBezTo>
                    <a:pt x="138" y="176"/>
                    <a:pt x="138" y="174"/>
                    <a:pt x="138" y="173"/>
                  </a:cubicBezTo>
                  <a:cubicBezTo>
                    <a:pt x="138" y="170"/>
                    <a:pt x="138" y="168"/>
                    <a:pt x="138" y="16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8450" name="Group 18"/>
          <p:cNvGrpSpPr>
            <a:grpSpLocks/>
          </p:cNvGrpSpPr>
          <p:nvPr/>
        </p:nvGrpSpPr>
        <p:grpSpPr bwMode="auto">
          <a:xfrm>
            <a:off x="4476750" y="1555750"/>
            <a:ext cx="195263" cy="268288"/>
            <a:chOff x="0" y="0"/>
            <a:chExt cx="123" cy="169"/>
          </a:xfrm>
        </p:grpSpPr>
        <p:sp>
          <p:nvSpPr>
            <p:cNvPr id="18451" name="Freeform 19"/>
            <p:cNvSpPr>
              <a:spLocks noEditPoints="1"/>
            </p:cNvSpPr>
            <p:nvPr/>
          </p:nvSpPr>
          <p:spPr bwMode="auto">
            <a:xfrm>
              <a:off x="21" y="18"/>
              <a:ext cx="55" cy="70"/>
            </a:xfrm>
            <a:custGeom>
              <a:avLst/>
              <a:gdLst>
                <a:gd name="T0" fmla="*/ 69 w 72"/>
                <a:gd name="T1" fmla="*/ 17 h 91"/>
                <a:gd name="T2" fmla="*/ 3 w 72"/>
                <a:gd name="T3" fmla="*/ 17 h 91"/>
                <a:gd name="T4" fmla="*/ 0 w 72"/>
                <a:gd name="T5" fmla="*/ 20 h 91"/>
                <a:gd name="T6" fmla="*/ 3 w 72"/>
                <a:gd name="T7" fmla="*/ 23 h 91"/>
                <a:gd name="T8" fmla="*/ 69 w 72"/>
                <a:gd name="T9" fmla="*/ 23 h 91"/>
                <a:gd name="T10" fmla="*/ 72 w 72"/>
                <a:gd name="T11" fmla="*/ 20 h 91"/>
                <a:gd name="T12" fmla="*/ 69 w 72"/>
                <a:gd name="T13" fmla="*/ 17 h 91"/>
                <a:gd name="T14" fmla="*/ 3 w 72"/>
                <a:gd name="T15" fmla="*/ 6 h 91"/>
                <a:gd name="T16" fmla="*/ 69 w 72"/>
                <a:gd name="T17" fmla="*/ 6 h 91"/>
                <a:gd name="T18" fmla="*/ 72 w 72"/>
                <a:gd name="T19" fmla="*/ 3 h 91"/>
                <a:gd name="T20" fmla="*/ 69 w 72"/>
                <a:gd name="T21" fmla="*/ 0 h 91"/>
                <a:gd name="T22" fmla="*/ 3 w 72"/>
                <a:gd name="T23" fmla="*/ 0 h 91"/>
                <a:gd name="T24" fmla="*/ 0 w 72"/>
                <a:gd name="T25" fmla="*/ 3 h 91"/>
                <a:gd name="T26" fmla="*/ 3 w 72"/>
                <a:gd name="T27" fmla="*/ 6 h 91"/>
                <a:gd name="T28" fmla="*/ 0 w 72"/>
                <a:gd name="T29" fmla="*/ 37 h 91"/>
                <a:gd name="T30" fmla="*/ 3 w 72"/>
                <a:gd name="T31" fmla="*/ 40 h 91"/>
                <a:gd name="T32" fmla="*/ 50 w 72"/>
                <a:gd name="T33" fmla="*/ 40 h 91"/>
                <a:gd name="T34" fmla="*/ 67 w 72"/>
                <a:gd name="T35" fmla="*/ 34 h 91"/>
                <a:gd name="T36" fmla="*/ 3 w 72"/>
                <a:gd name="T37" fmla="*/ 34 h 91"/>
                <a:gd name="T38" fmla="*/ 0 w 72"/>
                <a:gd name="T39" fmla="*/ 37 h 91"/>
                <a:gd name="T40" fmla="*/ 0 w 72"/>
                <a:gd name="T41" fmla="*/ 54 h 91"/>
                <a:gd name="T42" fmla="*/ 3 w 72"/>
                <a:gd name="T43" fmla="*/ 57 h 91"/>
                <a:gd name="T44" fmla="*/ 31 w 72"/>
                <a:gd name="T45" fmla="*/ 57 h 91"/>
                <a:gd name="T46" fmla="*/ 36 w 72"/>
                <a:gd name="T47" fmla="*/ 51 h 91"/>
                <a:gd name="T48" fmla="*/ 3 w 72"/>
                <a:gd name="T49" fmla="*/ 51 h 91"/>
                <a:gd name="T50" fmla="*/ 0 w 72"/>
                <a:gd name="T51" fmla="*/ 54 h 91"/>
                <a:gd name="T52" fmla="*/ 0 w 72"/>
                <a:gd name="T53" fmla="*/ 71 h 91"/>
                <a:gd name="T54" fmla="*/ 3 w 72"/>
                <a:gd name="T55" fmla="*/ 74 h 91"/>
                <a:gd name="T56" fmla="*/ 22 w 72"/>
                <a:gd name="T57" fmla="*/ 74 h 91"/>
                <a:gd name="T58" fmla="*/ 24 w 72"/>
                <a:gd name="T59" fmla="*/ 68 h 91"/>
                <a:gd name="T60" fmla="*/ 3 w 72"/>
                <a:gd name="T61" fmla="*/ 68 h 91"/>
                <a:gd name="T62" fmla="*/ 0 w 72"/>
                <a:gd name="T63" fmla="*/ 71 h 91"/>
                <a:gd name="T64" fmla="*/ 0 w 72"/>
                <a:gd name="T65" fmla="*/ 88 h 91"/>
                <a:gd name="T66" fmla="*/ 3 w 72"/>
                <a:gd name="T67" fmla="*/ 91 h 91"/>
                <a:gd name="T68" fmla="*/ 18 w 72"/>
                <a:gd name="T69" fmla="*/ 91 h 91"/>
                <a:gd name="T70" fmla="*/ 19 w 72"/>
                <a:gd name="T71" fmla="*/ 85 h 91"/>
                <a:gd name="T72" fmla="*/ 3 w 72"/>
                <a:gd name="T73" fmla="*/ 85 h 91"/>
                <a:gd name="T74" fmla="*/ 0 w 72"/>
                <a:gd name="T75" fmla="*/ 88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2" h="91">
                  <a:moveTo>
                    <a:pt x="69" y="17"/>
                  </a:moveTo>
                  <a:cubicBezTo>
                    <a:pt x="3" y="17"/>
                    <a:pt x="3" y="17"/>
                    <a:pt x="3" y="17"/>
                  </a:cubicBezTo>
                  <a:cubicBezTo>
                    <a:pt x="1" y="17"/>
                    <a:pt x="0" y="19"/>
                    <a:pt x="0" y="20"/>
                  </a:cubicBezTo>
                  <a:cubicBezTo>
                    <a:pt x="0" y="22"/>
                    <a:pt x="1" y="23"/>
                    <a:pt x="3" y="23"/>
                  </a:cubicBezTo>
                  <a:cubicBezTo>
                    <a:pt x="69" y="23"/>
                    <a:pt x="69" y="23"/>
                    <a:pt x="69" y="23"/>
                  </a:cubicBezTo>
                  <a:cubicBezTo>
                    <a:pt x="71" y="23"/>
                    <a:pt x="72" y="22"/>
                    <a:pt x="72" y="20"/>
                  </a:cubicBezTo>
                  <a:cubicBezTo>
                    <a:pt x="72" y="19"/>
                    <a:pt x="71" y="17"/>
                    <a:pt x="69" y="17"/>
                  </a:cubicBezTo>
                  <a:close/>
                  <a:moveTo>
                    <a:pt x="3" y="6"/>
                  </a:moveTo>
                  <a:cubicBezTo>
                    <a:pt x="69" y="6"/>
                    <a:pt x="69" y="6"/>
                    <a:pt x="69" y="6"/>
                  </a:cubicBezTo>
                  <a:cubicBezTo>
                    <a:pt x="71" y="6"/>
                    <a:pt x="72" y="5"/>
                    <a:pt x="72" y="3"/>
                  </a:cubicBezTo>
                  <a:cubicBezTo>
                    <a:pt x="72" y="2"/>
                    <a:pt x="71" y="0"/>
                    <a:pt x="69" y="0"/>
                  </a:cubicBezTo>
                  <a:cubicBezTo>
                    <a:pt x="3" y="0"/>
                    <a:pt x="3" y="0"/>
                    <a:pt x="3" y="0"/>
                  </a:cubicBezTo>
                  <a:cubicBezTo>
                    <a:pt x="1" y="0"/>
                    <a:pt x="0" y="2"/>
                    <a:pt x="0" y="3"/>
                  </a:cubicBezTo>
                  <a:cubicBezTo>
                    <a:pt x="0" y="5"/>
                    <a:pt x="1" y="6"/>
                    <a:pt x="3" y="6"/>
                  </a:cubicBezTo>
                  <a:close/>
                  <a:moveTo>
                    <a:pt x="0" y="37"/>
                  </a:moveTo>
                  <a:cubicBezTo>
                    <a:pt x="0" y="39"/>
                    <a:pt x="1" y="40"/>
                    <a:pt x="3" y="40"/>
                  </a:cubicBezTo>
                  <a:cubicBezTo>
                    <a:pt x="50" y="40"/>
                    <a:pt x="50" y="40"/>
                    <a:pt x="50" y="40"/>
                  </a:cubicBezTo>
                  <a:cubicBezTo>
                    <a:pt x="56" y="37"/>
                    <a:pt x="61" y="35"/>
                    <a:pt x="67" y="34"/>
                  </a:cubicBezTo>
                  <a:cubicBezTo>
                    <a:pt x="3" y="34"/>
                    <a:pt x="3" y="34"/>
                    <a:pt x="3" y="34"/>
                  </a:cubicBezTo>
                  <a:cubicBezTo>
                    <a:pt x="1" y="34"/>
                    <a:pt x="0" y="35"/>
                    <a:pt x="0" y="37"/>
                  </a:cubicBezTo>
                  <a:close/>
                  <a:moveTo>
                    <a:pt x="0" y="54"/>
                  </a:moveTo>
                  <a:cubicBezTo>
                    <a:pt x="0" y="56"/>
                    <a:pt x="1" y="57"/>
                    <a:pt x="3" y="57"/>
                  </a:cubicBezTo>
                  <a:cubicBezTo>
                    <a:pt x="31" y="57"/>
                    <a:pt x="31" y="57"/>
                    <a:pt x="31" y="57"/>
                  </a:cubicBezTo>
                  <a:cubicBezTo>
                    <a:pt x="32" y="55"/>
                    <a:pt x="34" y="53"/>
                    <a:pt x="36" y="51"/>
                  </a:cubicBezTo>
                  <a:cubicBezTo>
                    <a:pt x="3" y="51"/>
                    <a:pt x="3" y="51"/>
                    <a:pt x="3" y="51"/>
                  </a:cubicBezTo>
                  <a:cubicBezTo>
                    <a:pt x="1" y="51"/>
                    <a:pt x="0" y="52"/>
                    <a:pt x="0" y="54"/>
                  </a:cubicBezTo>
                  <a:close/>
                  <a:moveTo>
                    <a:pt x="0" y="71"/>
                  </a:moveTo>
                  <a:cubicBezTo>
                    <a:pt x="0" y="72"/>
                    <a:pt x="1" y="74"/>
                    <a:pt x="3" y="74"/>
                  </a:cubicBezTo>
                  <a:cubicBezTo>
                    <a:pt x="22" y="74"/>
                    <a:pt x="22" y="74"/>
                    <a:pt x="22" y="74"/>
                  </a:cubicBezTo>
                  <a:cubicBezTo>
                    <a:pt x="22" y="72"/>
                    <a:pt x="23" y="70"/>
                    <a:pt x="24" y="68"/>
                  </a:cubicBezTo>
                  <a:cubicBezTo>
                    <a:pt x="3" y="68"/>
                    <a:pt x="3" y="68"/>
                    <a:pt x="3" y="68"/>
                  </a:cubicBezTo>
                  <a:cubicBezTo>
                    <a:pt x="1" y="68"/>
                    <a:pt x="0" y="69"/>
                    <a:pt x="0" y="71"/>
                  </a:cubicBezTo>
                  <a:close/>
                  <a:moveTo>
                    <a:pt x="0" y="88"/>
                  </a:moveTo>
                  <a:cubicBezTo>
                    <a:pt x="0" y="89"/>
                    <a:pt x="1" y="91"/>
                    <a:pt x="3" y="91"/>
                  </a:cubicBezTo>
                  <a:cubicBezTo>
                    <a:pt x="18" y="91"/>
                    <a:pt x="18" y="91"/>
                    <a:pt x="18" y="91"/>
                  </a:cubicBezTo>
                  <a:cubicBezTo>
                    <a:pt x="19" y="89"/>
                    <a:pt x="19" y="87"/>
                    <a:pt x="19" y="85"/>
                  </a:cubicBezTo>
                  <a:cubicBezTo>
                    <a:pt x="3" y="85"/>
                    <a:pt x="3" y="85"/>
                    <a:pt x="3" y="85"/>
                  </a:cubicBezTo>
                  <a:cubicBezTo>
                    <a:pt x="1" y="85"/>
                    <a:pt x="0" y="86"/>
                    <a:pt x="0" y="8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52" name="Freeform 20"/>
            <p:cNvSpPr>
              <a:spLocks noEditPoints="1"/>
            </p:cNvSpPr>
            <p:nvPr/>
          </p:nvSpPr>
          <p:spPr bwMode="auto">
            <a:xfrm>
              <a:off x="40" y="49"/>
              <a:ext cx="83" cy="81"/>
            </a:xfrm>
            <a:custGeom>
              <a:avLst/>
              <a:gdLst>
                <a:gd name="T0" fmla="*/ 90 w 109"/>
                <a:gd name="T1" fmla="*/ 19 h 106"/>
                <a:gd name="T2" fmla="*/ 20 w 109"/>
                <a:gd name="T3" fmla="*/ 19 h 106"/>
                <a:gd name="T4" fmla="*/ 20 w 109"/>
                <a:gd name="T5" fmla="*/ 87 h 106"/>
                <a:gd name="T6" fmla="*/ 90 w 109"/>
                <a:gd name="T7" fmla="*/ 87 h 106"/>
                <a:gd name="T8" fmla="*/ 90 w 109"/>
                <a:gd name="T9" fmla="*/ 19 h 106"/>
                <a:gd name="T10" fmla="*/ 30 w 109"/>
                <a:gd name="T11" fmla="*/ 77 h 106"/>
                <a:gd name="T12" fmla="*/ 30 w 109"/>
                <a:gd name="T13" fmla="*/ 29 h 106"/>
                <a:gd name="T14" fmla="*/ 79 w 109"/>
                <a:gd name="T15" fmla="*/ 29 h 106"/>
                <a:gd name="T16" fmla="*/ 79 w 109"/>
                <a:gd name="T17" fmla="*/ 77 h 106"/>
                <a:gd name="T18" fmla="*/ 30 w 109"/>
                <a:gd name="T19" fmla="*/ 77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6">
                  <a:moveTo>
                    <a:pt x="90" y="19"/>
                  </a:moveTo>
                  <a:cubicBezTo>
                    <a:pt x="70" y="0"/>
                    <a:pt x="39" y="0"/>
                    <a:pt x="20" y="19"/>
                  </a:cubicBezTo>
                  <a:cubicBezTo>
                    <a:pt x="0" y="38"/>
                    <a:pt x="0" y="68"/>
                    <a:pt x="20" y="87"/>
                  </a:cubicBezTo>
                  <a:cubicBezTo>
                    <a:pt x="39" y="106"/>
                    <a:pt x="70" y="106"/>
                    <a:pt x="90" y="87"/>
                  </a:cubicBezTo>
                  <a:cubicBezTo>
                    <a:pt x="109" y="68"/>
                    <a:pt x="109" y="38"/>
                    <a:pt x="90" y="19"/>
                  </a:cubicBezTo>
                  <a:close/>
                  <a:moveTo>
                    <a:pt x="30" y="77"/>
                  </a:moveTo>
                  <a:cubicBezTo>
                    <a:pt x="17" y="64"/>
                    <a:pt x="17" y="42"/>
                    <a:pt x="30" y="29"/>
                  </a:cubicBezTo>
                  <a:cubicBezTo>
                    <a:pt x="44" y="16"/>
                    <a:pt x="66" y="16"/>
                    <a:pt x="79" y="29"/>
                  </a:cubicBezTo>
                  <a:cubicBezTo>
                    <a:pt x="92" y="42"/>
                    <a:pt x="92" y="64"/>
                    <a:pt x="79" y="77"/>
                  </a:cubicBezTo>
                  <a:cubicBezTo>
                    <a:pt x="66" y="90"/>
                    <a:pt x="44" y="90"/>
                    <a:pt x="30" y="7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53" name="Freeform 21"/>
            <p:cNvSpPr>
              <a:spLocks noEditPoints="1"/>
            </p:cNvSpPr>
            <p:nvPr/>
          </p:nvSpPr>
          <p:spPr bwMode="auto">
            <a:xfrm>
              <a:off x="0" y="117"/>
              <a:ext cx="53" cy="52"/>
            </a:xfrm>
            <a:custGeom>
              <a:avLst/>
              <a:gdLst>
                <a:gd name="T0" fmla="*/ 65 w 69"/>
                <a:gd name="T1" fmla="*/ 4 h 68"/>
                <a:gd name="T2" fmla="*/ 51 w 69"/>
                <a:gd name="T3" fmla="*/ 4 h 68"/>
                <a:gd name="T4" fmla="*/ 51 w 69"/>
                <a:gd name="T5" fmla="*/ 4 h 68"/>
                <a:gd name="T6" fmla="*/ 65 w 69"/>
                <a:gd name="T7" fmla="*/ 18 h 68"/>
                <a:gd name="T8" fmla="*/ 65 w 69"/>
                <a:gd name="T9" fmla="*/ 18 h 68"/>
                <a:gd name="T10" fmla="*/ 65 w 69"/>
                <a:gd name="T11" fmla="*/ 4 h 68"/>
                <a:gd name="T12" fmla="*/ 4 w 69"/>
                <a:gd name="T13" fmla="*/ 50 h 68"/>
                <a:gd name="T14" fmla="*/ 4 w 69"/>
                <a:gd name="T15" fmla="*/ 64 h 68"/>
                <a:gd name="T16" fmla="*/ 18 w 69"/>
                <a:gd name="T17" fmla="*/ 64 h 68"/>
                <a:gd name="T18" fmla="*/ 60 w 69"/>
                <a:gd name="T19" fmla="*/ 23 h 68"/>
                <a:gd name="T20" fmla="*/ 46 w 69"/>
                <a:gd name="T21" fmla="*/ 9 h 68"/>
                <a:gd name="T22" fmla="*/ 4 w 69"/>
                <a:gd name="T23" fmla="*/ 5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68">
                  <a:moveTo>
                    <a:pt x="65" y="4"/>
                  </a:moveTo>
                  <a:cubicBezTo>
                    <a:pt x="61" y="0"/>
                    <a:pt x="55" y="0"/>
                    <a:pt x="51" y="4"/>
                  </a:cubicBezTo>
                  <a:cubicBezTo>
                    <a:pt x="51" y="4"/>
                    <a:pt x="51" y="4"/>
                    <a:pt x="51" y="4"/>
                  </a:cubicBezTo>
                  <a:cubicBezTo>
                    <a:pt x="65" y="18"/>
                    <a:pt x="65" y="18"/>
                    <a:pt x="65" y="18"/>
                  </a:cubicBezTo>
                  <a:cubicBezTo>
                    <a:pt x="65" y="18"/>
                    <a:pt x="65" y="18"/>
                    <a:pt x="65" y="18"/>
                  </a:cubicBezTo>
                  <a:cubicBezTo>
                    <a:pt x="69" y="14"/>
                    <a:pt x="69" y="8"/>
                    <a:pt x="65" y="4"/>
                  </a:cubicBezTo>
                  <a:close/>
                  <a:moveTo>
                    <a:pt x="4" y="50"/>
                  </a:moveTo>
                  <a:cubicBezTo>
                    <a:pt x="0" y="54"/>
                    <a:pt x="0" y="60"/>
                    <a:pt x="4" y="64"/>
                  </a:cubicBezTo>
                  <a:cubicBezTo>
                    <a:pt x="8" y="68"/>
                    <a:pt x="14" y="68"/>
                    <a:pt x="18" y="64"/>
                  </a:cubicBezTo>
                  <a:cubicBezTo>
                    <a:pt x="60" y="23"/>
                    <a:pt x="60" y="23"/>
                    <a:pt x="60" y="23"/>
                  </a:cubicBezTo>
                  <a:cubicBezTo>
                    <a:pt x="46" y="9"/>
                    <a:pt x="46" y="9"/>
                    <a:pt x="46" y="9"/>
                  </a:cubicBezTo>
                  <a:lnTo>
                    <a:pt x="4" y="5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54" name="Freeform 22"/>
            <p:cNvSpPr>
              <a:spLocks/>
            </p:cNvSpPr>
            <p:nvPr/>
          </p:nvSpPr>
          <p:spPr bwMode="auto">
            <a:xfrm>
              <a:off x="3" y="0"/>
              <a:ext cx="91" cy="104"/>
            </a:xfrm>
            <a:custGeom>
              <a:avLst/>
              <a:gdLst>
                <a:gd name="T0" fmla="*/ 57 w 119"/>
                <a:gd name="T1" fmla="*/ 125 h 136"/>
                <a:gd name="T2" fmla="*/ 18 w 119"/>
                <a:gd name="T3" fmla="*/ 125 h 136"/>
                <a:gd name="T4" fmla="*/ 11 w 119"/>
                <a:gd name="T5" fmla="*/ 119 h 136"/>
                <a:gd name="T6" fmla="*/ 11 w 119"/>
                <a:gd name="T7" fmla="*/ 18 h 136"/>
                <a:gd name="T8" fmla="*/ 18 w 119"/>
                <a:gd name="T9" fmla="*/ 12 h 136"/>
                <a:gd name="T10" fmla="*/ 100 w 119"/>
                <a:gd name="T11" fmla="*/ 12 h 136"/>
                <a:gd name="T12" fmla="*/ 107 w 119"/>
                <a:gd name="T13" fmla="*/ 18 h 136"/>
                <a:gd name="T14" fmla="*/ 107 w 119"/>
                <a:gd name="T15" fmla="*/ 71 h 136"/>
                <a:gd name="T16" fmla="*/ 119 w 119"/>
                <a:gd name="T17" fmla="*/ 73 h 136"/>
                <a:gd name="T18" fmla="*/ 119 w 119"/>
                <a:gd name="T19" fmla="*/ 18 h 136"/>
                <a:gd name="T20" fmla="*/ 100 w 119"/>
                <a:gd name="T21" fmla="*/ 0 h 136"/>
                <a:gd name="T22" fmla="*/ 18 w 119"/>
                <a:gd name="T23" fmla="*/ 0 h 136"/>
                <a:gd name="T24" fmla="*/ 0 w 119"/>
                <a:gd name="T25" fmla="*/ 18 h 136"/>
                <a:gd name="T26" fmla="*/ 0 w 119"/>
                <a:gd name="T27" fmla="*/ 119 h 136"/>
                <a:gd name="T28" fmla="*/ 18 w 119"/>
                <a:gd name="T29" fmla="*/ 136 h 136"/>
                <a:gd name="T30" fmla="*/ 61 w 119"/>
                <a:gd name="T31" fmla="*/ 136 h 136"/>
                <a:gd name="T32" fmla="*/ 57 w 119"/>
                <a:gd name="T33" fmla="*/ 12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9" h="136">
                  <a:moveTo>
                    <a:pt x="57" y="125"/>
                  </a:moveTo>
                  <a:cubicBezTo>
                    <a:pt x="18" y="125"/>
                    <a:pt x="18" y="125"/>
                    <a:pt x="18" y="125"/>
                  </a:cubicBezTo>
                  <a:cubicBezTo>
                    <a:pt x="14" y="125"/>
                    <a:pt x="11" y="122"/>
                    <a:pt x="11" y="119"/>
                  </a:cubicBezTo>
                  <a:cubicBezTo>
                    <a:pt x="11" y="18"/>
                    <a:pt x="11" y="18"/>
                    <a:pt x="11" y="18"/>
                  </a:cubicBezTo>
                  <a:cubicBezTo>
                    <a:pt x="11" y="15"/>
                    <a:pt x="14" y="12"/>
                    <a:pt x="18" y="12"/>
                  </a:cubicBezTo>
                  <a:cubicBezTo>
                    <a:pt x="100" y="12"/>
                    <a:pt x="100" y="12"/>
                    <a:pt x="100" y="12"/>
                  </a:cubicBezTo>
                  <a:cubicBezTo>
                    <a:pt x="104" y="12"/>
                    <a:pt x="107" y="15"/>
                    <a:pt x="107" y="18"/>
                  </a:cubicBezTo>
                  <a:cubicBezTo>
                    <a:pt x="107" y="71"/>
                    <a:pt x="107" y="71"/>
                    <a:pt x="107" y="71"/>
                  </a:cubicBezTo>
                  <a:cubicBezTo>
                    <a:pt x="111" y="71"/>
                    <a:pt x="115" y="72"/>
                    <a:pt x="119" y="73"/>
                  </a:cubicBezTo>
                  <a:cubicBezTo>
                    <a:pt x="119" y="18"/>
                    <a:pt x="119" y="18"/>
                    <a:pt x="119" y="18"/>
                  </a:cubicBezTo>
                  <a:cubicBezTo>
                    <a:pt x="119" y="8"/>
                    <a:pt x="111" y="0"/>
                    <a:pt x="100" y="0"/>
                  </a:cubicBezTo>
                  <a:cubicBezTo>
                    <a:pt x="18" y="0"/>
                    <a:pt x="18" y="0"/>
                    <a:pt x="18" y="0"/>
                  </a:cubicBezTo>
                  <a:cubicBezTo>
                    <a:pt x="8" y="0"/>
                    <a:pt x="0" y="8"/>
                    <a:pt x="0" y="18"/>
                  </a:cubicBezTo>
                  <a:cubicBezTo>
                    <a:pt x="0" y="119"/>
                    <a:pt x="0" y="119"/>
                    <a:pt x="0" y="119"/>
                  </a:cubicBezTo>
                  <a:cubicBezTo>
                    <a:pt x="0" y="128"/>
                    <a:pt x="8" y="136"/>
                    <a:pt x="18" y="136"/>
                  </a:cubicBezTo>
                  <a:cubicBezTo>
                    <a:pt x="61" y="136"/>
                    <a:pt x="61" y="136"/>
                    <a:pt x="61" y="136"/>
                  </a:cubicBezTo>
                  <a:cubicBezTo>
                    <a:pt x="59" y="133"/>
                    <a:pt x="58" y="129"/>
                    <a:pt x="57" y="12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8455" name="Group 23"/>
          <p:cNvGrpSpPr>
            <a:grpSpLocks/>
          </p:cNvGrpSpPr>
          <p:nvPr/>
        </p:nvGrpSpPr>
        <p:grpSpPr bwMode="auto">
          <a:xfrm>
            <a:off x="4446588" y="3368675"/>
            <a:ext cx="215900" cy="174625"/>
            <a:chOff x="0" y="0"/>
            <a:chExt cx="136" cy="110"/>
          </a:xfrm>
        </p:grpSpPr>
        <p:sp>
          <p:nvSpPr>
            <p:cNvPr id="18456" name="Freeform 24"/>
            <p:cNvSpPr>
              <a:spLocks noEditPoints="1"/>
            </p:cNvSpPr>
            <p:nvPr/>
          </p:nvSpPr>
          <p:spPr bwMode="auto">
            <a:xfrm>
              <a:off x="0" y="36"/>
              <a:ext cx="122" cy="74"/>
            </a:xfrm>
            <a:custGeom>
              <a:avLst/>
              <a:gdLst>
                <a:gd name="T0" fmla="*/ 34 w 122"/>
                <a:gd name="T1" fmla="*/ 28 h 74"/>
                <a:gd name="T2" fmla="*/ 34 w 122"/>
                <a:gd name="T3" fmla="*/ 74 h 74"/>
                <a:gd name="T4" fmla="*/ 54 w 122"/>
                <a:gd name="T5" fmla="*/ 74 h 74"/>
                <a:gd name="T6" fmla="*/ 54 w 122"/>
                <a:gd name="T7" fmla="*/ 29 h 74"/>
                <a:gd name="T8" fmla="*/ 44 w 122"/>
                <a:gd name="T9" fmla="*/ 20 h 74"/>
                <a:gd name="T10" fmla="*/ 34 w 122"/>
                <a:gd name="T11" fmla="*/ 28 h 74"/>
                <a:gd name="T12" fmla="*/ 0 w 122"/>
                <a:gd name="T13" fmla="*/ 74 h 74"/>
                <a:gd name="T14" fmla="*/ 20 w 122"/>
                <a:gd name="T15" fmla="*/ 74 h 74"/>
                <a:gd name="T16" fmla="*/ 20 w 122"/>
                <a:gd name="T17" fmla="*/ 39 h 74"/>
                <a:gd name="T18" fmla="*/ 0 w 122"/>
                <a:gd name="T19" fmla="*/ 56 h 74"/>
                <a:gd name="T20" fmla="*/ 0 w 122"/>
                <a:gd name="T21" fmla="*/ 74 h 74"/>
                <a:gd name="T22" fmla="*/ 102 w 122"/>
                <a:gd name="T23" fmla="*/ 18 h 74"/>
                <a:gd name="T24" fmla="*/ 102 w 122"/>
                <a:gd name="T25" fmla="*/ 74 h 74"/>
                <a:gd name="T26" fmla="*/ 122 w 122"/>
                <a:gd name="T27" fmla="*/ 74 h 74"/>
                <a:gd name="T28" fmla="*/ 122 w 122"/>
                <a:gd name="T29" fmla="*/ 0 h 74"/>
                <a:gd name="T30" fmla="*/ 102 w 122"/>
                <a:gd name="T31" fmla="*/ 18 h 74"/>
                <a:gd name="T32" fmla="*/ 67 w 122"/>
                <a:gd name="T33" fmla="*/ 40 h 74"/>
                <a:gd name="T34" fmla="*/ 67 w 122"/>
                <a:gd name="T35" fmla="*/ 74 h 74"/>
                <a:gd name="T36" fmla="*/ 88 w 122"/>
                <a:gd name="T37" fmla="*/ 74 h 74"/>
                <a:gd name="T38" fmla="*/ 88 w 122"/>
                <a:gd name="T39" fmla="*/ 29 h 74"/>
                <a:gd name="T40" fmla="*/ 72 w 122"/>
                <a:gd name="T41" fmla="*/ 43 h 74"/>
                <a:gd name="T42" fmla="*/ 67 w 122"/>
                <a:gd name="T43" fmla="*/ 4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22" h="74">
                  <a:moveTo>
                    <a:pt x="34" y="28"/>
                  </a:moveTo>
                  <a:lnTo>
                    <a:pt x="34" y="74"/>
                  </a:lnTo>
                  <a:lnTo>
                    <a:pt x="54" y="74"/>
                  </a:lnTo>
                  <a:lnTo>
                    <a:pt x="54" y="29"/>
                  </a:lnTo>
                  <a:lnTo>
                    <a:pt x="44" y="20"/>
                  </a:lnTo>
                  <a:lnTo>
                    <a:pt x="34" y="28"/>
                  </a:lnTo>
                  <a:close/>
                  <a:moveTo>
                    <a:pt x="0" y="74"/>
                  </a:moveTo>
                  <a:lnTo>
                    <a:pt x="20" y="74"/>
                  </a:lnTo>
                  <a:lnTo>
                    <a:pt x="20" y="39"/>
                  </a:lnTo>
                  <a:lnTo>
                    <a:pt x="0" y="56"/>
                  </a:lnTo>
                  <a:lnTo>
                    <a:pt x="0" y="74"/>
                  </a:lnTo>
                  <a:close/>
                  <a:moveTo>
                    <a:pt x="102" y="18"/>
                  </a:moveTo>
                  <a:lnTo>
                    <a:pt x="102" y="74"/>
                  </a:lnTo>
                  <a:lnTo>
                    <a:pt x="122" y="74"/>
                  </a:lnTo>
                  <a:lnTo>
                    <a:pt x="122" y="0"/>
                  </a:lnTo>
                  <a:lnTo>
                    <a:pt x="102" y="18"/>
                  </a:lnTo>
                  <a:close/>
                  <a:moveTo>
                    <a:pt x="67" y="40"/>
                  </a:moveTo>
                  <a:lnTo>
                    <a:pt x="67" y="74"/>
                  </a:lnTo>
                  <a:lnTo>
                    <a:pt x="88" y="74"/>
                  </a:lnTo>
                  <a:lnTo>
                    <a:pt x="88" y="29"/>
                  </a:lnTo>
                  <a:lnTo>
                    <a:pt x="72" y="43"/>
                  </a:lnTo>
                  <a:lnTo>
                    <a:pt x="67" y="4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57" name="Freeform 25"/>
            <p:cNvSpPr>
              <a:spLocks/>
            </p:cNvSpPr>
            <p:nvPr/>
          </p:nvSpPr>
          <p:spPr bwMode="auto">
            <a:xfrm>
              <a:off x="0" y="0"/>
              <a:ext cx="136" cy="79"/>
            </a:xfrm>
            <a:custGeom>
              <a:avLst/>
              <a:gdLst>
                <a:gd name="T0" fmla="*/ 136 w 136"/>
                <a:gd name="T1" fmla="*/ 0 h 79"/>
                <a:gd name="T2" fmla="*/ 96 w 136"/>
                <a:gd name="T3" fmla="*/ 0 h 79"/>
                <a:gd name="T4" fmla="*/ 113 w 136"/>
                <a:gd name="T5" fmla="*/ 16 h 79"/>
                <a:gd name="T6" fmla="*/ 72 w 136"/>
                <a:gd name="T7" fmla="*/ 52 h 79"/>
                <a:gd name="T8" fmla="*/ 44 w 136"/>
                <a:gd name="T9" fmla="*/ 28 h 79"/>
                <a:gd name="T10" fmla="*/ 0 w 136"/>
                <a:gd name="T11" fmla="*/ 64 h 79"/>
                <a:gd name="T12" fmla="*/ 0 w 136"/>
                <a:gd name="T13" fmla="*/ 79 h 79"/>
                <a:gd name="T14" fmla="*/ 44 w 136"/>
                <a:gd name="T15" fmla="*/ 43 h 79"/>
                <a:gd name="T16" fmla="*/ 72 w 136"/>
                <a:gd name="T17" fmla="*/ 67 h 79"/>
                <a:gd name="T18" fmla="*/ 122 w 136"/>
                <a:gd name="T19" fmla="*/ 25 h 79"/>
                <a:gd name="T20" fmla="*/ 136 w 136"/>
                <a:gd name="T21" fmla="*/ 38 h 79"/>
                <a:gd name="T22" fmla="*/ 136 w 136"/>
                <a:gd name="T23"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36" h="79">
                  <a:moveTo>
                    <a:pt x="136" y="0"/>
                  </a:moveTo>
                  <a:lnTo>
                    <a:pt x="96" y="0"/>
                  </a:lnTo>
                  <a:lnTo>
                    <a:pt x="113" y="16"/>
                  </a:lnTo>
                  <a:lnTo>
                    <a:pt x="72" y="52"/>
                  </a:lnTo>
                  <a:lnTo>
                    <a:pt x="44" y="28"/>
                  </a:lnTo>
                  <a:lnTo>
                    <a:pt x="0" y="64"/>
                  </a:lnTo>
                  <a:lnTo>
                    <a:pt x="0" y="79"/>
                  </a:lnTo>
                  <a:lnTo>
                    <a:pt x="44" y="43"/>
                  </a:lnTo>
                  <a:lnTo>
                    <a:pt x="72" y="67"/>
                  </a:lnTo>
                  <a:lnTo>
                    <a:pt x="122" y="25"/>
                  </a:lnTo>
                  <a:lnTo>
                    <a:pt x="136" y="38"/>
                  </a:lnTo>
                  <a:lnTo>
                    <a:pt x="136"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grpSp>
        <p:nvGrpSpPr>
          <p:cNvPr id="18458" name="Group 26"/>
          <p:cNvGrpSpPr>
            <a:grpSpLocks/>
          </p:cNvGrpSpPr>
          <p:nvPr/>
        </p:nvGrpSpPr>
        <p:grpSpPr bwMode="auto">
          <a:xfrm>
            <a:off x="4491038" y="4221163"/>
            <a:ext cx="177800" cy="242887"/>
            <a:chOff x="0" y="0"/>
            <a:chExt cx="112" cy="153"/>
          </a:xfrm>
        </p:grpSpPr>
        <p:sp>
          <p:nvSpPr>
            <p:cNvPr id="18459" name="Freeform 27"/>
            <p:cNvSpPr>
              <a:spLocks noEditPoints="1"/>
            </p:cNvSpPr>
            <p:nvPr/>
          </p:nvSpPr>
          <p:spPr bwMode="auto">
            <a:xfrm>
              <a:off x="0" y="0"/>
              <a:ext cx="112" cy="153"/>
            </a:xfrm>
            <a:custGeom>
              <a:avLst/>
              <a:gdLst>
                <a:gd name="T0" fmla="*/ 112 w 112"/>
                <a:gd name="T1" fmla="*/ 30 h 153"/>
                <a:gd name="T2" fmla="*/ 82 w 112"/>
                <a:gd name="T3" fmla="*/ 0 h 153"/>
                <a:gd name="T4" fmla="*/ 0 w 112"/>
                <a:gd name="T5" fmla="*/ 0 h 153"/>
                <a:gd name="T6" fmla="*/ 0 w 112"/>
                <a:gd name="T7" fmla="*/ 153 h 153"/>
                <a:gd name="T8" fmla="*/ 112 w 112"/>
                <a:gd name="T9" fmla="*/ 153 h 153"/>
                <a:gd name="T10" fmla="*/ 112 w 112"/>
                <a:gd name="T11" fmla="*/ 30 h 153"/>
                <a:gd name="T12" fmla="*/ 99 w 112"/>
                <a:gd name="T13" fmla="*/ 34 h 153"/>
                <a:gd name="T14" fmla="*/ 79 w 112"/>
                <a:gd name="T15" fmla="*/ 34 h 153"/>
                <a:gd name="T16" fmla="*/ 79 w 112"/>
                <a:gd name="T17" fmla="*/ 14 h 153"/>
                <a:gd name="T18" fmla="*/ 99 w 112"/>
                <a:gd name="T19" fmla="*/ 34 h 153"/>
                <a:gd name="T20" fmla="*/ 99 w 112"/>
                <a:gd name="T21" fmla="*/ 141 h 153"/>
                <a:gd name="T22" fmla="*/ 12 w 112"/>
                <a:gd name="T23" fmla="*/ 141 h 153"/>
                <a:gd name="T24" fmla="*/ 12 w 112"/>
                <a:gd name="T25" fmla="*/ 12 h 153"/>
                <a:gd name="T26" fmla="*/ 67 w 112"/>
                <a:gd name="T27" fmla="*/ 12 h 153"/>
                <a:gd name="T28" fmla="*/ 67 w 112"/>
                <a:gd name="T29" fmla="*/ 46 h 153"/>
                <a:gd name="T30" fmla="*/ 99 w 112"/>
                <a:gd name="T31" fmla="*/ 46 h 153"/>
                <a:gd name="T32" fmla="*/ 99 w 112"/>
                <a:gd name="T33" fmla="*/ 141 h 1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12" h="153">
                  <a:moveTo>
                    <a:pt x="112" y="30"/>
                  </a:moveTo>
                  <a:lnTo>
                    <a:pt x="82" y="0"/>
                  </a:lnTo>
                  <a:lnTo>
                    <a:pt x="0" y="0"/>
                  </a:lnTo>
                  <a:lnTo>
                    <a:pt x="0" y="153"/>
                  </a:lnTo>
                  <a:lnTo>
                    <a:pt x="112" y="153"/>
                  </a:lnTo>
                  <a:lnTo>
                    <a:pt x="112" y="30"/>
                  </a:lnTo>
                  <a:close/>
                  <a:moveTo>
                    <a:pt x="99" y="34"/>
                  </a:moveTo>
                  <a:lnTo>
                    <a:pt x="79" y="34"/>
                  </a:lnTo>
                  <a:lnTo>
                    <a:pt x="79" y="14"/>
                  </a:lnTo>
                  <a:lnTo>
                    <a:pt x="99" y="34"/>
                  </a:lnTo>
                  <a:close/>
                  <a:moveTo>
                    <a:pt x="99" y="141"/>
                  </a:moveTo>
                  <a:lnTo>
                    <a:pt x="12" y="141"/>
                  </a:lnTo>
                  <a:lnTo>
                    <a:pt x="12" y="12"/>
                  </a:lnTo>
                  <a:lnTo>
                    <a:pt x="67" y="12"/>
                  </a:lnTo>
                  <a:lnTo>
                    <a:pt x="67" y="46"/>
                  </a:lnTo>
                  <a:lnTo>
                    <a:pt x="99" y="46"/>
                  </a:lnTo>
                  <a:lnTo>
                    <a:pt x="99" y="14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18460" name="Rectangle 28"/>
            <p:cNvSpPr>
              <a:spLocks noChangeArrowheads="1"/>
            </p:cNvSpPr>
            <p:nvPr/>
          </p:nvSpPr>
          <p:spPr bwMode="auto">
            <a:xfrm>
              <a:off x="21" y="40"/>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8461" name="Rectangle 29"/>
            <p:cNvSpPr>
              <a:spLocks noChangeArrowheads="1"/>
            </p:cNvSpPr>
            <p:nvPr/>
          </p:nvSpPr>
          <p:spPr bwMode="auto">
            <a:xfrm>
              <a:off x="21" y="62"/>
              <a:ext cx="70" cy="7"/>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8462" name="Rectangle 30"/>
            <p:cNvSpPr>
              <a:spLocks noChangeArrowheads="1"/>
            </p:cNvSpPr>
            <p:nvPr/>
          </p:nvSpPr>
          <p:spPr bwMode="auto">
            <a:xfrm>
              <a:off x="21" y="85"/>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18463" name="Rectangle 31"/>
            <p:cNvSpPr>
              <a:spLocks noChangeArrowheads="1"/>
            </p:cNvSpPr>
            <p:nvPr/>
          </p:nvSpPr>
          <p:spPr bwMode="auto">
            <a:xfrm>
              <a:off x="21" y="108"/>
              <a:ext cx="70" cy="6"/>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grpSp>
      <p:sp>
        <p:nvSpPr>
          <p:cNvPr id="18464" name="Rectangle 32"/>
          <p:cNvSpPr>
            <a:spLocks noChangeArrowheads="1"/>
          </p:cNvSpPr>
          <p:nvPr/>
        </p:nvSpPr>
        <p:spPr bwMode="auto">
          <a:xfrm>
            <a:off x="5435600" y="1389063"/>
            <a:ext cx="2952750"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rgbClr val="EF6541"/>
                </a:solidFill>
              </a:rPr>
              <a:t>连续</a:t>
            </a:r>
            <a:r>
              <a:rPr lang="en-US" altLang="zh-CN" sz="1200" b="1" dirty="0" smtClean="0">
                <a:solidFill>
                  <a:srgbClr val="EF6541"/>
                </a:solidFill>
              </a:rPr>
              <a:t>5</a:t>
            </a:r>
            <a:r>
              <a:rPr lang="zh-CN" altLang="en-US" sz="1200" b="1" dirty="0" smtClean="0">
                <a:solidFill>
                  <a:srgbClr val="EF6541"/>
                </a:solidFill>
              </a:rPr>
              <a:t>年进入世界</a:t>
            </a:r>
            <a:r>
              <a:rPr lang="en-US" altLang="zh-CN" sz="1200" b="1" dirty="0" smtClean="0">
                <a:solidFill>
                  <a:srgbClr val="EF6541"/>
                </a:solidFill>
              </a:rPr>
              <a:t>500</a:t>
            </a:r>
            <a:r>
              <a:rPr lang="zh-CN" altLang="en-US" sz="1200" b="1" dirty="0" smtClean="0">
                <a:solidFill>
                  <a:srgbClr val="EF6541"/>
                </a:solidFill>
              </a:rPr>
              <a:t>强</a:t>
            </a:r>
            <a:endParaRPr lang="en-US" altLang="zh-CN" sz="1200" b="1" dirty="0" smtClean="0">
              <a:solidFill>
                <a:srgbClr val="EF6541"/>
              </a:solidFill>
            </a:endParaRPr>
          </a:p>
          <a:p>
            <a:pPr>
              <a:lnSpc>
                <a:spcPct val="120000"/>
              </a:lnSpc>
              <a:buFont typeface="Arial" charset="0"/>
              <a:buNone/>
            </a:pPr>
            <a:r>
              <a:rPr lang="zh-CN" altLang="en-US" sz="900" dirty="0" smtClean="0">
                <a:solidFill>
                  <a:schemeClr val="bg1"/>
                </a:solidFill>
              </a:rPr>
              <a:t>正威国际集团从</a:t>
            </a:r>
            <a:r>
              <a:rPr lang="en-US" altLang="zh-CN" sz="900" dirty="0" smtClean="0">
                <a:solidFill>
                  <a:schemeClr val="bg1"/>
                </a:solidFill>
              </a:rPr>
              <a:t>2013</a:t>
            </a:r>
            <a:r>
              <a:rPr lang="zh-CN" altLang="en-US" sz="900" dirty="0" smtClean="0">
                <a:solidFill>
                  <a:schemeClr val="bg1"/>
                </a:solidFill>
              </a:rPr>
              <a:t>年开始连续</a:t>
            </a:r>
            <a:r>
              <a:rPr lang="en-US" altLang="zh-CN" sz="900" dirty="0" smtClean="0">
                <a:solidFill>
                  <a:schemeClr val="bg1"/>
                </a:solidFill>
              </a:rPr>
              <a:t>5</a:t>
            </a:r>
            <a:r>
              <a:rPr lang="zh-CN" altLang="en-US" sz="900" dirty="0" smtClean="0">
                <a:solidFill>
                  <a:schemeClr val="bg1"/>
                </a:solidFill>
              </a:rPr>
              <a:t>年进入</a:t>
            </a:r>
            <a:r>
              <a:rPr lang="en-US" altLang="zh-CN" sz="900" dirty="0" smtClean="0">
                <a:solidFill>
                  <a:schemeClr val="bg1"/>
                </a:solidFill>
              </a:rPr>
              <a:t>《</a:t>
            </a:r>
            <a:r>
              <a:rPr lang="zh-CN" altLang="en-US" sz="900" dirty="0" smtClean="0">
                <a:solidFill>
                  <a:schemeClr val="bg1"/>
                </a:solidFill>
              </a:rPr>
              <a:t>财富</a:t>
            </a:r>
            <a:r>
              <a:rPr lang="en-US" altLang="zh-CN" sz="900" dirty="0" smtClean="0">
                <a:solidFill>
                  <a:schemeClr val="bg1"/>
                </a:solidFill>
              </a:rPr>
              <a:t>》</a:t>
            </a:r>
            <a:r>
              <a:rPr lang="zh-CN" altLang="en-US" sz="900" dirty="0" smtClean="0">
                <a:solidFill>
                  <a:schemeClr val="bg1"/>
                </a:solidFill>
              </a:rPr>
              <a:t>世界</a:t>
            </a:r>
            <a:r>
              <a:rPr lang="en-US" altLang="zh-CN" sz="900" dirty="0" smtClean="0">
                <a:solidFill>
                  <a:schemeClr val="bg1"/>
                </a:solidFill>
              </a:rPr>
              <a:t>500</a:t>
            </a:r>
            <a:r>
              <a:rPr lang="zh-CN" altLang="en-US" sz="900" dirty="0" smtClean="0">
                <a:solidFill>
                  <a:schemeClr val="bg1"/>
                </a:solidFill>
              </a:rPr>
              <a:t>强，</a:t>
            </a:r>
            <a:r>
              <a:rPr lang="en-US" altLang="zh-CN" sz="900" dirty="0" smtClean="0">
                <a:solidFill>
                  <a:schemeClr val="bg1"/>
                </a:solidFill>
              </a:rPr>
              <a:t>2017</a:t>
            </a:r>
            <a:r>
              <a:rPr lang="zh-CN" altLang="en-US" sz="900" dirty="0" smtClean="0">
                <a:solidFill>
                  <a:schemeClr val="bg1"/>
                </a:solidFill>
              </a:rPr>
              <a:t>年排名第</a:t>
            </a:r>
            <a:r>
              <a:rPr lang="en-US" altLang="zh-CN" sz="900" dirty="0" smtClean="0">
                <a:solidFill>
                  <a:schemeClr val="bg1"/>
                </a:solidFill>
              </a:rPr>
              <a:t>183</a:t>
            </a:r>
            <a:r>
              <a:rPr lang="zh-CN" altLang="en-US" sz="900" dirty="0" smtClean="0">
                <a:solidFill>
                  <a:schemeClr val="bg1"/>
                </a:solidFill>
              </a:rPr>
              <a:t>位。</a:t>
            </a:r>
            <a:endParaRPr lang="zh-CN" altLang="en-US" sz="900" dirty="0">
              <a:solidFill>
                <a:schemeClr val="bg1"/>
              </a:solidFill>
            </a:endParaRPr>
          </a:p>
        </p:txBody>
      </p:sp>
      <p:sp>
        <p:nvSpPr>
          <p:cNvPr id="18465" name="Rectangle 33"/>
          <p:cNvSpPr>
            <a:spLocks noChangeArrowheads="1"/>
          </p:cNvSpPr>
          <p:nvPr/>
        </p:nvSpPr>
        <p:spPr bwMode="auto">
          <a:xfrm>
            <a:off x="5435600" y="3159125"/>
            <a:ext cx="2952750" cy="7201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en-US" altLang="zh-CN" sz="1200" b="1" dirty="0" smtClean="0">
                <a:solidFill>
                  <a:srgbClr val="EF6541"/>
                </a:solidFill>
              </a:rPr>
              <a:t>2016</a:t>
            </a:r>
            <a:r>
              <a:rPr lang="zh-CN" altLang="en-US" sz="1200" b="1" dirty="0" smtClean="0">
                <a:solidFill>
                  <a:srgbClr val="EF6541"/>
                </a:solidFill>
              </a:rPr>
              <a:t>年营收超</a:t>
            </a:r>
            <a:r>
              <a:rPr lang="en-US" altLang="zh-CN" sz="1200" b="1" dirty="0" smtClean="0">
                <a:solidFill>
                  <a:srgbClr val="EF6541"/>
                </a:solidFill>
              </a:rPr>
              <a:t>3300</a:t>
            </a:r>
            <a:r>
              <a:rPr lang="zh-CN" altLang="en-US" sz="1200" b="1" dirty="0" smtClean="0">
                <a:solidFill>
                  <a:srgbClr val="EF6541"/>
                </a:solidFill>
              </a:rPr>
              <a:t>亿，利润超</a:t>
            </a:r>
            <a:r>
              <a:rPr lang="en-US" altLang="zh-CN" sz="1200" b="1" dirty="0" smtClean="0">
                <a:solidFill>
                  <a:srgbClr val="EF6541"/>
                </a:solidFill>
              </a:rPr>
              <a:t>79</a:t>
            </a:r>
            <a:r>
              <a:rPr lang="zh-CN" altLang="en-US" sz="1200" b="1" dirty="0" smtClean="0">
                <a:solidFill>
                  <a:srgbClr val="EF6541"/>
                </a:solidFill>
              </a:rPr>
              <a:t>亿</a:t>
            </a:r>
            <a:endParaRPr lang="zh-CN" altLang="en-US" sz="1200" b="1" dirty="0">
              <a:solidFill>
                <a:srgbClr val="EF6541"/>
              </a:solidFill>
            </a:endParaRPr>
          </a:p>
          <a:p>
            <a:pPr>
              <a:lnSpc>
                <a:spcPct val="120000"/>
              </a:lnSpc>
              <a:buFont typeface="Arial" charset="0"/>
              <a:buNone/>
            </a:pPr>
            <a:r>
              <a:rPr lang="zh-CN" altLang="en-US" sz="900" dirty="0" smtClean="0">
                <a:solidFill>
                  <a:schemeClr val="bg1"/>
                </a:solidFill>
              </a:rPr>
              <a:t>根据</a:t>
            </a:r>
            <a:r>
              <a:rPr lang="en-US" altLang="zh-CN" sz="900" dirty="0" smtClean="0">
                <a:solidFill>
                  <a:schemeClr val="bg1"/>
                </a:solidFill>
              </a:rPr>
              <a:t>《</a:t>
            </a:r>
            <a:r>
              <a:rPr lang="zh-CN" altLang="en-US" sz="900" dirty="0" smtClean="0">
                <a:solidFill>
                  <a:schemeClr val="bg1"/>
                </a:solidFill>
              </a:rPr>
              <a:t>财富</a:t>
            </a:r>
            <a:r>
              <a:rPr lang="en-US" altLang="zh-CN" sz="900" dirty="0" smtClean="0">
                <a:solidFill>
                  <a:schemeClr val="bg1"/>
                </a:solidFill>
              </a:rPr>
              <a:t>》</a:t>
            </a:r>
            <a:r>
              <a:rPr lang="zh-CN" altLang="en-US" sz="900" dirty="0" smtClean="0">
                <a:solidFill>
                  <a:schemeClr val="bg1"/>
                </a:solidFill>
              </a:rPr>
              <a:t>世界</a:t>
            </a:r>
            <a:r>
              <a:rPr lang="en-US" altLang="zh-CN" sz="900" dirty="0" smtClean="0">
                <a:solidFill>
                  <a:schemeClr val="bg1"/>
                </a:solidFill>
              </a:rPr>
              <a:t>500</a:t>
            </a:r>
            <a:r>
              <a:rPr lang="zh-CN" altLang="en-US" sz="900" dirty="0" smtClean="0">
                <a:solidFill>
                  <a:schemeClr val="bg1"/>
                </a:solidFill>
              </a:rPr>
              <a:t>强的统计数据，正威国际集团</a:t>
            </a:r>
            <a:r>
              <a:rPr lang="en-US" altLang="zh-CN" sz="900" dirty="0" smtClean="0">
                <a:solidFill>
                  <a:schemeClr val="bg1"/>
                </a:solidFill>
              </a:rPr>
              <a:t>2016</a:t>
            </a:r>
            <a:r>
              <a:rPr lang="zh-CN" altLang="en-US" sz="900" dirty="0" smtClean="0">
                <a:solidFill>
                  <a:schemeClr val="bg1"/>
                </a:solidFill>
              </a:rPr>
              <a:t>年营收约为</a:t>
            </a:r>
            <a:r>
              <a:rPr lang="en-US" altLang="zh-CN" sz="900" dirty="0" smtClean="0">
                <a:solidFill>
                  <a:schemeClr val="bg1"/>
                </a:solidFill>
              </a:rPr>
              <a:t>49676.7</a:t>
            </a:r>
            <a:r>
              <a:rPr lang="zh-CN" altLang="en-US" sz="900" dirty="0" smtClean="0">
                <a:solidFill>
                  <a:schemeClr val="bg1"/>
                </a:solidFill>
              </a:rPr>
              <a:t>百万美元，利润约为</a:t>
            </a:r>
            <a:r>
              <a:rPr lang="en-US" altLang="zh-CN" sz="900" dirty="0" smtClean="0">
                <a:solidFill>
                  <a:schemeClr val="bg1"/>
                </a:solidFill>
              </a:rPr>
              <a:t>1199.9</a:t>
            </a:r>
            <a:r>
              <a:rPr lang="zh-CN" altLang="en-US" sz="900" dirty="0" smtClean="0">
                <a:solidFill>
                  <a:schemeClr val="bg1"/>
                </a:solidFill>
              </a:rPr>
              <a:t>百万美元， 净利率约为</a:t>
            </a:r>
            <a:r>
              <a:rPr lang="en-US" altLang="zh-CN" sz="900" dirty="0" smtClean="0">
                <a:solidFill>
                  <a:schemeClr val="bg1"/>
                </a:solidFill>
              </a:rPr>
              <a:t>2.4%</a:t>
            </a:r>
            <a:endParaRPr lang="zh-CN" altLang="en-US" sz="900" dirty="0">
              <a:solidFill>
                <a:schemeClr val="bg1"/>
              </a:solidFill>
            </a:endParaRPr>
          </a:p>
        </p:txBody>
      </p:sp>
      <p:sp>
        <p:nvSpPr>
          <p:cNvPr id="18466" name="Rectangle 34"/>
          <p:cNvSpPr>
            <a:spLocks noChangeArrowheads="1"/>
          </p:cNvSpPr>
          <p:nvPr/>
        </p:nvSpPr>
        <p:spPr bwMode="auto">
          <a:xfrm>
            <a:off x="773113" y="2286000"/>
            <a:ext cx="2952750" cy="3877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buFont typeface="Arial" charset="0"/>
              <a:buNone/>
            </a:pPr>
            <a:r>
              <a:rPr lang="zh-CN" altLang="en-US" sz="1200" b="1" dirty="0" smtClean="0">
                <a:solidFill>
                  <a:srgbClr val="EF6541"/>
                </a:solidFill>
              </a:rPr>
              <a:t>长期信用等级</a:t>
            </a:r>
            <a:r>
              <a:rPr lang="en-US" altLang="zh-CN" sz="1200" b="1" dirty="0" smtClean="0">
                <a:solidFill>
                  <a:srgbClr val="EF6541"/>
                </a:solidFill>
              </a:rPr>
              <a:t>AA+</a:t>
            </a:r>
          </a:p>
          <a:p>
            <a:pPr algn="r">
              <a:lnSpc>
                <a:spcPct val="120000"/>
              </a:lnSpc>
              <a:buFont typeface="Arial" charset="0"/>
              <a:buNone/>
            </a:pPr>
            <a:r>
              <a:rPr lang="zh-CN" altLang="en-US" sz="900" dirty="0" smtClean="0">
                <a:solidFill>
                  <a:schemeClr val="bg1"/>
                </a:solidFill>
              </a:rPr>
              <a:t>大公自信评定正威集团的长期信用等级为</a:t>
            </a:r>
            <a:r>
              <a:rPr lang="en-US" altLang="zh-CN" sz="900" dirty="0" smtClean="0">
                <a:solidFill>
                  <a:schemeClr val="bg1"/>
                </a:solidFill>
              </a:rPr>
              <a:t>AA+</a:t>
            </a:r>
            <a:endParaRPr lang="zh-CN" altLang="en-US" sz="900" dirty="0">
              <a:solidFill>
                <a:schemeClr val="bg1"/>
              </a:solidFill>
            </a:endParaRPr>
          </a:p>
        </p:txBody>
      </p:sp>
      <p:sp>
        <p:nvSpPr>
          <p:cNvPr id="18467" name="Rectangle 35"/>
          <p:cNvSpPr>
            <a:spLocks noChangeArrowheads="1"/>
          </p:cNvSpPr>
          <p:nvPr/>
        </p:nvSpPr>
        <p:spPr bwMode="auto">
          <a:xfrm>
            <a:off x="773113" y="4056063"/>
            <a:ext cx="2952750" cy="8863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lnSpc>
                <a:spcPct val="120000"/>
              </a:lnSpc>
              <a:buFont typeface="Arial" charset="0"/>
              <a:buNone/>
            </a:pPr>
            <a:r>
              <a:rPr lang="zh-CN" altLang="en-US" sz="1200" b="1" dirty="0" smtClean="0">
                <a:solidFill>
                  <a:srgbClr val="EF6541"/>
                </a:solidFill>
              </a:rPr>
              <a:t>有色金属行业三甲</a:t>
            </a:r>
            <a:endParaRPr lang="en-US" altLang="zh-CN" sz="1200" b="1" dirty="0" smtClean="0">
              <a:solidFill>
                <a:srgbClr val="EF6541"/>
              </a:solidFill>
            </a:endParaRPr>
          </a:p>
          <a:p>
            <a:pPr algn="r">
              <a:lnSpc>
                <a:spcPct val="120000"/>
              </a:lnSpc>
              <a:buFont typeface="Arial" charset="0"/>
              <a:buNone/>
            </a:pPr>
            <a:r>
              <a:rPr lang="zh-CN" altLang="en-US" sz="900" dirty="0" smtClean="0">
                <a:solidFill>
                  <a:schemeClr val="bg1"/>
                </a:solidFill>
              </a:rPr>
              <a:t>根据中国企业家协会发布的</a:t>
            </a:r>
            <a:r>
              <a:rPr lang="en-US" altLang="zh-CN" sz="900" dirty="0" smtClean="0">
                <a:solidFill>
                  <a:schemeClr val="bg1"/>
                </a:solidFill>
              </a:rPr>
              <a:t>《2017</a:t>
            </a:r>
            <a:r>
              <a:rPr lang="zh-CN" altLang="en-US" sz="900" dirty="0" smtClean="0">
                <a:solidFill>
                  <a:schemeClr val="bg1"/>
                </a:solidFill>
              </a:rPr>
              <a:t>年中国企业</a:t>
            </a:r>
            <a:r>
              <a:rPr lang="en-US" altLang="zh-CN" sz="900" dirty="0" smtClean="0">
                <a:solidFill>
                  <a:schemeClr val="bg1"/>
                </a:solidFill>
              </a:rPr>
              <a:t>500</a:t>
            </a:r>
            <a:r>
              <a:rPr lang="zh-CN" altLang="en-US" sz="900" dirty="0" smtClean="0">
                <a:solidFill>
                  <a:schemeClr val="bg1"/>
                </a:solidFill>
              </a:rPr>
              <a:t>强</a:t>
            </a:r>
            <a:r>
              <a:rPr lang="en-US" altLang="zh-CN" sz="900" dirty="0" smtClean="0">
                <a:solidFill>
                  <a:schemeClr val="bg1"/>
                </a:solidFill>
              </a:rPr>
              <a:t>》</a:t>
            </a:r>
            <a:r>
              <a:rPr lang="zh-CN" altLang="en-US" sz="900" dirty="0" smtClean="0">
                <a:solidFill>
                  <a:schemeClr val="bg1"/>
                </a:solidFill>
              </a:rPr>
              <a:t>和全球制造商集团在今年</a:t>
            </a:r>
            <a:r>
              <a:rPr lang="en-US" altLang="zh-CN" sz="900" dirty="0" smtClean="0">
                <a:solidFill>
                  <a:schemeClr val="bg1"/>
                </a:solidFill>
              </a:rPr>
              <a:t>8</a:t>
            </a:r>
            <a:r>
              <a:rPr lang="zh-CN" altLang="en-US" sz="900" dirty="0" smtClean="0">
                <a:solidFill>
                  <a:schemeClr val="bg1"/>
                </a:solidFill>
              </a:rPr>
              <a:t>月份发布的</a:t>
            </a:r>
            <a:r>
              <a:rPr lang="en-US" altLang="zh-CN" sz="900" dirty="0" smtClean="0">
                <a:solidFill>
                  <a:schemeClr val="bg1"/>
                </a:solidFill>
              </a:rPr>
              <a:t>《</a:t>
            </a:r>
            <a:r>
              <a:rPr lang="zh-CN" altLang="en-US" sz="900" dirty="0" smtClean="0">
                <a:solidFill>
                  <a:schemeClr val="bg1"/>
                </a:solidFill>
              </a:rPr>
              <a:t>全球制造</a:t>
            </a:r>
            <a:r>
              <a:rPr lang="en-US" altLang="zh-CN" sz="900" dirty="0" smtClean="0">
                <a:solidFill>
                  <a:schemeClr val="bg1"/>
                </a:solidFill>
              </a:rPr>
              <a:t>500</a:t>
            </a:r>
            <a:r>
              <a:rPr lang="zh-CN" altLang="en-US" sz="900" dirty="0" smtClean="0">
                <a:solidFill>
                  <a:schemeClr val="bg1"/>
                </a:solidFill>
              </a:rPr>
              <a:t>强</a:t>
            </a:r>
            <a:r>
              <a:rPr lang="en-US" altLang="zh-CN" sz="900" dirty="0" smtClean="0">
                <a:solidFill>
                  <a:schemeClr val="bg1"/>
                </a:solidFill>
              </a:rPr>
              <a:t>》</a:t>
            </a:r>
            <a:r>
              <a:rPr lang="zh-CN" altLang="en-US" sz="900" dirty="0" smtClean="0">
                <a:solidFill>
                  <a:schemeClr val="bg1"/>
                </a:solidFill>
              </a:rPr>
              <a:t>中，正威国际集团在有色金属行业企业中与中国五矿、山东魏桥创业集团位列前三。</a:t>
            </a:r>
            <a:endParaRPr lang="zh-CN" altLang="en-US" sz="900" dirty="0">
              <a:solidFill>
                <a:schemeClr val="bg1"/>
              </a:solidFill>
            </a:endParaRPr>
          </a:p>
        </p:txBody>
      </p:sp>
    </p:spTree>
    <p:extLst>
      <p:ext uri="{BB962C8B-B14F-4D97-AF65-F5344CB8AC3E}">
        <p14:creationId xmlns:p14="http://schemas.microsoft.com/office/powerpoint/2010/main" val="57735784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4" name="Text Box 4"/>
          <p:cNvSpPr txBox="1">
            <a:spLocks noChangeArrowheads="1"/>
          </p:cNvSpPr>
          <p:nvPr/>
        </p:nvSpPr>
        <p:spPr bwMode="auto">
          <a:xfrm>
            <a:off x="250825" y="266700"/>
            <a:ext cx="378565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正威集团</a:t>
            </a:r>
            <a:r>
              <a:rPr lang="zh-CN" altLang="en-US" b="1" dirty="0" smtClean="0">
                <a:solidFill>
                  <a:srgbClr val="EF6541"/>
                </a:solidFill>
                <a:latin typeface="微软雅黑" charset="-122"/>
                <a:ea typeface="微软雅黑" charset="-122"/>
              </a:rPr>
              <a:t>主要子公司经营及财务</a:t>
            </a:r>
            <a:r>
              <a:rPr lang="zh-CN" altLang="en-US" b="1" dirty="0" smtClean="0">
                <a:solidFill>
                  <a:schemeClr val="bg1"/>
                </a:solidFill>
                <a:latin typeface="微软雅黑" charset="-122"/>
                <a:ea typeface="微软雅黑" charset="-122"/>
              </a:rPr>
              <a:t>情况</a:t>
            </a:r>
            <a:endParaRPr lang="en-US" altLang="zh-CN" b="1" dirty="0">
              <a:solidFill>
                <a:schemeClr val="bg1"/>
              </a:solidFill>
              <a:latin typeface="微软雅黑" charset="-122"/>
              <a:ea typeface="微软雅黑" charset="-122"/>
            </a:endParaRPr>
          </a:p>
        </p:txBody>
      </p:sp>
      <p:sp>
        <p:nvSpPr>
          <p:cNvPr id="5" name="Text Box 5"/>
          <p:cNvSpPr txBox="1">
            <a:spLocks noChangeArrowheads="1"/>
          </p:cNvSpPr>
          <p:nvPr/>
        </p:nvSpPr>
        <p:spPr bwMode="auto">
          <a:xfrm>
            <a:off x="250825" y="627063"/>
            <a:ext cx="4192814"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涵盖有色金属、金属和非金属新材料、半导体、石材和智能手机等行业的</a:t>
            </a:r>
            <a:r>
              <a:rPr lang="en-US" altLang="zh-CN" sz="800" dirty="0" smtClean="0">
                <a:solidFill>
                  <a:srgbClr val="F0EFEF"/>
                </a:solidFill>
              </a:rPr>
              <a:t>15</a:t>
            </a:r>
            <a:r>
              <a:rPr lang="zh-CN" altLang="en-US" sz="800" dirty="0" smtClean="0">
                <a:solidFill>
                  <a:srgbClr val="F0EFEF"/>
                </a:solidFill>
              </a:rPr>
              <a:t>家主要子公司</a:t>
            </a:r>
            <a:endParaRPr lang="en-US" altLang="zh-CN" sz="800" dirty="0">
              <a:solidFill>
                <a:srgbClr val="F0EFEF"/>
              </a:solidFill>
            </a:endParaRPr>
          </a:p>
        </p:txBody>
      </p:sp>
      <p:graphicFrame>
        <p:nvGraphicFramePr>
          <p:cNvPr id="8" name="表格 7"/>
          <p:cNvGraphicFramePr>
            <a:graphicFrameLocks noGrp="1"/>
          </p:cNvGraphicFramePr>
          <p:nvPr>
            <p:extLst>
              <p:ext uri="{D42A27DB-BD31-4B8C-83A1-F6EECF244321}">
                <p14:modId xmlns:p14="http://schemas.microsoft.com/office/powerpoint/2010/main" val="1080749287"/>
              </p:ext>
            </p:extLst>
          </p:nvPr>
        </p:nvGraphicFramePr>
        <p:xfrm>
          <a:off x="1043610" y="1130796"/>
          <a:ext cx="6886800" cy="3806368"/>
        </p:xfrm>
        <a:graphic>
          <a:graphicData uri="http://schemas.openxmlformats.org/drawingml/2006/table">
            <a:tbl>
              <a:tblPr firstRow="1" bandRow="1">
                <a:tableStyleId>{3C2FFA5D-87B4-456A-9821-1D502468CF0F}</a:tableStyleId>
              </a:tblPr>
              <a:tblGrid>
                <a:gridCol w="1147800"/>
                <a:gridCol w="1147800"/>
                <a:gridCol w="1147800"/>
                <a:gridCol w="1147800"/>
                <a:gridCol w="1147800"/>
                <a:gridCol w="1147800"/>
              </a:tblGrid>
              <a:tr h="407216">
                <a:tc>
                  <a:txBody>
                    <a:bodyPr/>
                    <a:lstStyle/>
                    <a:p>
                      <a:pPr algn="ctr"/>
                      <a:r>
                        <a:rPr lang="zh-CN" altLang="en-US" sz="1000" dirty="0" smtClean="0"/>
                        <a:t>主要子公司</a:t>
                      </a:r>
                      <a:endParaRPr lang="zh-CN" altLang="en-US" sz="1000" dirty="0"/>
                    </a:p>
                  </a:txBody>
                  <a:tcPr anchor="ctr">
                    <a:solidFill>
                      <a:srgbClr val="EF6541"/>
                    </a:solidFill>
                  </a:tcPr>
                </a:tc>
                <a:tc>
                  <a:txBody>
                    <a:bodyPr/>
                    <a:lstStyle/>
                    <a:p>
                      <a:pPr algn="ctr"/>
                      <a:r>
                        <a:rPr lang="zh-CN" altLang="en-US" sz="1000" dirty="0" smtClean="0"/>
                        <a:t>所在地</a:t>
                      </a:r>
                      <a:endParaRPr lang="zh-CN" altLang="en-US" sz="1000" dirty="0"/>
                    </a:p>
                  </a:txBody>
                  <a:tcPr anchor="ctr">
                    <a:solidFill>
                      <a:srgbClr val="EF6541"/>
                    </a:solidFill>
                  </a:tcPr>
                </a:tc>
                <a:tc>
                  <a:txBody>
                    <a:bodyPr/>
                    <a:lstStyle/>
                    <a:p>
                      <a:pPr algn="ctr"/>
                      <a:r>
                        <a:rPr lang="zh-CN" altLang="en-US" sz="1000" dirty="0" smtClean="0"/>
                        <a:t>业务说明</a:t>
                      </a:r>
                      <a:endParaRPr lang="zh-CN" altLang="en-US" sz="1000" dirty="0"/>
                    </a:p>
                  </a:txBody>
                  <a:tcPr anchor="ctr">
                    <a:solidFill>
                      <a:srgbClr val="EF6541"/>
                    </a:solidFill>
                  </a:tcPr>
                </a:tc>
                <a:tc>
                  <a:txBody>
                    <a:bodyPr/>
                    <a:lstStyle/>
                    <a:p>
                      <a:pPr algn="ctr"/>
                      <a:r>
                        <a:rPr lang="zh-CN" altLang="en-US" sz="1000" dirty="0" smtClean="0"/>
                        <a:t>资产总额（万元）</a:t>
                      </a:r>
                      <a:endParaRPr lang="zh-CN" altLang="en-US" sz="1000" dirty="0"/>
                    </a:p>
                  </a:txBody>
                  <a:tcPr anchor="ctr">
                    <a:solidFill>
                      <a:srgbClr val="EF6541"/>
                    </a:solidFill>
                  </a:tcPr>
                </a:tc>
                <a:tc>
                  <a:txBody>
                    <a:bodyPr/>
                    <a:lstStyle/>
                    <a:p>
                      <a:pPr algn="ctr"/>
                      <a:r>
                        <a:rPr lang="zh-CN" altLang="en-US" sz="1000" dirty="0" smtClean="0"/>
                        <a:t>营收</a:t>
                      </a:r>
                      <a:endParaRPr lang="zh-CN" altLang="en-US" sz="1000" dirty="0"/>
                    </a:p>
                  </a:txBody>
                  <a:tcPr anchor="ctr">
                    <a:solidFill>
                      <a:srgbClr val="EF6541"/>
                    </a:solidFill>
                  </a:tcPr>
                </a:tc>
                <a:tc>
                  <a:txBody>
                    <a:bodyPr/>
                    <a:lstStyle/>
                    <a:p>
                      <a:pPr algn="ctr"/>
                      <a:r>
                        <a:rPr lang="zh-CN" altLang="en-US" sz="1000" dirty="0" smtClean="0"/>
                        <a:t>净利润</a:t>
                      </a:r>
                      <a:endParaRPr lang="zh-CN" altLang="en-US" sz="1000" dirty="0"/>
                    </a:p>
                  </a:txBody>
                  <a:tcPr anchor="ctr">
                    <a:solidFill>
                      <a:srgbClr val="EF6541"/>
                    </a:solidFill>
                  </a:tcPr>
                </a:tc>
              </a:tr>
              <a:tr h="407216">
                <a:tc>
                  <a:txBody>
                    <a:bodyPr/>
                    <a:lstStyle/>
                    <a:p>
                      <a:pPr algn="ctr"/>
                      <a:r>
                        <a:rPr lang="zh-CN" altLang="en-US" sz="1000" dirty="0" smtClean="0"/>
                        <a:t>全威（铜陵）铜业科技有限公司</a:t>
                      </a:r>
                      <a:endParaRPr lang="zh-CN" altLang="en-US" sz="1000" dirty="0"/>
                    </a:p>
                  </a:txBody>
                  <a:tcPr anchor="ctr">
                    <a:solidFill>
                      <a:schemeClr val="bg1"/>
                    </a:solidFill>
                  </a:tcPr>
                </a:tc>
                <a:tc>
                  <a:txBody>
                    <a:bodyPr/>
                    <a:lstStyle/>
                    <a:p>
                      <a:pPr algn="ctr"/>
                      <a:r>
                        <a:rPr lang="zh-CN" altLang="en-US" sz="1000" dirty="0" smtClean="0"/>
                        <a:t>安徽省铜陵市</a:t>
                      </a:r>
                      <a:endParaRPr lang="zh-CN" altLang="en-US" sz="1000" dirty="0"/>
                    </a:p>
                  </a:txBody>
                  <a:tcPr anchor="ctr">
                    <a:solidFill>
                      <a:schemeClr val="bg1"/>
                    </a:solidFill>
                  </a:tcPr>
                </a:tc>
                <a:tc>
                  <a:txBody>
                    <a:bodyPr/>
                    <a:lstStyle/>
                    <a:p>
                      <a:pPr algn="ctr"/>
                      <a:r>
                        <a:rPr lang="zh-CN" altLang="en-US" sz="1000" dirty="0" smtClean="0"/>
                        <a:t>铜加工板块重要子公司</a:t>
                      </a:r>
                      <a:endParaRPr lang="zh-CN" altLang="en-US" sz="1000" dirty="0"/>
                    </a:p>
                  </a:txBody>
                  <a:tcPr anchor="ctr">
                    <a:solidFill>
                      <a:schemeClr val="bg1"/>
                    </a:solidFill>
                  </a:tcPr>
                </a:tc>
                <a:tc>
                  <a:txBody>
                    <a:bodyPr/>
                    <a:lstStyle/>
                    <a:p>
                      <a:pPr algn="ctr"/>
                      <a:r>
                        <a:rPr lang="en-US" altLang="zh-CN" sz="1000" dirty="0" smtClean="0"/>
                        <a:t>722,931.90</a:t>
                      </a:r>
                      <a:endParaRPr lang="zh-CN" altLang="en-US" sz="1000" dirty="0"/>
                    </a:p>
                  </a:txBody>
                  <a:tcPr anchor="ctr">
                    <a:solidFill>
                      <a:schemeClr val="bg1"/>
                    </a:solidFill>
                  </a:tcPr>
                </a:tc>
                <a:tc>
                  <a:txBody>
                    <a:bodyPr/>
                    <a:lstStyle/>
                    <a:p>
                      <a:pPr algn="ctr"/>
                      <a:r>
                        <a:rPr lang="en-US" altLang="zh-CN" sz="1000" dirty="0" smtClean="0"/>
                        <a:t>1,199,853.21</a:t>
                      </a:r>
                      <a:endParaRPr lang="zh-CN" altLang="en-US" sz="1000" dirty="0"/>
                    </a:p>
                  </a:txBody>
                  <a:tcPr anchor="ctr">
                    <a:solidFill>
                      <a:schemeClr val="bg1"/>
                    </a:solidFill>
                  </a:tcPr>
                </a:tc>
                <a:tc>
                  <a:txBody>
                    <a:bodyPr/>
                    <a:lstStyle/>
                    <a:p>
                      <a:pPr algn="ctr"/>
                      <a:r>
                        <a:rPr lang="en-US" altLang="zh-CN" sz="1000" dirty="0" smtClean="0"/>
                        <a:t>15,612.78</a:t>
                      </a:r>
                      <a:endParaRPr lang="zh-CN" altLang="en-US" sz="1000" dirty="0"/>
                    </a:p>
                  </a:txBody>
                  <a:tcPr anchor="ctr">
                    <a:solidFill>
                      <a:schemeClr val="bg1"/>
                    </a:solidFill>
                  </a:tcPr>
                </a:tc>
              </a:tr>
              <a:tr h="407216">
                <a:tc>
                  <a:txBody>
                    <a:bodyPr/>
                    <a:lstStyle/>
                    <a:p>
                      <a:pPr algn="ctr"/>
                      <a:r>
                        <a:rPr lang="zh-CN" altLang="en-US" sz="1000" dirty="0" smtClean="0"/>
                        <a:t>深圳市诚威新材料有限公司</a:t>
                      </a:r>
                      <a:endParaRPr lang="zh-CN" altLang="en-US" sz="1000" dirty="0"/>
                    </a:p>
                  </a:txBody>
                  <a:tcPr anchor="ctr">
                    <a:solidFill>
                      <a:schemeClr val="bg1"/>
                    </a:solidFill>
                  </a:tcPr>
                </a:tc>
                <a:tc>
                  <a:txBody>
                    <a:bodyPr/>
                    <a:lstStyle/>
                    <a:p>
                      <a:pPr algn="ctr"/>
                      <a:r>
                        <a:rPr lang="zh-CN" altLang="en-US" sz="1000" dirty="0" smtClean="0"/>
                        <a:t>深圳市光明新区</a:t>
                      </a:r>
                      <a:endParaRPr lang="zh-CN" altLang="en-US" sz="1000" dirty="0"/>
                    </a:p>
                  </a:txBody>
                  <a:tcPr anchor="ctr">
                    <a:solidFill>
                      <a:schemeClr val="bg1"/>
                    </a:solidFill>
                  </a:tcPr>
                </a:tc>
                <a:tc>
                  <a:txBody>
                    <a:bodyPr/>
                    <a:lstStyle/>
                    <a:p>
                      <a:pPr algn="ctr"/>
                      <a:r>
                        <a:rPr lang="zh-CN" altLang="en-US" sz="1000" dirty="0" smtClean="0"/>
                        <a:t>铜加工板块的重要子公司</a:t>
                      </a:r>
                      <a:endParaRPr lang="zh-CN" altLang="en-US" sz="1000" dirty="0"/>
                    </a:p>
                  </a:txBody>
                  <a:tcPr anchor="ctr">
                    <a:solidFill>
                      <a:schemeClr val="bg1"/>
                    </a:solidFill>
                  </a:tcPr>
                </a:tc>
                <a:tc>
                  <a:txBody>
                    <a:bodyPr/>
                    <a:lstStyle/>
                    <a:p>
                      <a:pPr algn="ctr"/>
                      <a:r>
                        <a:rPr lang="en-US" altLang="zh-CN" sz="1000" dirty="0" smtClean="0"/>
                        <a:t>552,587.31</a:t>
                      </a:r>
                      <a:endParaRPr lang="zh-CN" altLang="en-US" sz="1000" dirty="0"/>
                    </a:p>
                  </a:txBody>
                  <a:tcPr anchor="ctr">
                    <a:solidFill>
                      <a:schemeClr val="bg1"/>
                    </a:solidFill>
                  </a:tcPr>
                </a:tc>
                <a:tc>
                  <a:txBody>
                    <a:bodyPr/>
                    <a:lstStyle/>
                    <a:p>
                      <a:pPr algn="ctr"/>
                      <a:r>
                        <a:rPr lang="en-US" altLang="zh-CN" sz="1000" dirty="0" smtClean="0"/>
                        <a:t>461,215.78</a:t>
                      </a:r>
                      <a:endParaRPr lang="zh-CN" altLang="en-US" sz="1000" dirty="0"/>
                    </a:p>
                  </a:txBody>
                  <a:tcPr anchor="ctr">
                    <a:solidFill>
                      <a:schemeClr val="bg1"/>
                    </a:solidFill>
                  </a:tcPr>
                </a:tc>
                <a:tc>
                  <a:txBody>
                    <a:bodyPr/>
                    <a:lstStyle/>
                    <a:p>
                      <a:pPr algn="ctr"/>
                      <a:r>
                        <a:rPr lang="en-US" altLang="zh-CN" sz="1000" dirty="0" smtClean="0"/>
                        <a:t>18,613.40</a:t>
                      </a:r>
                      <a:endParaRPr lang="zh-CN" altLang="en-US" sz="1000" dirty="0"/>
                    </a:p>
                  </a:txBody>
                  <a:tcPr anchor="ctr">
                    <a:solidFill>
                      <a:schemeClr val="bg1"/>
                    </a:solidFill>
                  </a:tcPr>
                </a:tc>
              </a:tr>
              <a:tr h="407216">
                <a:tc>
                  <a:txBody>
                    <a:bodyPr/>
                    <a:lstStyle/>
                    <a:p>
                      <a:pPr algn="ctr"/>
                      <a:r>
                        <a:rPr lang="zh-CN" altLang="en-US" sz="1000" dirty="0" smtClean="0"/>
                        <a:t>中铜矿业资源有限公司</a:t>
                      </a:r>
                      <a:endParaRPr lang="zh-CN" altLang="en-US" sz="1000" dirty="0"/>
                    </a:p>
                  </a:txBody>
                  <a:tcPr anchor="ctr">
                    <a:solidFill>
                      <a:schemeClr val="bg1"/>
                    </a:solidFill>
                  </a:tcPr>
                </a:tc>
                <a:tc>
                  <a:txBody>
                    <a:bodyPr/>
                    <a:lstStyle/>
                    <a:p>
                      <a:pPr algn="ctr"/>
                      <a:r>
                        <a:rPr lang="zh-CN" altLang="en-US" sz="1000" dirty="0" smtClean="0"/>
                        <a:t>上海市浦东新区</a:t>
                      </a:r>
                      <a:endParaRPr lang="zh-CN" altLang="en-US" sz="1000" dirty="0"/>
                    </a:p>
                  </a:txBody>
                  <a:tcPr anchor="ctr">
                    <a:solidFill>
                      <a:schemeClr val="bg1"/>
                    </a:solidFill>
                  </a:tcPr>
                </a:tc>
                <a:tc>
                  <a:txBody>
                    <a:bodyPr/>
                    <a:lstStyle/>
                    <a:p>
                      <a:pPr algn="ctr"/>
                      <a:r>
                        <a:rPr lang="zh-CN" altLang="en-US" sz="1000" dirty="0" smtClean="0"/>
                        <a:t>铜贸易板块的重要子公司</a:t>
                      </a:r>
                      <a:endParaRPr lang="zh-CN" altLang="en-US" sz="1000" dirty="0"/>
                    </a:p>
                  </a:txBody>
                  <a:tcPr anchor="ctr">
                    <a:solidFill>
                      <a:schemeClr val="bg1"/>
                    </a:solidFill>
                  </a:tcPr>
                </a:tc>
                <a:tc>
                  <a:txBody>
                    <a:bodyPr/>
                    <a:lstStyle/>
                    <a:p>
                      <a:pPr algn="ctr"/>
                      <a:r>
                        <a:rPr lang="en-US" altLang="zh-CN" sz="1000" dirty="0" smtClean="0"/>
                        <a:t>138,877.07</a:t>
                      </a:r>
                      <a:endParaRPr lang="zh-CN" altLang="en-US" sz="1000" dirty="0"/>
                    </a:p>
                  </a:txBody>
                  <a:tcPr anchor="ctr">
                    <a:solidFill>
                      <a:schemeClr val="bg1"/>
                    </a:solidFill>
                  </a:tcPr>
                </a:tc>
                <a:tc>
                  <a:txBody>
                    <a:bodyPr/>
                    <a:lstStyle/>
                    <a:p>
                      <a:pPr algn="ctr"/>
                      <a:r>
                        <a:rPr lang="en-US" altLang="zh-CN" sz="1000" dirty="0" smtClean="0"/>
                        <a:t>1,608,453.60</a:t>
                      </a:r>
                      <a:endParaRPr lang="zh-CN" altLang="en-US" sz="1000" dirty="0"/>
                    </a:p>
                  </a:txBody>
                  <a:tcPr anchor="ctr">
                    <a:solidFill>
                      <a:schemeClr val="bg1"/>
                    </a:solidFill>
                  </a:tcPr>
                </a:tc>
                <a:tc>
                  <a:txBody>
                    <a:bodyPr/>
                    <a:lstStyle/>
                    <a:p>
                      <a:pPr algn="ctr"/>
                      <a:r>
                        <a:rPr lang="en-US" altLang="zh-CN" sz="1000" dirty="0" smtClean="0"/>
                        <a:t>4,666.81</a:t>
                      </a:r>
                      <a:endParaRPr lang="zh-CN" altLang="en-US" sz="1000" dirty="0"/>
                    </a:p>
                  </a:txBody>
                  <a:tcPr anchor="ctr">
                    <a:solidFill>
                      <a:schemeClr val="bg1"/>
                    </a:solidFill>
                  </a:tcPr>
                </a:tc>
              </a:tr>
              <a:tr h="407216">
                <a:tc>
                  <a:txBody>
                    <a:bodyPr/>
                    <a:lstStyle/>
                    <a:p>
                      <a:pPr algn="ctr"/>
                      <a:r>
                        <a:rPr lang="zh-CN" altLang="en-US" sz="1000" dirty="0" smtClean="0"/>
                        <a:t>全威（上海）有色金属有限公司</a:t>
                      </a:r>
                      <a:endParaRPr lang="zh-CN" altLang="en-US" sz="1000" dirty="0"/>
                    </a:p>
                  </a:txBody>
                  <a:tcPr anchor="ctr">
                    <a:solidFill>
                      <a:schemeClr val="bg1"/>
                    </a:solidFill>
                  </a:tcPr>
                </a:tc>
                <a:tc>
                  <a:txBody>
                    <a:bodyPr/>
                    <a:lstStyle/>
                    <a:p>
                      <a:pPr algn="ctr"/>
                      <a:r>
                        <a:rPr lang="zh-CN" altLang="en-US" sz="1000" dirty="0" smtClean="0"/>
                        <a:t>上海市浦东新区</a:t>
                      </a:r>
                      <a:endParaRPr lang="zh-CN" altLang="en-US" sz="1000" dirty="0"/>
                    </a:p>
                  </a:txBody>
                  <a:tcPr anchor="ctr">
                    <a:solidFill>
                      <a:schemeClr val="bg1"/>
                    </a:solidFill>
                  </a:tcPr>
                </a:tc>
                <a:tc>
                  <a:txBody>
                    <a:bodyPr/>
                    <a:lstStyle/>
                    <a:p>
                      <a:pPr algn="ctr"/>
                      <a:r>
                        <a:rPr lang="zh-CN" altLang="en-US" sz="1000" dirty="0" smtClean="0"/>
                        <a:t>有色金属板块重要子公司</a:t>
                      </a:r>
                      <a:endParaRPr lang="zh-CN" altLang="en-US" sz="1000" dirty="0"/>
                    </a:p>
                  </a:txBody>
                  <a:tcPr anchor="ctr">
                    <a:solidFill>
                      <a:schemeClr val="bg1"/>
                    </a:solidFill>
                  </a:tcPr>
                </a:tc>
                <a:tc>
                  <a:txBody>
                    <a:bodyPr/>
                    <a:lstStyle/>
                    <a:p>
                      <a:pPr algn="ctr"/>
                      <a:r>
                        <a:rPr lang="en-US" altLang="zh-CN" sz="1000" dirty="0" smtClean="0"/>
                        <a:t>55,300.83</a:t>
                      </a:r>
                      <a:endParaRPr lang="zh-CN" altLang="en-US" sz="1000" dirty="0"/>
                    </a:p>
                  </a:txBody>
                  <a:tcPr anchor="ctr">
                    <a:solidFill>
                      <a:schemeClr val="bg1"/>
                    </a:solidFill>
                  </a:tcPr>
                </a:tc>
                <a:tc>
                  <a:txBody>
                    <a:bodyPr/>
                    <a:lstStyle/>
                    <a:p>
                      <a:pPr algn="ctr"/>
                      <a:r>
                        <a:rPr lang="en-US" altLang="zh-CN" sz="1000" dirty="0" smtClean="0"/>
                        <a:t>562,535.87</a:t>
                      </a:r>
                      <a:endParaRPr lang="zh-CN" altLang="en-US" sz="1000" dirty="0"/>
                    </a:p>
                  </a:txBody>
                  <a:tcPr anchor="ctr">
                    <a:solidFill>
                      <a:schemeClr val="bg1"/>
                    </a:solidFill>
                  </a:tcPr>
                </a:tc>
                <a:tc>
                  <a:txBody>
                    <a:bodyPr/>
                    <a:lstStyle/>
                    <a:p>
                      <a:pPr algn="ctr"/>
                      <a:r>
                        <a:rPr lang="en-US" altLang="zh-CN" sz="1000" dirty="0" smtClean="0"/>
                        <a:t>1,538.63</a:t>
                      </a:r>
                      <a:endParaRPr lang="zh-CN" altLang="en-US" sz="1000" dirty="0"/>
                    </a:p>
                  </a:txBody>
                  <a:tcPr anchor="ctr">
                    <a:solidFill>
                      <a:schemeClr val="bg1"/>
                    </a:solidFill>
                  </a:tcPr>
                </a:tc>
              </a:tr>
              <a:tr h="407216">
                <a:tc>
                  <a:txBody>
                    <a:bodyPr/>
                    <a:lstStyle/>
                    <a:p>
                      <a:pPr algn="ctr"/>
                      <a:r>
                        <a:rPr lang="zh-CN" altLang="en-US" sz="1000" dirty="0" smtClean="0"/>
                        <a:t>正威（甘肃）铜业科技有限公司</a:t>
                      </a:r>
                      <a:endParaRPr lang="zh-CN" altLang="en-US" sz="1000" dirty="0"/>
                    </a:p>
                  </a:txBody>
                  <a:tcPr anchor="ctr">
                    <a:solidFill>
                      <a:schemeClr val="bg1"/>
                    </a:solidFill>
                  </a:tcPr>
                </a:tc>
                <a:tc>
                  <a:txBody>
                    <a:bodyPr/>
                    <a:lstStyle/>
                    <a:p>
                      <a:pPr algn="ctr"/>
                      <a:r>
                        <a:rPr lang="zh-CN" altLang="en-US" sz="1000" dirty="0" smtClean="0"/>
                        <a:t>甘肃省兰州新区</a:t>
                      </a:r>
                      <a:endParaRPr lang="zh-CN" altLang="en-US" sz="1000" dirty="0"/>
                    </a:p>
                  </a:txBody>
                  <a:tcPr anchor="ctr">
                    <a:solidFill>
                      <a:schemeClr val="bg1"/>
                    </a:solidFill>
                  </a:tcPr>
                </a:tc>
                <a:tc>
                  <a:txBody>
                    <a:bodyPr/>
                    <a:lstStyle/>
                    <a:p>
                      <a:pPr algn="ctr"/>
                      <a:r>
                        <a:rPr lang="zh-CN" altLang="en-US" sz="1000" dirty="0" smtClean="0"/>
                        <a:t>西北区有色金属重要</a:t>
                      </a:r>
                      <a:r>
                        <a:rPr lang="zh-CN" altLang="en-US" sz="1000" dirty="0" smtClean="0"/>
                        <a:t>子公司</a:t>
                      </a:r>
                      <a:endParaRPr lang="zh-CN" altLang="en-US" sz="1000" dirty="0"/>
                    </a:p>
                  </a:txBody>
                  <a:tcPr anchor="ctr">
                    <a:solidFill>
                      <a:schemeClr val="bg1"/>
                    </a:solidFill>
                  </a:tcPr>
                </a:tc>
                <a:tc>
                  <a:txBody>
                    <a:bodyPr/>
                    <a:lstStyle/>
                    <a:p>
                      <a:pPr algn="ctr"/>
                      <a:r>
                        <a:rPr lang="en-US" altLang="zh-CN" sz="1000" dirty="0" smtClean="0"/>
                        <a:t>402,308.92</a:t>
                      </a:r>
                      <a:endParaRPr lang="zh-CN" altLang="en-US" sz="1000" dirty="0"/>
                    </a:p>
                  </a:txBody>
                  <a:tcPr anchor="ctr">
                    <a:solidFill>
                      <a:schemeClr val="bg1"/>
                    </a:solidFill>
                  </a:tcPr>
                </a:tc>
                <a:tc>
                  <a:txBody>
                    <a:bodyPr/>
                    <a:lstStyle/>
                    <a:p>
                      <a:pPr algn="ctr"/>
                      <a:r>
                        <a:rPr lang="en-US" altLang="zh-CN" sz="1000" dirty="0" smtClean="0"/>
                        <a:t>226,873.03</a:t>
                      </a:r>
                      <a:endParaRPr lang="zh-CN" altLang="en-US" sz="1000" dirty="0"/>
                    </a:p>
                  </a:txBody>
                  <a:tcPr anchor="ctr">
                    <a:solidFill>
                      <a:schemeClr val="bg1"/>
                    </a:solidFill>
                  </a:tcPr>
                </a:tc>
                <a:tc>
                  <a:txBody>
                    <a:bodyPr/>
                    <a:lstStyle/>
                    <a:p>
                      <a:pPr algn="ctr"/>
                      <a:r>
                        <a:rPr lang="en-US" altLang="zh-CN" sz="1000" dirty="0" smtClean="0"/>
                        <a:t>40,445.22</a:t>
                      </a:r>
                      <a:endParaRPr lang="zh-CN" altLang="en-US" sz="1000" dirty="0"/>
                    </a:p>
                  </a:txBody>
                  <a:tcPr anchor="ctr">
                    <a:solidFill>
                      <a:schemeClr val="bg1"/>
                    </a:solidFill>
                  </a:tcPr>
                </a:tc>
              </a:tr>
              <a:tr h="407216">
                <a:tc>
                  <a:txBody>
                    <a:bodyPr/>
                    <a:lstStyle/>
                    <a:p>
                      <a:pPr algn="ctr"/>
                      <a:r>
                        <a:rPr lang="zh-CN" altLang="en-US" sz="1000" dirty="0" smtClean="0"/>
                        <a:t>贵州国际商品交易中心有限公司</a:t>
                      </a:r>
                      <a:endParaRPr lang="zh-CN" altLang="en-US" sz="1000" dirty="0"/>
                    </a:p>
                  </a:txBody>
                  <a:tcPr anchor="ctr">
                    <a:solidFill>
                      <a:schemeClr val="bg1"/>
                    </a:solidFill>
                  </a:tcPr>
                </a:tc>
                <a:tc>
                  <a:txBody>
                    <a:bodyPr/>
                    <a:lstStyle/>
                    <a:p>
                      <a:pPr algn="ctr"/>
                      <a:r>
                        <a:rPr lang="zh-CN" altLang="en-US" sz="1000" dirty="0" smtClean="0"/>
                        <a:t>贵州省贵阳市</a:t>
                      </a:r>
                      <a:endParaRPr lang="zh-CN" altLang="en-US" sz="1000" dirty="0"/>
                    </a:p>
                  </a:txBody>
                  <a:tcPr anchor="ctr">
                    <a:solidFill>
                      <a:schemeClr val="bg1"/>
                    </a:solidFill>
                  </a:tcPr>
                </a:tc>
                <a:tc>
                  <a:txBody>
                    <a:bodyPr/>
                    <a:lstStyle/>
                    <a:p>
                      <a:pPr algn="ctr"/>
                      <a:r>
                        <a:rPr lang="zh-CN" altLang="en-US" sz="1000" dirty="0" smtClean="0"/>
                        <a:t>贸易中心</a:t>
                      </a:r>
                      <a:endParaRPr lang="zh-CN" altLang="en-US" sz="1000" dirty="0"/>
                    </a:p>
                  </a:txBody>
                  <a:tcPr anchor="ctr">
                    <a:solidFill>
                      <a:schemeClr val="bg1"/>
                    </a:solidFill>
                  </a:tcPr>
                </a:tc>
                <a:tc>
                  <a:txBody>
                    <a:bodyPr/>
                    <a:lstStyle/>
                    <a:p>
                      <a:pPr algn="ctr"/>
                      <a:r>
                        <a:rPr lang="en-US" altLang="zh-CN" sz="1000" dirty="0" smtClean="0"/>
                        <a:t>129,018.98</a:t>
                      </a:r>
                      <a:endParaRPr lang="zh-CN" altLang="en-US" sz="1000" dirty="0"/>
                    </a:p>
                  </a:txBody>
                  <a:tcPr anchor="ctr">
                    <a:solidFill>
                      <a:schemeClr val="bg1"/>
                    </a:solidFill>
                  </a:tcPr>
                </a:tc>
                <a:tc>
                  <a:txBody>
                    <a:bodyPr/>
                    <a:lstStyle/>
                    <a:p>
                      <a:pPr algn="ctr"/>
                      <a:r>
                        <a:rPr lang="en-US" altLang="zh-CN" sz="1000" dirty="0" smtClean="0"/>
                        <a:t>414,628.32</a:t>
                      </a:r>
                      <a:endParaRPr lang="zh-CN" altLang="en-US" sz="1000" dirty="0"/>
                    </a:p>
                  </a:txBody>
                  <a:tcPr anchor="ctr">
                    <a:solidFill>
                      <a:schemeClr val="bg1"/>
                    </a:solidFill>
                  </a:tcPr>
                </a:tc>
                <a:tc>
                  <a:txBody>
                    <a:bodyPr/>
                    <a:lstStyle/>
                    <a:p>
                      <a:pPr algn="ctr"/>
                      <a:r>
                        <a:rPr lang="en-US" altLang="zh-CN" sz="1000" dirty="0" smtClean="0"/>
                        <a:t>350.19</a:t>
                      </a:r>
                      <a:endParaRPr lang="zh-CN" altLang="en-US" sz="1000" dirty="0"/>
                    </a:p>
                  </a:txBody>
                  <a:tcPr anchor="ctr">
                    <a:solidFill>
                      <a:schemeClr val="bg1"/>
                    </a:solidFill>
                  </a:tcPr>
                </a:tc>
              </a:tr>
              <a:tr h="407216">
                <a:tc>
                  <a:txBody>
                    <a:bodyPr/>
                    <a:lstStyle/>
                    <a:p>
                      <a:pPr algn="ctr"/>
                      <a:r>
                        <a:rPr lang="zh-CN" altLang="en-US" sz="1000" dirty="0" smtClean="0"/>
                        <a:t>河南金属交易中心有限公司</a:t>
                      </a:r>
                      <a:endParaRPr lang="zh-CN" altLang="en-US" sz="1000" dirty="0"/>
                    </a:p>
                  </a:txBody>
                  <a:tcPr anchor="ctr">
                    <a:solidFill>
                      <a:schemeClr val="bg1"/>
                    </a:solidFill>
                  </a:tcPr>
                </a:tc>
                <a:tc>
                  <a:txBody>
                    <a:bodyPr/>
                    <a:lstStyle/>
                    <a:p>
                      <a:pPr algn="ctr"/>
                      <a:r>
                        <a:rPr lang="zh-CN" altLang="en-US" sz="1000" dirty="0" smtClean="0"/>
                        <a:t>河南省洛阳市</a:t>
                      </a:r>
                      <a:endParaRPr lang="zh-CN" altLang="en-US" sz="1000" dirty="0"/>
                    </a:p>
                  </a:txBody>
                  <a:tcPr anchor="ctr">
                    <a:solidFill>
                      <a:schemeClr val="bg1"/>
                    </a:solidFill>
                  </a:tcPr>
                </a:tc>
                <a:tc>
                  <a:txBody>
                    <a:bodyPr/>
                    <a:lstStyle/>
                    <a:p>
                      <a:pPr algn="ctr"/>
                      <a:r>
                        <a:rPr lang="zh-CN" altLang="en-US" sz="1000" dirty="0" smtClean="0"/>
                        <a:t>贸易中心</a:t>
                      </a:r>
                      <a:endParaRPr lang="zh-CN" altLang="en-US" sz="1000" dirty="0"/>
                    </a:p>
                  </a:txBody>
                  <a:tcPr anchor="ctr">
                    <a:solidFill>
                      <a:schemeClr val="bg1"/>
                    </a:solidFill>
                  </a:tcPr>
                </a:tc>
                <a:tc>
                  <a:txBody>
                    <a:bodyPr/>
                    <a:lstStyle/>
                    <a:p>
                      <a:pPr algn="ctr"/>
                      <a:r>
                        <a:rPr lang="en-US" altLang="zh-CN" sz="1000" dirty="0" smtClean="0"/>
                        <a:t>49,120.60</a:t>
                      </a:r>
                      <a:endParaRPr lang="zh-CN" altLang="en-US" sz="1000" dirty="0"/>
                    </a:p>
                  </a:txBody>
                  <a:tcPr anchor="ctr">
                    <a:solidFill>
                      <a:schemeClr val="bg1"/>
                    </a:solidFill>
                  </a:tcPr>
                </a:tc>
                <a:tc>
                  <a:txBody>
                    <a:bodyPr/>
                    <a:lstStyle/>
                    <a:p>
                      <a:pPr algn="ctr"/>
                      <a:r>
                        <a:rPr lang="en-US" altLang="zh-CN" sz="1000" dirty="0" smtClean="0"/>
                        <a:t>488,526.80</a:t>
                      </a:r>
                      <a:endParaRPr lang="zh-CN" altLang="en-US" sz="1000" dirty="0"/>
                    </a:p>
                  </a:txBody>
                  <a:tcPr anchor="ctr">
                    <a:solidFill>
                      <a:schemeClr val="bg1"/>
                    </a:solidFill>
                  </a:tcPr>
                </a:tc>
                <a:tc>
                  <a:txBody>
                    <a:bodyPr/>
                    <a:lstStyle/>
                    <a:p>
                      <a:pPr algn="ctr"/>
                      <a:r>
                        <a:rPr lang="en-US" altLang="zh-CN" sz="1000" dirty="0" smtClean="0"/>
                        <a:t>568.59</a:t>
                      </a:r>
                      <a:endParaRPr lang="zh-CN" altLang="en-US" sz="1000" dirty="0"/>
                    </a:p>
                  </a:txBody>
                  <a:tcPr anchor="ctr">
                    <a:solidFill>
                      <a:schemeClr val="bg1"/>
                    </a:solidFill>
                  </a:tcPr>
                </a:tc>
              </a:tr>
              <a:tr h="486689">
                <a:tc>
                  <a:txBody>
                    <a:bodyPr/>
                    <a:lstStyle/>
                    <a:p>
                      <a:pPr algn="ctr"/>
                      <a:r>
                        <a:rPr lang="zh-CN" altLang="en-US" sz="1000" dirty="0" smtClean="0"/>
                        <a:t>湖南国际矿产资源交易中心有限公司</a:t>
                      </a:r>
                      <a:endParaRPr lang="zh-CN" altLang="en-US" sz="1000" dirty="0"/>
                    </a:p>
                  </a:txBody>
                  <a:tcPr anchor="ctr">
                    <a:solidFill>
                      <a:schemeClr val="bg1"/>
                    </a:solidFill>
                  </a:tcPr>
                </a:tc>
                <a:tc>
                  <a:txBody>
                    <a:bodyPr/>
                    <a:lstStyle/>
                    <a:p>
                      <a:pPr algn="ctr"/>
                      <a:r>
                        <a:rPr lang="zh-CN" altLang="en-US" sz="1000" dirty="0" smtClean="0"/>
                        <a:t>湖南省郴州市</a:t>
                      </a:r>
                      <a:endParaRPr lang="zh-CN" altLang="en-US" sz="1000" dirty="0"/>
                    </a:p>
                  </a:txBody>
                  <a:tcPr anchor="ctr">
                    <a:solidFill>
                      <a:schemeClr val="bg1"/>
                    </a:solidFill>
                  </a:tcPr>
                </a:tc>
                <a:tc>
                  <a:txBody>
                    <a:bodyPr/>
                    <a:lstStyle/>
                    <a:p>
                      <a:pPr algn="ctr"/>
                      <a:r>
                        <a:rPr lang="zh-CN" altLang="en-US" sz="1000" dirty="0" smtClean="0"/>
                        <a:t>贸易中心</a:t>
                      </a:r>
                      <a:endParaRPr lang="zh-CN" altLang="en-US" sz="1000" dirty="0"/>
                    </a:p>
                  </a:txBody>
                  <a:tcPr anchor="ctr">
                    <a:solidFill>
                      <a:schemeClr val="bg1"/>
                    </a:solidFill>
                  </a:tcPr>
                </a:tc>
                <a:tc>
                  <a:txBody>
                    <a:bodyPr/>
                    <a:lstStyle/>
                    <a:p>
                      <a:pPr algn="ctr"/>
                      <a:r>
                        <a:rPr lang="en-US" altLang="zh-CN" sz="1000" dirty="0" smtClean="0"/>
                        <a:t>40,767.80</a:t>
                      </a:r>
                      <a:endParaRPr lang="zh-CN" altLang="en-US" sz="1000" dirty="0"/>
                    </a:p>
                  </a:txBody>
                  <a:tcPr anchor="ctr">
                    <a:solidFill>
                      <a:schemeClr val="bg1"/>
                    </a:solidFill>
                  </a:tcPr>
                </a:tc>
                <a:tc>
                  <a:txBody>
                    <a:bodyPr/>
                    <a:lstStyle/>
                    <a:p>
                      <a:pPr algn="ctr"/>
                      <a:r>
                        <a:rPr lang="en-US" altLang="zh-CN" sz="1000" dirty="0" smtClean="0"/>
                        <a:t>32,422.27</a:t>
                      </a:r>
                      <a:endParaRPr lang="zh-CN" altLang="en-US" sz="1000" dirty="0"/>
                    </a:p>
                  </a:txBody>
                  <a:tcPr anchor="ctr">
                    <a:solidFill>
                      <a:schemeClr val="bg1"/>
                    </a:solidFill>
                  </a:tcPr>
                </a:tc>
                <a:tc>
                  <a:txBody>
                    <a:bodyPr/>
                    <a:lstStyle/>
                    <a:p>
                      <a:pPr algn="ctr"/>
                      <a:r>
                        <a:rPr lang="en-US" altLang="zh-CN" sz="1000" dirty="0" smtClean="0"/>
                        <a:t>172.39</a:t>
                      </a:r>
                      <a:endParaRPr lang="zh-CN" altLang="en-US" sz="1000" dirty="0"/>
                    </a:p>
                  </a:txBody>
                  <a:tcPr anchor="ctr">
                    <a:solidFill>
                      <a:schemeClr val="bg1"/>
                    </a:solidFill>
                  </a:tcPr>
                </a:tc>
              </a:tr>
            </a:tbl>
          </a:graphicData>
        </a:graphic>
      </p:graphicFrame>
    </p:spTree>
    <p:extLst>
      <p:ext uri="{BB962C8B-B14F-4D97-AF65-F5344CB8AC3E}">
        <p14:creationId xmlns:p14="http://schemas.microsoft.com/office/powerpoint/2010/main" val="194897988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842269235"/>
              </p:ext>
            </p:extLst>
          </p:nvPr>
        </p:nvGraphicFramePr>
        <p:xfrm>
          <a:off x="1043608" y="554732"/>
          <a:ext cx="6888090" cy="4221048"/>
        </p:xfrm>
        <a:graphic>
          <a:graphicData uri="http://schemas.openxmlformats.org/drawingml/2006/table">
            <a:tbl>
              <a:tblPr firstRow="1" bandRow="1">
                <a:tableStyleId>{3C2FFA5D-87B4-456A-9821-1D502468CF0F}</a:tableStyleId>
              </a:tblPr>
              <a:tblGrid>
                <a:gridCol w="1148015"/>
                <a:gridCol w="1148015"/>
                <a:gridCol w="1148015"/>
                <a:gridCol w="1148015"/>
                <a:gridCol w="1148015"/>
                <a:gridCol w="1148015"/>
              </a:tblGrid>
              <a:tr h="459051">
                <a:tc>
                  <a:txBody>
                    <a:bodyPr/>
                    <a:lstStyle/>
                    <a:p>
                      <a:pPr algn="ctr"/>
                      <a:r>
                        <a:rPr lang="zh-CN" altLang="en-US" sz="1000" dirty="0" smtClean="0"/>
                        <a:t>主要子公司</a:t>
                      </a:r>
                      <a:endParaRPr lang="zh-CN" altLang="en-US" sz="1000" dirty="0"/>
                    </a:p>
                  </a:txBody>
                  <a:tcPr anchor="ctr">
                    <a:solidFill>
                      <a:srgbClr val="EF6541"/>
                    </a:solidFill>
                  </a:tcPr>
                </a:tc>
                <a:tc>
                  <a:txBody>
                    <a:bodyPr/>
                    <a:lstStyle/>
                    <a:p>
                      <a:pPr algn="ctr"/>
                      <a:r>
                        <a:rPr lang="zh-CN" altLang="en-US" sz="1000" dirty="0" smtClean="0"/>
                        <a:t>所在地</a:t>
                      </a:r>
                      <a:endParaRPr lang="zh-CN" altLang="en-US" sz="1000" dirty="0"/>
                    </a:p>
                  </a:txBody>
                  <a:tcPr anchor="ctr">
                    <a:solidFill>
                      <a:srgbClr val="EF6541"/>
                    </a:solidFill>
                  </a:tcPr>
                </a:tc>
                <a:tc>
                  <a:txBody>
                    <a:bodyPr/>
                    <a:lstStyle/>
                    <a:p>
                      <a:pPr algn="ctr"/>
                      <a:r>
                        <a:rPr lang="zh-CN" altLang="en-US" sz="1000" dirty="0" smtClean="0"/>
                        <a:t>业务说明</a:t>
                      </a:r>
                      <a:endParaRPr lang="zh-CN" altLang="en-US" sz="1000" dirty="0"/>
                    </a:p>
                  </a:txBody>
                  <a:tcPr anchor="ctr">
                    <a:solidFill>
                      <a:srgbClr val="EF6541"/>
                    </a:solidFill>
                  </a:tcPr>
                </a:tc>
                <a:tc>
                  <a:txBody>
                    <a:bodyPr/>
                    <a:lstStyle/>
                    <a:p>
                      <a:pPr algn="ctr"/>
                      <a:r>
                        <a:rPr lang="zh-CN" altLang="en-US" sz="1000" dirty="0" smtClean="0"/>
                        <a:t>资产总额（万元）</a:t>
                      </a:r>
                      <a:endParaRPr lang="zh-CN" altLang="en-US" sz="1000" dirty="0"/>
                    </a:p>
                  </a:txBody>
                  <a:tcPr anchor="ctr">
                    <a:solidFill>
                      <a:srgbClr val="EF6541"/>
                    </a:solidFill>
                  </a:tcPr>
                </a:tc>
                <a:tc>
                  <a:txBody>
                    <a:bodyPr/>
                    <a:lstStyle/>
                    <a:p>
                      <a:pPr algn="ctr"/>
                      <a:r>
                        <a:rPr lang="zh-CN" altLang="en-US" sz="1000" dirty="0" smtClean="0"/>
                        <a:t>营收</a:t>
                      </a:r>
                      <a:endParaRPr lang="zh-CN" altLang="en-US" sz="1000" dirty="0"/>
                    </a:p>
                  </a:txBody>
                  <a:tcPr anchor="ctr">
                    <a:solidFill>
                      <a:srgbClr val="EF6541"/>
                    </a:solidFill>
                  </a:tcPr>
                </a:tc>
                <a:tc>
                  <a:txBody>
                    <a:bodyPr/>
                    <a:lstStyle/>
                    <a:p>
                      <a:pPr algn="ctr"/>
                      <a:r>
                        <a:rPr lang="zh-CN" altLang="en-US" sz="1000" dirty="0" smtClean="0"/>
                        <a:t>净利润</a:t>
                      </a:r>
                      <a:endParaRPr lang="zh-CN" altLang="en-US" sz="1000" dirty="0"/>
                    </a:p>
                  </a:txBody>
                  <a:tcPr anchor="ctr">
                    <a:solidFill>
                      <a:srgbClr val="EF6541"/>
                    </a:solidFill>
                  </a:tcPr>
                </a:tc>
              </a:tr>
              <a:tr h="459051">
                <a:tc>
                  <a:txBody>
                    <a:bodyPr/>
                    <a:lstStyle/>
                    <a:p>
                      <a:pPr algn="ctr"/>
                      <a:r>
                        <a:rPr lang="zh-CN" altLang="en-US" sz="1000" dirty="0" smtClean="0"/>
                        <a:t>华威聚酰亚胺有限责任公司</a:t>
                      </a:r>
                      <a:endParaRPr lang="zh-CN" altLang="en-US" sz="1000" dirty="0"/>
                    </a:p>
                  </a:txBody>
                  <a:tcPr anchor="ctr">
                    <a:solidFill>
                      <a:schemeClr val="bg1"/>
                    </a:solidFill>
                  </a:tcPr>
                </a:tc>
                <a:tc>
                  <a:txBody>
                    <a:bodyPr/>
                    <a:lstStyle/>
                    <a:p>
                      <a:pPr algn="ctr"/>
                      <a:r>
                        <a:rPr lang="zh-CN" altLang="en-US" sz="1000" dirty="0" smtClean="0"/>
                        <a:t>辽宁省营口仙人岛</a:t>
                      </a:r>
                      <a:endParaRPr lang="zh-CN" altLang="en-US" sz="1000" dirty="0"/>
                    </a:p>
                  </a:txBody>
                  <a:tcPr anchor="ctr">
                    <a:solidFill>
                      <a:schemeClr val="bg1"/>
                    </a:solidFill>
                  </a:tcPr>
                </a:tc>
                <a:tc>
                  <a:txBody>
                    <a:bodyPr/>
                    <a:lstStyle/>
                    <a:p>
                      <a:pPr algn="ctr"/>
                      <a:r>
                        <a:rPr lang="zh-CN" altLang="en-US" sz="1000" dirty="0" smtClean="0"/>
                        <a:t>新材料板块</a:t>
                      </a:r>
                      <a:endParaRPr lang="zh-CN" altLang="en-US" sz="1000" dirty="0"/>
                    </a:p>
                  </a:txBody>
                  <a:tcPr anchor="ctr">
                    <a:solidFill>
                      <a:schemeClr val="bg1"/>
                    </a:solidFill>
                  </a:tcPr>
                </a:tc>
                <a:tc>
                  <a:txBody>
                    <a:bodyPr/>
                    <a:lstStyle/>
                    <a:p>
                      <a:pPr algn="ctr"/>
                      <a:r>
                        <a:rPr lang="en-US" altLang="zh-CN" sz="1000" dirty="0" smtClean="0"/>
                        <a:t>108,796.87</a:t>
                      </a:r>
                      <a:endParaRPr lang="zh-CN" altLang="en-US" sz="1000" dirty="0"/>
                    </a:p>
                  </a:txBody>
                  <a:tcPr anchor="ctr">
                    <a:solidFill>
                      <a:schemeClr val="bg1"/>
                    </a:solidFill>
                  </a:tcPr>
                </a:tc>
                <a:tc>
                  <a:txBody>
                    <a:bodyPr/>
                    <a:lstStyle/>
                    <a:p>
                      <a:pPr algn="ctr"/>
                      <a:r>
                        <a:rPr lang="en-US" altLang="zh-CN" sz="1000" dirty="0" smtClean="0"/>
                        <a:t>1,100.39</a:t>
                      </a:r>
                      <a:endParaRPr lang="zh-CN" altLang="en-US" sz="1000" dirty="0"/>
                    </a:p>
                  </a:txBody>
                  <a:tcPr anchor="ctr">
                    <a:solidFill>
                      <a:schemeClr val="bg1"/>
                    </a:solidFill>
                  </a:tcPr>
                </a:tc>
                <a:tc>
                  <a:txBody>
                    <a:bodyPr/>
                    <a:lstStyle/>
                    <a:p>
                      <a:pPr algn="ctr"/>
                      <a:r>
                        <a:rPr lang="en-US" altLang="zh-CN" sz="1000" dirty="0" smtClean="0"/>
                        <a:t>-152.94</a:t>
                      </a:r>
                      <a:endParaRPr lang="zh-CN" altLang="en-US" sz="1000" dirty="0"/>
                    </a:p>
                  </a:txBody>
                  <a:tcPr anchor="ctr">
                    <a:solidFill>
                      <a:schemeClr val="bg1"/>
                    </a:solidFill>
                  </a:tcPr>
                </a:tc>
              </a:tr>
              <a:tr h="459051">
                <a:tc>
                  <a:txBody>
                    <a:bodyPr/>
                    <a:lstStyle/>
                    <a:p>
                      <a:pPr algn="ctr"/>
                      <a:r>
                        <a:rPr lang="zh-CN" altLang="en-US" sz="1000" dirty="0" smtClean="0"/>
                        <a:t>宏威高新材料有限公司</a:t>
                      </a:r>
                      <a:endParaRPr lang="zh-CN" altLang="en-US" sz="1000" dirty="0"/>
                    </a:p>
                  </a:txBody>
                  <a:tcPr anchor="ctr">
                    <a:solidFill>
                      <a:schemeClr val="bg1"/>
                    </a:solidFill>
                  </a:tcPr>
                </a:tc>
                <a:tc>
                  <a:txBody>
                    <a:bodyPr/>
                    <a:lstStyle/>
                    <a:p>
                      <a:pPr algn="ctr"/>
                      <a:r>
                        <a:rPr lang="zh-CN" altLang="en-US" sz="1000" dirty="0" smtClean="0"/>
                        <a:t>四川省广安市</a:t>
                      </a:r>
                      <a:endParaRPr lang="zh-CN" altLang="en-US" sz="1000" dirty="0"/>
                    </a:p>
                  </a:txBody>
                  <a:tcPr anchor="ctr">
                    <a:solidFill>
                      <a:schemeClr val="bg1"/>
                    </a:solidFill>
                  </a:tcPr>
                </a:tc>
                <a:tc>
                  <a:txBody>
                    <a:bodyPr/>
                    <a:lstStyle/>
                    <a:p>
                      <a:pPr algn="ctr"/>
                      <a:r>
                        <a:rPr lang="zh-CN" altLang="en-US" sz="1000" dirty="0" smtClean="0"/>
                        <a:t>新材料板块重要子公司</a:t>
                      </a:r>
                      <a:endParaRPr lang="zh-CN" altLang="en-US" sz="1000" dirty="0"/>
                    </a:p>
                  </a:txBody>
                  <a:tcPr anchor="ctr">
                    <a:solidFill>
                      <a:schemeClr val="bg1"/>
                    </a:solidFill>
                  </a:tcPr>
                </a:tc>
                <a:tc>
                  <a:txBody>
                    <a:bodyPr/>
                    <a:lstStyle/>
                    <a:p>
                      <a:pPr algn="ctr"/>
                      <a:r>
                        <a:rPr lang="en-US" altLang="zh-CN" sz="1000" dirty="0" smtClean="0"/>
                        <a:t>73,747.88</a:t>
                      </a:r>
                      <a:endParaRPr lang="zh-CN" altLang="en-US" sz="1000" dirty="0"/>
                    </a:p>
                  </a:txBody>
                  <a:tcPr anchor="ctr">
                    <a:solidFill>
                      <a:schemeClr val="bg1"/>
                    </a:solidFill>
                  </a:tcPr>
                </a:tc>
                <a:tc>
                  <a:txBody>
                    <a:bodyPr/>
                    <a:lstStyle/>
                    <a:p>
                      <a:pPr algn="ctr"/>
                      <a:r>
                        <a:rPr lang="en-US" altLang="zh-CN" sz="1000" dirty="0" smtClean="0"/>
                        <a:t>74,585.84</a:t>
                      </a:r>
                      <a:endParaRPr lang="zh-CN" altLang="en-US" sz="1000" dirty="0"/>
                    </a:p>
                  </a:txBody>
                  <a:tcPr anchor="ctr">
                    <a:solidFill>
                      <a:schemeClr val="bg1"/>
                    </a:solidFill>
                  </a:tcPr>
                </a:tc>
                <a:tc>
                  <a:txBody>
                    <a:bodyPr/>
                    <a:lstStyle/>
                    <a:p>
                      <a:pPr algn="ctr"/>
                      <a:r>
                        <a:rPr lang="en-US" altLang="zh-CN" sz="1000" dirty="0" smtClean="0"/>
                        <a:t>-251.2</a:t>
                      </a:r>
                      <a:endParaRPr lang="zh-CN" altLang="en-US" sz="1000" dirty="0"/>
                    </a:p>
                  </a:txBody>
                  <a:tcPr anchor="ctr">
                    <a:solidFill>
                      <a:schemeClr val="bg1"/>
                    </a:solidFill>
                  </a:tcPr>
                </a:tc>
              </a:tr>
              <a:tr h="459051">
                <a:tc>
                  <a:txBody>
                    <a:bodyPr/>
                    <a:lstStyle/>
                    <a:p>
                      <a:pPr algn="ctr"/>
                      <a:r>
                        <a:rPr lang="zh-CN" altLang="en-US" sz="1000" dirty="0" smtClean="0"/>
                        <a:t>正威半导体有限公司</a:t>
                      </a:r>
                      <a:endParaRPr lang="zh-CN" altLang="en-US" sz="1000" dirty="0"/>
                    </a:p>
                  </a:txBody>
                  <a:tcPr anchor="ctr">
                    <a:solidFill>
                      <a:schemeClr val="bg1"/>
                    </a:solidFill>
                  </a:tcPr>
                </a:tc>
                <a:tc>
                  <a:txBody>
                    <a:bodyPr/>
                    <a:lstStyle/>
                    <a:p>
                      <a:pPr algn="ctr"/>
                      <a:r>
                        <a:rPr lang="zh-CN" altLang="en-US" sz="1000" dirty="0" smtClean="0"/>
                        <a:t>安徽省池州市</a:t>
                      </a:r>
                      <a:endParaRPr lang="zh-CN" altLang="en-US" sz="1000" dirty="0"/>
                    </a:p>
                  </a:txBody>
                  <a:tcPr anchor="ctr">
                    <a:solidFill>
                      <a:schemeClr val="bg1"/>
                    </a:solidFill>
                  </a:tcPr>
                </a:tc>
                <a:tc>
                  <a:txBody>
                    <a:bodyPr/>
                    <a:lstStyle/>
                    <a:p>
                      <a:pPr algn="ctr"/>
                      <a:r>
                        <a:rPr lang="zh-CN" altLang="en-US" sz="1000" dirty="0" smtClean="0"/>
                        <a:t>半导体板块重要子公司</a:t>
                      </a:r>
                      <a:endParaRPr lang="zh-CN" altLang="en-US" sz="1000" dirty="0"/>
                    </a:p>
                  </a:txBody>
                  <a:tcPr anchor="ctr">
                    <a:solidFill>
                      <a:schemeClr val="bg1"/>
                    </a:solidFill>
                  </a:tcPr>
                </a:tc>
                <a:tc>
                  <a:txBody>
                    <a:bodyPr/>
                    <a:lstStyle/>
                    <a:p>
                      <a:pPr algn="ctr"/>
                      <a:r>
                        <a:rPr lang="en-US" altLang="zh-CN" sz="1000" dirty="0" smtClean="0"/>
                        <a:t>133,647.15</a:t>
                      </a:r>
                      <a:endParaRPr lang="zh-CN" altLang="en-US" sz="1000" dirty="0"/>
                    </a:p>
                  </a:txBody>
                  <a:tcPr anchor="ctr">
                    <a:solidFill>
                      <a:schemeClr val="bg1"/>
                    </a:solidFill>
                  </a:tcPr>
                </a:tc>
                <a:tc>
                  <a:txBody>
                    <a:bodyPr/>
                    <a:lstStyle/>
                    <a:p>
                      <a:pPr algn="ctr"/>
                      <a:r>
                        <a:rPr lang="en-US" altLang="zh-CN" sz="1000" dirty="0" smtClean="0"/>
                        <a:t>0</a:t>
                      </a:r>
                      <a:endParaRPr lang="zh-CN" altLang="en-US" sz="1000" dirty="0"/>
                    </a:p>
                  </a:txBody>
                  <a:tcPr anchor="ctr">
                    <a:solidFill>
                      <a:schemeClr val="bg1"/>
                    </a:solidFill>
                  </a:tcPr>
                </a:tc>
                <a:tc>
                  <a:txBody>
                    <a:bodyPr/>
                    <a:lstStyle/>
                    <a:p>
                      <a:pPr algn="ctr"/>
                      <a:r>
                        <a:rPr lang="en-US" altLang="zh-CN" sz="1000" dirty="0" smtClean="0"/>
                        <a:t>240.17</a:t>
                      </a:r>
                      <a:endParaRPr lang="zh-CN" altLang="en-US" sz="1000" dirty="0"/>
                    </a:p>
                  </a:txBody>
                  <a:tcPr anchor="ctr">
                    <a:solidFill>
                      <a:schemeClr val="bg1"/>
                    </a:solidFill>
                  </a:tcPr>
                </a:tc>
              </a:tr>
              <a:tr h="459051">
                <a:tc>
                  <a:txBody>
                    <a:bodyPr/>
                    <a:lstStyle/>
                    <a:p>
                      <a:pPr algn="ctr"/>
                      <a:r>
                        <a:rPr lang="zh-CN" altLang="en-US" sz="1000" dirty="0" smtClean="0"/>
                        <a:t>安庆汉玉石材有限公司</a:t>
                      </a:r>
                      <a:endParaRPr lang="zh-CN" altLang="en-US" sz="1000" dirty="0"/>
                    </a:p>
                  </a:txBody>
                  <a:tcPr anchor="ctr">
                    <a:solidFill>
                      <a:schemeClr val="bg1"/>
                    </a:solidFill>
                  </a:tcPr>
                </a:tc>
                <a:tc>
                  <a:txBody>
                    <a:bodyPr/>
                    <a:lstStyle/>
                    <a:p>
                      <a:pPr algn="ctr"/>
                      <a:r>
                        <a:rPr lang="zh-CN" altLang="en-US" sz="1000" dirty="0" smtClean="0"/>
                        <a:t>安徽省安庆市</a:t>
                      </a:r>
                      <a:endParaRPr lang="zh-CN" altLang="en-US" sz="1000" dirty="0"/>
                    </a:p>
                  </a:txBody>
                  <a:tcPr anchor="ctr">
                    <a:solidFill>
                      <a:schemeClr val="bg1"/>
                    </a:solidFill>
                  </a:tcPr>
                </a:tc>
                <a:tc>
                  <a:txBody>
                    <a:bodyPr/>
                    <a:lstStyle/>
                    <a:p>
                      <a:pPr algn="ctr"/>
                      <a:r>
                        <a:rPr lang="zh-CN" altLang="en-US" sz="1000" dirty="0" smtClean="0"/>
                        <a:t>汉玉板块重要子公司</a:t>
                      </a:r>
                      <a:endParaRPr lang="zh-CN" altLang="en-US" sz="1000" dirty="0"/>
                    </a:p>
                  </a:txBody>
                  <a:tcPr anchor="ctr">
                    <a:solidFill>
                      <a:schemeClr val="bg1"/>
                    </a:solidFill>
                  </a:tcPr>
                </a:tc>
                <a:tc>
                  <a:txBody>
                    <a:bodyPr/>
                    <a:lstStyle/>
                    <a:p>
                      <a:pPr algn="ctr"/>
                      <a:r>
                        <a:rPr lang="en-US" altLang="zh-CN" sz="1000" dirty="0" smtClean="0"/>
                        <a:t>1,481,018.86</a:t>
                      </a:r>
                      <a:endParaRPr lang="zh-CN" altLang="en-US" sz="1000" dirty="0"/>
                    </a:p>
                  </a:txBody>
                  <a:tcPr anchor="ctr">
                    <a:solidFill>
                      <a:schemeClr val="bg1"/>
                    </a:solidFill>
                  </a:tcPr>
                </a:tc>
                <a:tc>
                  <a:txBody>
                    <a:bodyPr/>
                    <a:lstStyle/>
                    <a:p>
                      <a:pPr algn="ctr"/>
                      <a:r>
                        <a:rPr lang="en-US" altLang="zh-CN" sz="1000" dirty="0" smtClean="0"/>
                        <a:t>53,679.51</a:t>
                      </a:r>
                      <a:endParaRPr lang="zh-CN" altLang="en-US" sz="1000" dirty="0"/>
                    </a:p>
                  </a:txBody>
                  <a:tcPr anchor="ctr">
                    <a:solidFill>
                      <a:schemeClr val="bg1"/>
                    </a:solidFill>
                  </a:tcPr>
                </a:tc>
                <a:tc>
                  <a:txBody>
                    <a:bodyPr/>
                    <a:lstStyle/>
                    <a:p>
                      <a:pPr algn="ctr"/>
                      <a:r>
                        <a:rPr lang="en-US" altLang="zh-CN" sz="1000" dirty="0" smtClean="0"/>
                        <a:t>9,218.35</a:t>
                      </a:r>
                      <a:endParaRPr lang="zh-CN" altLang="en-US" sz="1000" dirty="0"/>
                    </a:p>
                  </a:txBody>
                  <a:tcPr anchor="ctr">
                    <a:solidFill>
                      <a:schemeClr val="bg1"/>
                    </a:solidFill>
                  </a:tcPr>
                </a:tc>
              </a:tr>
              <a:tr h="459051">
                <a:tc>
                  <a:txBody>
                    <a:bodyPr/>
                    <a:lstStyle/>
                    <a:p>
                      <a:pPr algn="ctr"/>
                      <a:r>
                        <a:rPr lang="zh-CN" altLang="en-US" sz="1000" dirty="0" smtClean="0"/>
                        <a:t>湖南国际矿产资源交易中心有限公司</a:t>
                      </a:r>
                      <a:endParaRPr lang="zh-CN" altLang="en-US" sz="1000" dirty="0"/>
                    </a:p>
                  </a:txBody>
                  <a:tcPr anchor="ctr">
                    <a:solidFill>
                      <a:schemeClr val="bg1"/>
                    </a:solidFill>
                  </a:tcPr>
                </a:tc>
                <a:tc>
                  <a:txBody>
                    <a:bodyPr/>
                    <a:lstStyle/>
                    <a:p>
                      <a:pPr algn="ctr"/>
                      <a:r>
                        <a:rPr lang="zh-CN" altLang="en-US" sz="1000" dirty="0" smtClean="0"/>
                        <a:t>湖南省郴州市</a:t>
                      </a:r>
                      <a:endParaRPr lang="zh-CN" altLang="en-US" sz="1000" dirty="0"/>
                    </a:p>
                  </a:txBody>
                  <a:tcPr anchor="ctr">
                    <a:solidFill>
                      <a:schemeClr val="bg1"/>
                    </a:solidFill>
                  </a:tcPr>
                </a:tc>
                <a:tc>
                  <a:txBody>
                    <a:bodyPr/>
                    <a:lstStyle/>
                    <a:p>
                      <a:pPr algn="ctr"/>
                      <a:r>
                        <a:rPr lang="zh-CN" altLang="en-US" sz="1000" dirty="0" smtClean="0"/>
                        <a:t>贸易中心</a:t>
                      </a:r>
                      <a:endParaRPr lang="zh-CN" altLang="en-US" sz="1000" dirty="0"/>
                    </a:p>
                  </a:txBody>
                  <a:tcPr anchor="ctr">
                    <a:solidFill>
                      <a:schemeClr val="bg1"/>
                    </a:solidFill>
                  </a:tcPr>
                </a:tc>
                <a:tc>
                  <a:txBody>
                    <a:bodyPr/>
                    <a:lstStyle/>
                    <a:p>
                      <a:pPr algn="ctr"/>
                      <a:r>
                        <a:rPr lang="en-US" altLang="zh-CN" sz="1000" dirty="0" smtClean="0"/>
                        <a:t>40,767.80</a:t>
                      </a:r>
                      <a:endParaRPr lang="zh-CN" altLang="en-US" sz="1000" dirty="0"/>
                    </a:p>
                  </a:txBody>
                  <a:tcPr anchor="ctr">
                    <a:solidFill>
                      <a:schemeClr val="bg1"/>
                    </a:solidFill>
                  </a:tcPr>
                </a:tc>
                <a:tc>
                  <a:txBody>
                    <a:bodyPr/>
                    <a:lstStyle/>
                    <a:p>
                      <a:pPr algn="ctr"/>
                      <a:r>
                        <a:rPr lang="en-US" altLang="zh-CN" sz="1000" dirty="0" smtClean="0"/>
                        <a:t>32,422.27</a:t>
                      </a:r>
                      <a:endParaRPr lang="zh-CN" altLang="en-US" sz="1000" dirty="0"/>
                    </a:p>
                  </a:txBody>
                  <a:tcPr anchor="ctr">
                    <a:solidFill>
                      <a:schemeClr val="bg1"/>
                    </a:solidFill>
                  </a:tcPr>
                </a:tc>
                <a:tc>
                  <a:txBody>
                    <a:bodyPr/>
                    <a:lstStyle/>
                    <a:p>
                      <a:pPr algn="ctr"/>
                      <a:r>
                        <a:rPr lang="en-US" altLang="zh-CN" sz="1000" dirty="0" smtClean="0"/>
                        <a:t>172.39</a:t>
                      </a:r>
                      <a:endParaRPr lang="zh-CN" altLang="en-US" sz="1000" dirty="0"/>
                    </a:p>
                  </a:txBody>
                  <a:tcPr anchor="ctr">
                    <a:solidFill>
                      <a:schemeClr val="bg1"/>
                    </a:solidFill>
                  </a:tcPr>
                </a:tc>
              </a:tr>
              <a:tr h="459051">
                <a:tc>
                  <a:txBody>
                    <a:bodyPr/>
                    <a:lstStyle/>
                    <a:p>
                      <a:pPr algn="ctr"/>
                      <a:r>
                        <a:rPr lang="zh-CN" altLang="en-US" sz="1000" dirty="0" smtClean="0"/>
                        <a:t>河南省金昌威电子有限公司</a:t>
                      </a:r>
                      <a:endParaRPr lang="zh-CN" altLang="en-US" sz="1000" dirty="0"/>
                    </a:p>
                  </a:txBody>
                  <a:tcPr anchor="ctr">
                    <a:solidFill>
                      <a:schemeClr val="bg1"/>
                    </a:solidFill>
                  </a:tcPr>
                </a:tc>
                <a:tc>
                  <a:txBody>
                    <a:bodyPr/>
                    <a:lstStyle/>
                    <a:p>
                      <a:pPr algn="ctr"/>
                      <a:r>
                        <a:rPr lang="zh-CN" altLang="en-US" sz="1000" dirty="0" smtClean="0"/>
                        <a:t>河南省郑州航空港</a:t>
                      </a:r>
                      <a:endParaRPr lang="zh-CN" altLang="en-US" sz="1000" dirty="0"/>
                    </a:p>
                  </a:txBody>
                  <a:tcPr anchor="ctr">
                    <a:solidFill>
                      <a:schemeClr val="bg1"/>
                    </a:solidFill>
                  </a:tcPr>
                </a:tc>
                <a:tc>
                  <a:txBody>
                    <a:bodyPr/>
                    <a:lstStyle/>
                    <a:p>
                      <a:pPr algn="ctr"/>
                      <a:r>
                        <a:rPr lang="zh-CN" altLang="en-US" sz="1000" dirty="0" smtClean="0"/>
                        <a:t>智能终端板块重要子公司</a:t>
                      </a:r>
                      <a:endParaRPr lang="zh-CN" altLang="en-US" sz="1000" dirty="0"/>
                    </a:p>
                  </a:txBody>
                  <a:tcPr anchor="ctr">
                    <a:solidFill>
                      <a:schemeClr val="bg1"/>
                    </a:solidFill>
                  </a:tcPr>
                </a:tc>
                <a:tc>
                  <a:txBody>
                    <a:bodyPr/>
                    <a:lstStyle/>
                    <a:p>
                      <a:pPr algn="ctr"/>
                      <a:r>
                        <a:rPr lang="en-US" altLang="zh-CN" sz="1000" dirty="0" smtClean="0"/>
                        <a:t>43,860.77</a:t>
                      </a:r>
                      <a:endParaRPr lang="zh-CN" altLang="en-US" sz="1000" dirty="0"/>
                    </a:p>
                  </a:txBody>
                  <a:tcPr anchor="ctr">
                    <a:solidFill>
                      <a:schemeClr val="bg1"/>
                    </a:solidFill>
                  </a:tcPr>
                </a:tc>
                <a:tc>
                  <a:txBody>
                    <a:bodyPr/>
                    <a:lstStyle/>
                    <a:p>
                      <a:pPr algn="ctr"/>
                      <a:r>
                        <a:rPr lang="en-US" altLang="zh-CN" sz="1000" dirty="0" smtClean="0"/>
                        <a:t>5,006.65</a:t>
                      </a:r>
                      <a:endParaRPr lang="zh-CN" altLang="en-US" sz="1000" dirty="0"/>
                    </a:p>
                  </a:txBody>
                  <a:tcPr anchor="ctr">
                    <a:solidFill>
                      <a:schemeClr val="bg1"/>
                    </a:solidFill>
                  </a:tcPr>
                </a:tc>
                <a:tc>
                  <a:txBody>
                    <a:bodyPr/>
                    <a:lstStyle/>
                    <a:p>
                      <a:pPr algn="ctr"/>
                      <a:r>
                        <a:rPr lang="en-US" altLang="zh-CN" sz="1000" dirty="0" smtClean="0"/>
                        <a:t>9,261.40</a:t>
                      </a:r>
                      <a:endParaRPr lang="zh-CN" altLang="en-US" sz="1000" dirty="0"/>
                    </a:p>
                  </a:txBody>
                  <a:tcPr anchor="ctr">
                    <a:solidFill>
                      <a:schemeClr val="bg1"/>
                    </a:solidFill>
                  </a:tcPr>
                </a:tc>
              </a:tr>
              <a:tr h="459051">
                <a:tc>
                  <a:txBody>
                    <a:bodyPr/>
                    <a:lstStyle/>
                    <a:p>
                      <a:pPr algn="ctr"/>
                      <a:r>
                        <a:rPr lang="zh-CN" altLang="en-US" sz="1000" dirty="0" smtClean="0"/>
                        <a:t>重庆振威科技有限公司</a:t>
                      </a:r>
                      <a:endParaRPr lang="zh-CN" altLang="en-US" sz="1000" dirty="0"/>
                    </a:p>
                  </a:txBody>
                  <a:tcPr anchor="ctr">
                    <a:solidFill>
                      <a:schemeClr val="bg1"/>
                    </a:solidFill>
                  </a:tcPr>
                </a:tc>
                <a:tc>
                  <a:txBody>
                    <a:bodyPr/>
                    <a:lstStyle/>
                    <a:p>
                      <a:pPr algn="ctr"/>
                      <a:r>
                        <a:rPr lang="zh-CN" altLang="en-US" sz="1000" dirty="0" smtClean="0"/>
                        <a:t>重庆市南川区</a:t>
                      </a:r>
                      <a:endParaRPr lang="zh-CN" altLang="en-US" sz="1000" dirty="0"/>
                    </a:p>
                  </a:txBody>
                  <a:tcPr anchor="ctr">
                    <a:solidFill>
                      <a:schemeClr val="bg1"/>
                    </a:solidFill>
                  </a:tcPr>
                </a:tc>
                <a:tc>
                  <a:txBody>
                    <a:bodyPr/>
                    <a:lstStyle/>
                    <a:p>
                      <a:pPr algn="ctr"/>
                      <a:r>
                        <a:rPr lang="zh-CN" altLang="en-US" sz="1000" dirty="0" smtClean="0"/>
                        <a:t>西南区重要子公司</a:t>
                      </a:r>
                      <a:endParaRPr lang="zh-CN" altLang="en-US" sz="1000" dirty="0"/>
                    </a:p>
                  </a:txBody>
                  <a:tcPr anchor="ctr">
                    <a:solidFill>
                      <a:schemeClr val="bg1"/>
                    </a:solidFill>
                  </a:tcPr>
                </a:tc>
                <a:tc>
                  <a:txBody>
                    <a:bodyPr/>
                    <a:lstStyle/>
                    <a:p>
                      <a:pPr algn="ctr"/>
                      <a:r>
                        <a:rPr lang="en-US" altLang="zh-CN" sz="1000" dirty="0" smtClean="0"/>
                        <a:t>222,939.47</a:t>
                      </a:r>
                      <a:endParaRPr lang="zh-CN" altLang="en-US" sz="1000" dirty="0"/>
                    </a:p>
                  </a:txBody>
                  <a:tcPr anchor="ctr">
                    <a:solidFill>
                      <a:schemeClr val="bg1"/>
                    </a:solidFill>
                  </a:tcPr>
                </a:tc>
                <a:tc>
                  <a:txBody>
                    <a:bodyPr/>
                    <a:lstStyle/>
                    <a:p>
                      <a:pPr algn="ctr"/>
                      <a:r>
                        <a:rPr lang="en-US" altLang="zh-CN" sz="1000" dirty="0" smtClean="0"/>
                        <a:t>71,378.00</a:t>
                      </a:r>
                      <a:endParaRPr lang="zh-CN" altLang="en-US" sz="1000" dirty="0"/>
                    </a:p>
                  </a:txBody>
                  <a:tcPr anchor="ctr">
                    <a:solidFill>
                      <a:schemeClr val="bg1"/>
                    </a:solidFill>
                  </a:tcPr>
                </a:tc>
                <a:tc>
                  <a:txBody>
                    <a:bodyPr/>
                    <a:lstStyle/>
                    <a:p>
                      <a:pPr algn="ctr"/>
                      <a:r>
                        <a:rPr lang="en-US" altLang="zh-CN" sz="1000" dirty="0" smtClean="0"/>
                        <a:t>-308.73</a:t>
                      </a:r>
                      <a:endParaRPr lang="zh-CN" altLang="en-US" sz="1000" dirty="0"/>
                    </a:p>
                  </a:txBody>
                  <a:tcPr anchor="ctr">
                    <a:solidFill>
                      <a:schemeClr val="bg1"/>
                    </a:solidFill>
                  </a:tcPr>
                </a:tc>
              </a:tr>
              <a:tr h="459051">
                <a:tc>
                  <a:txBody>
                    <a:bodyPr/>
                    <a:lstStyle/>
                    <a:p>
                      <a:pPr algn="ctr"/>
                      <a:r>
                        <a:rPr lang="zh-CN" altLang="en-US" sz="1000" dirty="0" smtClean="0"/>
                        <a:t>厦门东方玉石材有限公司</a:t>
                      </a:r>
                      <a:endParaRPr lang="zh-CN" altLang="en-US" sz="1000" dirty="0"/>
                    </a:p>
                  </a:txBody>
                  <a:tcPr anchor="ctr">
                    <a:solidFill>
                      <a:schemeClr val="bg1"/>
                    </a:solidFill>
                  </a:tcPr>
                </a:tc>
                <a:tc>
                  <a:txBody>
                    <a:bodyPr/>
                    <a:lstStyle/>
                    <a:p>
                      <a:pPr algn="ctr"/>
                      <a:r>
                        <a:rPr lang="zh-CN" altLang="en-US" sz="1000" dirty="0" smtClean="0"/>
                        <a:t>福建省厦门市</a:t>
                      </a:r>
                      <a:endParaRPr lang="zh-CN" altLang="en-US" sz="1000" dirty="0"/>
                    </a:p>
                  </a:txBody>
                  <a:tcPr anchor="ctr">
                    <a:solidFill>
                      <a:schemeClr val="bg1"/>
                    </a:solidFill>
                  </a:tcPr>
                </a:tc>
                <a:tc>
                  <a:txBody>
                    <a:bodyPr/>
                    <a:lstStyle/>
                    <a:p>
                      <a:pPr algn="ctr"/>
                      <a:r>
                        <a:rPr lang="zh-CN" altLang="en-US" sz="1000" dirty="0" smtClean="0"/>
                        <a:t>汉玉石材板块重要子公司</a:t>
                      </a:r>
                      <a:endParaRPr lang="zh-CN" altLang="en-US" sz="1000" dirty="0"/>
                    </a:p>
                  </a:txBody>
                  <a:tcPr anchor="ctr">
                    <a:solidFill>
                      <a:schemeClr val="bg1"/>
                    </a:solidFill>
                  </a:tcPr>
                </a:tc>
                <a:tc>
                  <a:txBody>
                    <a:bodyPr/>
                    <a:lstStyle/>
                    <a:p>
                      <a:pPr algn="ctr"/>
                      <a:r>
                        <a:rPr lang="en-US" altLang="zh-CN" sz="1000" dirty="0" smtClean="0"/>
                        <a:t>87,837.94</a:t>
                      </a:r>
                      <a:endParaRPr lang="zh-CN" altLang="en-US" sz="1000" dirty="0"/>
                    </a:p>
                  </a:txBody>
                  <a:tcPr anchor="ctr">
                    <a:solidFill>
                      <a:schemeClr val="bg1"/>
                    </a:solidFill>
                  </a:tcPr>
                </a:tc>
                <a:tc>
                  <a:txBody>
                    <a:bodyPr/>
                    <a:lstStyle/>
                    <a:p>
                      <a:pPr algn="ctr"/>
                      <a:r>
                        <a:rPr lang="en-US" altLang="zh-CN" sz="1000" dirty="0" smtClean="0"/>
                        <a:t>53,670.51</a:t>
                      </a:r>
                      <a:endParaRPr lang="zh-CN" altLang="en-US" sz="1000" dirty="0"/>
                    </a:p>
                  </a:txBody>
                  <a:tcPr anchor="ctr">
                    <a:solidFill>
                      <a:schemeClr val="bg1"/>
                    </a:solidFill>
                  </a:tcPr>
                </a:tc>
                <a:tc>
                  <a:txBody>
                    <a:bodyPr/>
                    <a:lstStyle/>
                    <a:p>
                      <a:pPr algn="ctr"/>
                      <a:r>
                        <a:rPr lang="en-US" altLang="zh-CN" sz="1000" dirty="0" smtClean="0"/>
                        <a:t>9,435.61</a:t>
                      </a:r>
                      <a:endParaRPr lang="zh-CN" altLang="en-US" sz="1000" dirty="0"/>
                    </a:p>
                  </a:txBody>
                  <a:tcPr anchor="ctr">
                    <a:solidFill>
                      <a:schemeClr val="bg1"/>
                    </a:solidFill>
                  </a:tcPr>
                </a:tc>
              </a:tr>
            </a:tbl>
          </a:graphicData>
        </a:graphic>
      </p:graphicFrame>
    </p:spTree>
    <p:extLst>
      <p:ext uri="{BB962C8B-B14F-4D97-AF65-F5344CB8AC3E}">
        <p14:creationId xmlns:p14="http://schemas.microsoft.com/office/powerpoint/2010/main" val="1519224928"/>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4" name="Text Box 4"/>
          <p:cNvSpPr txBox="1">
            <a:spLocks noChangeArrowheads="1"/>
          </p:cNvSpPr>
          <p:nvPr/>
        </p:nvSpPr>
        <p:spPr bwMode="auto">
          <a:xfrm>
            <a:off x="250825" y="266700"/>
            <a:ext cx="286232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正威集团</a:t>
            </a:r>
            <a:r>
              <a:rPr lang="zh-CN" altLang="en-US" b="1" dirty="0" smtClean="0">
                <a:solidFill>
                  <a:srgbClr val="EF6541"/>
                </a:solidFill>
                <a:latin typeface="微软雅黑" charset="-122"/>
                <a:ea typeface="微软雅黑" charset="-122"/>
              </a:rPr>
              <a:t>主要业务营收</a:t>
            </a:r>
            <a:r>
              <a:rPr lang="zh-CN" altLang="en-US" b="1" dirty="0" smtClean="0">
                <a:solidFill>
                  <a:schemeClr val="bg1"/>
                </a:solidFill>
                <a:latin typeface="微软雅黑" charset="-122"/>
                <a:ea typeface="微软雅黑" charset="-122"/>
              </a:rPr>
              <a:t>分布</a:t>
            </a:r>
            <a:endParaRPr lang="en-US" altLang="zh-CN" b="1" dirty="0">
              <a:solidFill>
                <a:schemeClr val="bg1"/>
              </a:solidFill>
              <a:latin typeface="微软雅黑" charset="-122"/>
              <a:ea typeface="微软雅黑" charset="-122"/>
            </a:endParaRPr>
          </a:p>
        </p:txBody>
      </p:sp>
      <p:sp>
        <p:nvSpPr>
          <p:cNvPr id="5" name="Text Box 5"/>
          <p:cNvSpPr txBox="1">
            <a:spLocks noChangeArrowheads="1"/>
          </p:cNvSpPr>
          <p:nvPr/>
        </p:nvSpPr>
        <p:spPr bwMode="auto">
          <a:xfrm>
            <a:off x="250825" y="627063"/>
            <a:ext cx="233333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数据来自深交所募股公告中的</a:t>
            </a:r>
            <a:r>
              <a:rPr lang="en-US" altLang="zh-CN" sz="800" dirty="0" smtClean="0">
                <a:solidFill>
                  <a:srgbClr val="F0EFEF"/>
                </a:solidFill>
              </a:rPr>
              <a:t>2016</a:t>
            </a:r>
            <a:r>
              <a:rPr lang="zh-CN" altLang="en-US" sz="800" dirty="0" smtClean="0">
                <a:solidFill>
                  <a:srgbClr val="F0EFEF"/>
                </a:solidFill>
              </a:rPr>
              <a:t>年上半年数据</a:t>
            </a:r>
            <a:endParaRPr lang="en-US" altLang="zh-CN" sz="800" dirty="0">
              <a:solidFill>
                <a:srgbClr val="F0EFEF"/>
              </a:solidFill>
            </a:endParaRPr>
          </a:p>
        </p:txBody>
      </p:sp>
      <p:graphicFrame>
        <p:nvGraphicFramePr>
          <p:cNvPr id="6" name="图表 5"/>
          <p:cNvGraphicFramePr/>
          <p:nvPr>
            <p:extLst>
              <p:ext uri="{D42A27DB-BD31-4B8C-83A1-F6EECF244321}">
                <p14:modId xmlns:p14="http://schemas.microsoft.com/office/powerpoint/2010/main" val="1953874736"/>
              </p:ext>
            </p:extLst>
          </p:nvPr>
        </p:nvGraphicFramePr>
        <p:xfrm>
          <a:off x="4213776" y="1342931"/>
          <a:ext cx="5640288" cy="3424460"/>
        </p:xfrm>
        <a:graphic>
          <a:graphicData uri="http://schemas.openxmlformats.org/drawingml/2006/chart">
            <c:chart xmlns:c="http://schemas.openxmlformats.org/drawingml/2006/chart" xmlns:r="http://schemas.openxmlformats.org/officeDocument/2006/relationships" r:id="rId3"/>
          </a:graphicData>
        </a:graphic>
      </p:graphicFrame>
      <p:sp>
        <p:nvSpPr>
          <p:cNvPr id="26" name="Rectangle 37"/>
          <p:cNvSpPr>
            <a:spLocks noChangeArrowheads="1"/>
          </p:cNvSpPr>
          <p:nvPr/>
        </p:nvSpPr>
        <p:spPr bwMode="auto">
          <a:xfrm>
            <a:off x="296862" y="1202804"/>
            <a:ext cx="3960813" cy="136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金属新材料和有色金属产业链</a:t>
            </a:r>
            <a:endParaRPr lang="en-US" altLang="zh-CN" sz="1200" b="1" dirty="0" smtClean="0">
              <a:solidFill>
                <a:schemeClr val="bg1"/>
              </a:solidFill>
            </a:endParaRPr>
          </a:p>
          <a:p>
            <a:pPr>
              <a:lnSpc>
                <a:spcPct val="120000"/>
              </a:lnSpc>
              <a:buFont typeface="Arial" charset="0"/>
              <a:buNone/>
            </a:pPr>
            <a:endParaRPr lang="zh-CN" altLang="en-US" sz="800" dirty="0">
              <a:solidFill>
                <a:schemeClr val="bg1"/>
              </a:solidFill>
            </a:endParaRPr>
          </a:p>
          <a:p>
            <a:pPr>
              <a:lnSpc>
                <a:spcPct val="120000"/>
              </a:lnSpc>
              <a:buFont typeface="Arial" charset="0"/>
              <a:buNone/>
            </a:pPr>
            <a:r>
              <a:rPr lang="zh-CN" altLang="en-US" sz="900" dirty="0" smtClean="0">
                <a:solidFill>
                  <a:schemeClr val="bg1"/>
                </a:solidFill>
              </a:rPr>
              <a:t>金属新材料和有色金属贸易业务是正威国际集团目前最稳定的收入来源。其中金属新材料业务主要分为铜线杆加工、电解铜加工、精密线缆及电源线等产品的生产和销售。</a:t>
            </a:r>
            <a:endParaRPr lang="en-US" altLang="zh-CN" sz="900" dirty="0" smtClean="0">
              <a:solidFill>
                <a:schemeClr val="bg1"/>
              </a:solidFill>
            </a:endParaRPr>
          </a:p>
          <a:p>
            <a:pPr>
              <a:lnSpc>
                <a:spcPct val="120000"/>
              </a:lnSpc>
              <a:buFont typeface="Arial" charset="0"/>
              <a:buNone/>
            </a:pPr>
            <a:endParaRPr lang="en-US" altLang="zh-CN" sz="900" dirty="0">
              <a:solidFill>
                <a:schemeClr val="bg1"/>
              </a:solidFill>
            </a:endParaRPr>
          </a:p>
          <a:p>
            <a:pPr>
              <a:lnSpc>
                <a:spcPct val="120000"/>
              </a:lnSpc>
              <a:buFont typeface="Arial" charset="0"/>
              <a:buNone/>
            </a:pPr>
            <a:r>
              <a:rPr lang="zh-CN" altLang="en-US" sz="900" dirty="0" smtClean="0">
                <a:solidFill>
                  <a:schemeClr val="bg1"/>
                </a:solidFill>
              </a:rPr>
              <a:t>有色金属贸易业务主要是电解铜，同时还有少量的锌和铝。自从</a:t>
            </a:r>
            <a:r>
              <a:rPr lang="en-US" altLang="zh-CN" sz="900" dirty="0" smtClean="0">
                <a:solidFill>
                  <a:schemeClr val="bg1"/>
                </a:solidFill>
              </a:rPr>
              <a:t>2013</a:t>
            </a:r>
            <a:r>
              <a:rPr lang="zh-CN" altLang="en-US" sz="900" dirty="0" smtClean="0">
                <a:solidFill>
                  <a:schemeClr val="bg1"/>
                </a:solidFill>
              </a:rPr>
              <a:t>年以来，电解铜的贸易额占比超过</a:t>
            </a:r>
            <a:r>
              <a:rPr lang="en-US" altLang="zh-CN" sz="900" dirty="0" smtClean="0">
                <a:solidFill>
                  <a:schemeClr val="bg1"/>
                </a:solidFill>
              </a:rPr>
              <a:t>98%</a:t>
            </a:r>
            <a:r>
              <a:rPr lang="zh-CN" altLang="en-US" sz="900" dirty="0" smtClean="0">
                <a:solidFill>
                  <a:schemeClr val="bg1"/>
                </a:solidFill>
              </a:rPr>
              <a:t>。</a:t>
            </a:r>
            <a:endParaRPr lang="zh-CN" altLang="en-US" sz="900" dirty="0">
              <a:solidFill>
                <a:schemeClr val="bg1"/>
              </a:solidFill>
            </a:endParaRPr>
          </a:p>
        </p:txBody>
      </p:sp>
      <p:sp>
        <p:nvSpPr>
          <p:cNvPr id="27" name="Rectangle 38"/>
          <p:cNvSpPr>
            <a:spLocks noChangeArrowheads="1"/>
          </p:cNvSpPr>
          <p:nvPr/>
        </p:nvSpPr>
        <p:spPr bwMode="auto">
          <a:xfrm>
            <a:off x="296862" y="3159590"/>
            <a:ext cx="3671887" cy="12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200" b="1" dirty="0" smtClean="0">
                <a:solidFill>
                  <a:schemeClr val="bg1"/>
                </a:solidFill>
              </a:rPr>
              <a:t>其他业务</a:t>
            </a:r>
            <a:endParaRPr lang="en-US" altLang="zh-CN" sz="1200" b="1" dirty="0" smtClean="0">
              <a:solidFill>
                <a:schemeClr val="bg1"/>
              </a:solidFill>
            </a:endParaRPr>
          </a:p>
          <a:p>
            <a:pPr>
              <a:lnSpc>
                <a:spcPct val="120000"/>
              </a:lnSpc>
              <a:buFont typeface="Arial" charset="0"/>
              <a:buNone/>
            </a:pPr>
            <a:r>
              <a:rPr lang="zh-CN" altLang="en-US" sz="900" dirty="0" smtClean="0">
                <a:solidFill>
                  <a:schemeClr val="bg1"/>
                </a:solidFill>
              </a:rPr>
              <a:t>正威集团的其他业务包括矿产资源（石材贸易、钨锡铜精矿采选）、非金属新材料（物流缓冲膜及挠性覆铜板）和红木家具业务等，其中石材贸易和钨锡铜精矿采选业务收入占比比较大。</a:t>
            </a:r>
            <a:endParaRPr lang="en-US" altLang="zh-CN" sz="900" dirty="0" smtClean="0">
              <a:solidFill>
                <a:schemeClr val="bg1"/>
              </a:solidFill>
            </a:endParaRPr>
          </a:p>
          <a:p>
            <a:pPr>
              <a:lnSpc>
                <a:spcPct val="120000"/>
              </a:lnSpc>
              <a:buFont typeface="Arial" charset="0"/>
              <a:buNone/>
            </a:pPr>
            <a:endParaRPr lang="en-US" altLang="zh-CN" sz="900" dirty="0">
              <a:solidFill>
                <a:schemeClr val="bg1"/>
              </a:solidFill>
            </a:endParaRPr>
          </a:p>
          <a:p>
            <a:pPr>
              <a:lnSpc>
                <a:spcPct val="120000"/>
              </a:lnSpc>
              <a:buFont typeface="Arial" charset="0"/>
              <a:buNone/>
            </a:pPr>
            <a:r>
              <a:rPr lang="zh-CN" altLang="en-US" sz="900" dirty="0" smtClean="0">
                <a:solidFill>
                  <a:schemeClr val="bg1"/>
                </a:solidFill>
              </a:rPr>
              <a:t>在集团刚起步的文化创意领域，目前营收占比很低。不过王文银在接受采访时表示，文化行业在未来将为集团带来超过</a:t>
            </a:r>
            <a:r>
              <a:rPr lang="en-US" altLang="zh-CN" sz="900" dirty="0" smtClean="0">
                <a:solidFill>
                  <a:schemeClr val="bg1"/>
                </a:solidFill>
              </a:rPr>
              <a:t>130</a:t>
            </a:r>
            <a:r>
              <a:rPr lang="zh-CN" altLang="en-US" sz="900" dirty="0" smtClean="0">
                <a:solidFill>
                  <a:schemeClr val="bg1"/>
                </a:solidFill>
              </a:rPr>
              <a:t>亿的营业额。</a:t>
            </a:r>
            <a:endParaRPr lang="zh-CN" altLang="en-US" sz="900" dirty="0">
              <a:solidFill>
                <a:schemeClr val="bg1"/>
              </a:solidFill>
            </a:endParaRPr>
          </a:p>
        </p:txBody>
      </p:sp>
    </p:spTree>
    <p:extLst>
      <p:ext uri="{BB962C8B-B14F-4D97-AF65-F5344CB8AC3E}">
        <p14:creationId xmlns:p14="http://schemas.microsoft.com/office/powerpoint/2010/main" val="194674034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174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48" name="Text Box 4"/>
          <p:cNvSpPr txBox="1">
            <a:spLocks noChangeArrowheads="1"/>
          </p:cNvSpPr>
          <p:nvPr/>
        </p:nvSpPr>
        <p:spPr bwMode="auto">
          <a:xfrm>
            <a:off x="250825" y="266700"/>
            <a:ext cx="40164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a:t>
            </a:r>
            <a:r>
              <a:rPr lang="zh-CN" altLang="en-US" b="1" dirty="0" smtClean="0">
                <a:solidFill>
                  <a:schemeClr val="bg1"/>
                </a:solidFill>
                <a:latin typeface="微软雅黑" charset="-122"/>
                <a:ea typeface="微软雅黑" charset="-122"/>
              </a:rPr>
              <a:t>集团及深圳正威集团</a:t>
            </a:r>
            <a:r>
              <a:rPr lang="zh-CN" altLang="en-US" b="1" dirty="0" smtClean="0">
                <a:solidFill>
                  <a:srgbClr val="EF6541"/>
                </a:solidFill>
                <a:latin typeface="微软雅黑" charset="-122"/>
                <a:ea typeface="微软雅黑" charset="-122"/>
              </a:rPr>
              <a:t>资产</a:t>
            </a:r>
            <a:r>
              <a:rPr lang="zh-CN" altLang="en-US" b="1" dirty="0" smtClean="0">
                <a:solidFill>
                  <a:schemeClr val="bg1"/>
                </a:solidFill>
                <a:latin typeface="微软雅黑" charset="-122"/>
                <a:ea typeface="微软雅黑" charset="-122"/>
              </a:rPr>
              <a:t>情况</a:t>
            </a:r>
            <a:endParaRPr lang="en-US" altLang="zh-CN" b="1" dirty="0">
              <a:solidFill>
                <a:schemeClr val="bg1"/>
              </a:solidFill>
              <a:latin typeface="微软雅黑" charset="-122"/>
              <a:ea typeface="微软雅黑" charset="-122"/>
            </a:endParaRPr>
          </a:p>
        </p:txBody>
      </p:sp>
      <p:sp>
        <p:nvSpPr>
          <p:cNvPr id="31749" name="Text Box 5"/>
          <p:cNvSpPr txBox="1">
            <a:spLocks noChangeArrowheads="1"/>
          </p:cNvSpPr>
          <p:nvPr/>
        </p:nvSpPr>
        <p:spPr bwMode="auto">
          <a:xfrm>
            <a:off x="250825" y="627063"/>
            <a:ext cx="810478"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全球化资产分布</a:t>
            </a:r>
            <a:endParaRPr lang="en-US" altLang="zh-CN" sz="800" dirty="0">
              <a:solidFill>
                <a:srgbClr val="F0EFEF"/>
              </a:solidFill>
            </a:endParaRPr>
          </a:p>
        </p:txBody>
      </p:sp>
      <p:sp>
        <p:nvSpPr>
          <p:cNvPr id="31753" name="Freeform 9"/>
          <p:cNvSpPr>
            <a:spLocks noEditPoints="1"/>
          </p:cNvSpPr>
          <p:nvPr/>
        </p:nvSpPr>
        <p:spPr bwMode="auto">
          <a:xfrm>
            <a:off x="3182938" y="1562100"/>
            <a:ext cx="2778125" cy="2778125"/>
          </a:xfrm>
          <a:custGeom>
            <a:avLst/>
            <a:gdLst>
              <a:gd name="T0" fmla="*/ 566 w 741"/>
              <a:gd name="T1" fmla="*/ 225 h 741"/>
              <a:gd name="T2" fmla="*/ 413 w 741"/>
              <a:gd name="T3" fmla="*/ 348 h 741"/>
              <a:gd name="T4" fmla="*/ 495 w 741"/>
              <a:gd name="T5" fmla="*/ 225 h 741"/>
              <a:gd name="T6" fmla="*/ 495 w 741"/>
              <a:gd name="T7" fmla="*/ 125 h 741"/>
              <a:gd name="T8" fmla="*/ 245 w 741"/>
              <a:gd name="T9" fmla="*/ 125 h 741"/>
              <a:gd name="T10" fmla="*/ 245 w 741"/>
              <a:gd name="T11" fmla="*/ 225 h 741"/>
              <a:gd name="T12" fmla="*/ 327 w 741"/>
              <a:gd name="T13" fmla="*/ 348 h 741"/>
              <a:gd name="T14" fmla="*/ 175 w 741"/>
              <a:gd name="T15" fmla="*/ 225 h 741"/>
              <a:gd name="T16" fmla="*/ 0 w 741"/>
              <a:gd name="T17" fmla="*/ 371 h 741"/>
              <a:gd name="T18" fmla="*/ 175 w 741"/>
              <a:gd name="T19" fmla="*/ 516 h 741"/>
              <a:gd name="T20" fmla="*/ 327 w 741"/>
              <a:gd name="T21" fmla="*/ 393 h 741"/>
              <a:gd name="T22" fmla="*/ 245 w 741"/>
              <a:gd name="T23" fmla="*/ 516 h 741"/>
              <a:gd name="T24" fmla="*/ 245 w 741"/>
              <a:gd name="T25" fmla="*/ 616 h 741"/>
              <a:gd name="T26" fmla="*/ 495 w 741"/>
              <a:gd name="T27" fmla="*/ 616 h 741"/>
              <a:gd name="T28" fmla="*/ 495 w 741"/>
              <a:gd name="T29" fmla="*/ 516 h 741"/>
              <a:gd name="T30" fmla="*/ 413 w 741"/>
              <a:gd name="T31" fmla="*/ 393 h 741"/>
              <a:gd name="T32" fmla="*/ 566 w 741"/>
              <a:gd name="T33" fmla="*/ 516 h 741"/>
              <a:gd name="T34" fmla="*/ 741 w 741"/>
              <a:gd name="T35" fmla="*/ 371 h 741"/>
              <a:gd name="T36" fmla="*/ 268 w 741"/>
              <a:gd name="T37" fmla="*/ 203 h 741"/>
              <a:gd name="T38" fmla="*/ 268 w 741"/>
              <a:gd name="T39" fmla="*/ 148 h 741"/>
              <a:gd name="T40" fmla="*/ 473 w 741"/>
              <a:gd name="T41" fmla="*/ 148 h 741"/>
              <a:gd name="T42" fmla="*/ 473 w 741"/>
              <a:gd name="T43" fmla="*/ 203 h 741"/>
              <a:gd name="T44" fmla="*/ 268 w 741"/>
              <a:gd name="T45" fmla="*/ 203 h 741"/>
              <a:gd name="T46" fmla="*/ 175 w 741"/>
              <a:gd name="T47" fmla="*/ 484 h 741"/>
              <a:gd name="T48" fmla="*/ 45 w 741"/>
              <a:gd name="T49" fmla="*/ 371 h 741"/>
              <a:gd name="T50" fmla="*/ 175 w 741"/>
              <a:gd name="T51" fmla="*/ 257 h 741"/>
              <a:gd name="T52" fmla="*/ 305 w 741"/>
              <a:gd name="T53" fmla="*/ 371 h 741"/>
              <a:gd name="T54" fmla="*/ 473 w 741"/>
              <a:gd name="T55" fmla="*/ 539 h 741"/>
              <a:gd name="T56" fmla="*/ 473 w 741"/>
              <a:gd name="T57" fmla="*/ 594 h 741"/>
              <a:gd name="T58" fmla="*/ 268 w 741"/>
              <a:gd name="T59" fmla="*/ 594 h 741"/>
              <a:gd name="T60" fmla="*/ 268 w 741"/>
              <a:gd name="T61" fmla="*/ 539 h 741"/>
              <a:gd name="T62" fmla="*/ 473 w 741"/>
              <a:gd name="T63" fmla="*/ 539 h 741"/>
              <a:gd name="T64" fmla="*/ 350 w 741"/>
              <a:gd name="T65" fmla="*/ 371 h 741"/>
              <a:gd name="T66" fmla="*/ 391 w 741"/>
              <a:gd name="T67" fmla="*/ 371 h 741"/>
              <a:gd name="T68" fmla="*/ 593 w 741"/>
              <a:gd name="T69" fmla="*/ 473 h 741"/>
              <a:gd name="T70" fmla="*/ 538 w 741"/>
              <a:gd name="T71" fmla="*/ 473 h 741"/>
              <a:gd name="T72" fmla="*/ 538 w 741"/>
              <a:gd name="T73" fmla="*/ 268 h 741"/>
              <a:gd name="T74" fmla="*/ 593 w 741"/>
              <a:gd name="T75" fmla="*/ 268 h 741"/>
              <a:gd name="T76" fmla="*/ 593 w 741"/>
              <a:gd name="T77" fmla="*/ 473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1" h="741">
                <a:moveTo>
                  <a:pt x="616" y="246"/>
                </a:moveTo>
                <a:cubicBezTo>
                  <a:pt x="602" y="232"/>
                  <a:pt x="585" y="225"/>
                  <a:pt x="566" y="225"/>
                </a:cubicBezTo>
                <a:cubicBezTo>
                  <a:pt x="547" y="225"/>
                  <a:pt x="529" y="232"/>
                  <a:pt x="516" y="246"/>
                </a:cubicBezTo>
                <a:cubicBezTo>
                  <a:pt x="413" y="348"/>
                  <a:pt x="413" y="348"/>
                  <a:pt x="413" y="348"/>
                </a:cubicBezTo>
                <a:cubicBezTo>
                  <a:pt x="393" y="328"/>
                  <a:pt x="393" y="328"/>
                  <a:pt x="393" y="328"/>
                </a:cubicBezTo>
                <a:cubicBezTo>
                  <a:pt x="495" y="225"/>
                  <a:pt x="495" y="225"/>
                  <a:pt x="495" y="225"/>
                </a:cubicBezTo>
                <a:cubicBezTo>
                  <a:pt x="509" y="212"/>
                  <a:pt x="516" y="194"/>
                  <a:pt x="516" y="175"/>
                </a:cubicBezTo>
                <a:cubicBezTo>
                  <a:pt x="516" y="156"/>
                  <a:pt x="509" y="138"/>
                  <a:pt x="495" y="125"/>
                </a:cubicBezTo>
                <a:cubicBezTo>
                  <a:pt x="370" y="0"/>
                  <a:pt x="370" y="0"/>
                  <a:pt x="370" y="0"/>
                </a:cubicBezTo>
                <a:cubicBezTo>
                  <a:pt x="245" y="125"/>
                  <a:pt x="245" y="125"/>
                  <a:pt x="245" y="125"/>
                </a:cubicBezTo>
                <a:cubicBezTo>
                  <a:pt x="232" y="138"/>
                  <a:pt x="225" y="156"/>
                  <a:pt x="225" y="175"/>
                </a:cubicBezTo>
                <a:cubicBezTo>
                  <a:pt x="225" y="194"/>
                  <a:pt x="232" y="212"/>
                  <a:pt x="245" y="225"/>
                </a:cubicBezTo>
                <a:cubicBezTo>
                  <a:pt x="348" y="328"/>
                  <a:pt x="348" y="328"/>
                  <a:pt x="348" y="328"/>
                </a:cubicBezTo>
                <a:cubicBezTo>
                  <a:pt x="327" y="348"/>
                  <a:pt x="327" y="348"/>
                  <a:pt x="327" y="348"/>
                </a:cubicBezTo>
                <a:cubicBezTo>
                  <a:pt x="225" y="246"/>
                  <a:pt x="225" y="246"/>
                  <a:pt x="225" y="246"/>
                </a:cubicBezTo>
                <a:cubicBezTo>
                  <a:pt x="211" y="232"/>
                  <a:pt x="194" y="225"/>
                  <a:pt x="175" y="225"/>
                </a:cubicBezTo>
                <a:cubicBezTo>
                  <a:pt x="156" y="225"/>
                  <a:pt x="138" y="232"/>
                  <a:pt x="125" y="246"/>
                </a:cubicBezTo>
                <a:cubicBezTo>
                  <a:pt x="0" y="371"/>
                  <a:pt x="0" y="371"/>
                  <a:pt x="0" y="371"/>
                </a:cubicBezTo>
                <a:cubicBezTo>
                  <a:pt x="125" y="496"/>
                  <a:pt x="125" y="496"/>
                  <a:pt x="125" y="496"/>
                </a:cubicBezTo>
                <a:cubicBezTo>
                  <a:pt x="138" y="509"/>
                  <a:pt x="156" y="516"/>
                  <a:pt x="175" y="516"/>
                </a:cubicBezTo>
                <a:cubicBezTo>
                  <a:pt x="194" y="516"/>
                  <a:pt x="211" y="509"/>
                  <a:pt x="225" y="496"/>
                </a:cubicBezTo>
                <a:cubicBezTo>
                  <a:pt x="327" y="393"/>
                  <a:pt x="327" y="393"/>
                  <a:pt x="327" y="393"/>
                </a:cubicBezTo>
                <a:cubicBezTo>
                  <a:pt x="348" y="414"/>
                  <a:pt x="348" y="414"/>
                  <a:pt x="348" y="414"/>
                </a:cubicBezTo>
                <a:cubicBezTo>
                  <a:pt x="245" y="516"/>
                  <a:pt x="245" y="516"/>
                  <a:pt x="245" y="516"/>
                </a:cubicBezTo>
                <a:cubicBezTo>
                  <a:pt x="232" y="529"/>
                  <a:pt x="225" y="547"/>
                  <a:pt x="225" y="566"/>
                </a:cubicBezTo>
                <a:cubicBezTo>
                  <a:pt x="225" y="585"/>
                  <a:pt x="232" y="603"/>
                  <a:pt x="245" y="616"/>
                </a:cubicBezTo>
                <a:cubicBezTo>
                  <a:pt x="370" y="741"/>
                  <a:pt x="370" y="741"/>
                  <a:pt x="370" y="741"/>
                </a:cubicBezTo>
                <a:cubicBezTo>
                  <a:pt x="495" y="616"/>
                  <a:pt x="495" y="616"/>
                  <a:pt x="495" y="616"/>
                </a:cubicBezTo>
                <a:cubicBezTo>
                  <a:pt x="509" y="603"/>
                  <a:pt x="516" y="585"/>
                  <a:pt x="516" y="566"/>
                </a:cubicBezTo>
                <a:cubicBezTo>
                  <a:pt x="516" y="547"/>
                  <a:pt x="509" y="529"/>
                  <a:pt x="495" y="516"/>
                </a:cubicBezTo>
                <a:cubicBezTo>
                  <a:pt x="393" y="414"/>
                  <a:pt x="393" y="414"/>
                  <a:pt x="393" y="414"/>
                </a:cubicBezTo>
                <a:cubicBezTo>
                  <a:pt x="413" y="393"/>
                  <a:pt x="413" y="393"/>
                  <a:pt x="413" y="393"/>
                </a:cubicBezTo>
                <a:cubicBezTo>
                  <a:pt x="516" y="496"/>
                  <a:pt x="516" y="496"/>
                  <a:pt x="516" y="496"/>
                </a:cubicBezTo>
                <a:cubicBezTo>
                  <a:pt x="529" y="509"/>
                  <a:pt x="547" y="516"/>
                  <a:pt x="566" y="516"/>
                </a:cubicBezTo>
                <a:cubicBezTo>
                  <a:pt x="585" y="516"/>
                  <a:pt x="602" y="509"/>
                  <a:pt x="616" y="496"/>
                </a:cubicBezTo>
                <a:cubicBezTo>
                  <a:pt x="741" y="371"/>
                  <a:pt x="741" y="371"/>
                  <a:pt x="741" y="371"/>
                </a:cubicBezTo>
                <a:lnTo>
                  <a:pt x="616" y="246"/>
                </a:lnTo>
                <a:close/>
                <a:moveTo>
                  <a:pt x="268" y="203"/>
                </a:moveTo>
                <a:cubicBezTo>
                  <a:pt x="261" y="195"/>
                  <a:pt x="257" y="185"/>
                  <a:pt x="257" y="175"/>
                </a:cubicBezTo>
                <a:cubicBezTo>
                  <a:pt x="257" y="165"/>
                  <a:pt x="260" y="155"/>
                  <a:pt x="268" y="148"/>
                </a:cubicBezTo>
                <a:cubicBezTo>
                  <a:pt x="370" y="45"/>
                  <a:pt x="370" y="45"/>
                  <a:pt x="370" y="45"/>
                </a:cubicBezTo>
                <a:cubicBezTo>
                  <a:pt x="473" y="148"/>
                  <a:pt x="473" y="148"/>
                  <a:pt x="473" y="148"/>
                </a:cubicBezTo>
                <a:cubicBezTo>
                  <a:pt x="480" y="155"/>
                  <a:pt x="484" y="165"/>
                  <a:pt x="484" y="175"/>
                </a:cubicBezTo>
                <a:cubicBezTo>
                  <a:pt x="484" y="185"/>
                  <a:pt x="480" y="195"/>
                  <a:pt x="473" y="203"/>
                </a:cubicBezTo>
                <a:cubicBezTo>
                  <a:pt x="370" y="305"/>
                  <a:pt x="370" y="305"/>
                  <a:pt x="370" y="305"/>
                </a:cubicBezTo>
                <a:lnTo>
                  <a:pt x="268" y="203"/>
                </a:lnTo>
                <a:close/>
                <a:moveTo>
                  <a:pt x="202" y="473"/>
                </a:moveTo>
                <a:cubicBezTo>
                  <a:pt x="195" y="480"/>
                  <a:pt x="185" y="484"/>
                  <a:pt x="175" y="484"/>
                </a:cubicBezTo>
                <a:cubicBezTo>
                  <a:pt x="164" y="484"/>
                  <a:pt x="155" y="480"/>
                  <a:pt x="147" y="473"/>
                </a:cubicBezTo>
                <a:cubicBezTo>
                  <a:pt x="45" y="371"/>
                  <a:pt x="45" y="371"/>
                  <a:pt x="45" y="371"/>
                </a:cubicBezTo>
                <a:cubicBezTo>
                  <a:pt x="147" y="268"/>
                  <a:pt x="147" y="268"/>
                  <a:pt x="147" y="268"/>
                </a:cubicBezTo>
                <a:cubicBezTo>
                  <a:pt x="155" y="261"/>
                  <a:pt x="164" y="257"/>
                  <a:pt x="175" y="257"/>
                </a:cubicBezTo>
                <a:cubicBezTo>
                  <a:pt x="185" y="257"/>
                  <a:pt x="195" y="261"/>
                  <a:pt x="202" y="268"/>
                </a:cubicBezTo>
                <a:cubicBezTo>
                  <a:pt x="305" y="371"/>
                  <a:pt x="305" y="371"/>
                  <a:pt x="305" y="371"/>
                </a:cubicBezTo>
                <a:lnTo>
                  <a:pt x="202" y="473"/>
                </a:lnTo>
                <a:close/>
                <a:moveTo>
                  <a:pt x="473" y="539"/>
                </a:moveTo>
                <a:cubicBezTo>
                  <a:pt x="480" y="546"/>
                  <a:pt x="484" y="556"/>
                  <a:pt x="484" y="566"/>
                </a:cubicBezTo>
                <a:cubicBezTo>
                  <a:pt x="484" y="576"/>
                  <a:pt x="480" y="586"/>
                  <a:pt x="473" y="594"/>
                </a:cubicBezTo>
                <a:cubicBezTo>
                  <a:pt x="370" y="696"/>
                  <a:pt x="370" y="696"/>
                  <a:pt x="370" y="696"/>
                </a:cubicBezTo>
                <a:cubicBezTo>
                  <a:pt x="268" y="594"/>
                  <a:pt x="268" y="594"/>
                  <a:pt x="268" y="594"/>
                </a:cubicBezTo>
                <a:cubicBezTo>
                  <a:pt x="261" y="586"/>
                  <a:pt x="257" y="576"/>
                  <a:pt x="257" y="566"/>
                </a:cubicBezTo>
                <a:cubicBezTo>
                  <a:pt x="257" y="556"/>
                  <a:pt x="260" y="546"/>
                  <a:pt x="268" y="539"/>
                </a:cubicBezTo>
                <a:cubicBezTo>
                  <a:pt x="370" y="436"/>
                  <a:pt x="370" y="436"/>
                  <a:pt x="370" y="436"/>
                </a:cubicBezTo>
                <a:lnTo>
                  <a:pt x="473" y="539"/>
                </a:lnTo>
                <a:close/>
                <a:moveTo>
                  <a:pt x="370" y="391"/>
                </a:moveTo>
                <a:cubicBezTo>
                  <a:pt x="350" y="371"/>
                  <a:pt x="350" y="371"/>
                  <a:pt x="350" y="371"/>
                </a:cubicBezTo>
                <a:cubicBezTo>
                  <a:pt x="370" y="350"/>
                  <a:pt x="370" y="350"/>
                  <a:pt x="370" y="350"/>
                </a:cubicBezTo>
                <a:cubicBezTo>
                  <a:pt x="391" y="371"/>
                  <a:pt x="391" y="371"/>
                  <a:pt x="391" y="371"/>
                </a:cubicBezTo>
                <a:lnTo>
                  <a:pt x="370" y="391"/>
                </a:lnTo>
                <a:close/>
                <a:moveTo>
                  <a:pt x="593" y="473"/>
                </a:moveTo>
                <a:cubicBezTo>
                  <a:pt x="586" y="480"/>
                  <a:pt x="576" y="484"/>
                  <a:pt x="566" y="484"/>
                </a:cubicBezTo>
                <a:cubicBezTo>
                  <a:pt x="555" y="484"/>
                  <a:pt x="546" y="480"/>
                  <a:pt x="538" y="473"/>
                </a:cubicBezTo>
                <a:cubicBezTo>
                  <a:pt x="436" y="371"/>
                  <a:pt x="436" y="371"/>
                  <a:pt x="436" y="371"/>
                </a:cubicBezTo>
                <a:cubicBezTo>
                  <a:pt x="538" y="268"/>
                  <a:pt x="538" y="268"/>
                  <a:pt x="538" y="268"/>
                </a:cubicBezTo>
                <a:cubicBezTo>
                  <a:pt x="546" y="261"/>
                  <a:pt x="555" y="257"/>
                  <a:pt x="566" y="257"/>
                </a:cubicBezTo>
                <a:cubicBezTo>
                  <a:pt x="576" y="257"/>
                  <a:pt x="586" y="261"/>
                  <a:pt x="593" y="268"/>
                </a:cubicBezTo>
                <a:cubicBezTo>
                  <a:pt x="696" y="371"/>
                  <a:pt x="696" y="371"/>
                  <a:pt x="696" y="371"/>
                </a:cubicBezTo>
                <a:lnTo>
                  <a:pt x="593" y="473"/>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4" name="Freeform 10"/>
          <p:cNvSpPr>
            <a:spLocks noEditPoints="1"/>
          </p:cNvSpPr>
          <p:nvPr/>
        </p:nvSpPr>
        <p:spPr bwMode="auto">
          <a:xfrm>
            <a:off x="5184775" y="2825750"/>
            <a:ext cx="255588" cy="254000"/>
          </a:xfrm>
          <a:custGeom>
            <a:avLst/>
            <a:gdLst>
              <a:gd name="T0" fmla="*/ 14 w 68"/>
              <a:gd name="T1" fmla="*/ 25 h 68"/>
              <a:gd name="T2" fmla="*/ 15 w 68"/>
              <a:gd name="T3" fmla="*/ 20 h 68"/>
              <a:gd name="T4" fmla="*/ 17 w 68"/>
              <a:gd name="T5" fmla="*/ 17 h 68"/>
              <a:gd name="T6" fmla="*/ 20 w 68"/>
              <a:gd name="T7" fmla="*/ 14 h 68"/>
              <a:gd name="T8" fmla="*/ 26 w 68"/>
              <a:gd name="T9" fmla="*/ 13 h 68"/>
              <a:gd name="T10" fmla="*/ 22 w 68"/>
              <a:gd name="T11" fmla="*/ 17 h 68"/>
              <a:gd name="T12" fmla="*/ 17 w 68"/>
              <a:gd name="T13" fmla="*/ 21 h 68"/>
              <a:gd name="T14" fmla="*/ 55 w 68"/>
              <a:gd name="T15" fmla="*/ 50 h 68"/>
              <a:gd name="T16" fmla="*/ 67 w 68"/>
              <a:gd name="T17" fmla="*/ 63 h 68"/>
              <a:gd name="T18" fmla="*/ 63 w 68"/>
              <a:gd name="T19" fmla="*/ 67 h 68"/>
              <a:gd name="T20" fmla="*/ 43 w 68"/>
              <a:gd name="T21" fmla="*/ 59 h 68"/>
              <a:gd name="T22" fmla="*/ 19 w 68"/>
              <a:gd name="T23" fmla="*/ 59 h 68"/>
              <a:gd name="T24" fmla="*/ 3 w 68"/>
              <a:gd name="T25" fmla="*/ 42 h 68"/>
              <a:gd name="T26" fmla="*/ 0 w 68"/>
              <a:gd name="T27" fmla="*/ 31 h 68"/>
              <a:gd name="T28" fmla="*/ 9 w 68"/>
              <a:gd name="T29" fmla="*/ 9 h 68"/>
              <a:gd name="T30" fmla="*/ 43 w 68"/>
              <a:gd name="T31" fmla="*/ 2 h 68"/>
              <a:gd name="T32" fmla="*/ 43 w 68"/>
              <a:gd name="T33" fmla="*/ 2 h 68"/>
              <a:gd name="T34" fmla="*/ 53 w 68"/>
              <a:gd name="T35" fmla="*/ 9 h 68"/>
              <a:gd name="T36" fmla="*/ 60 w 68"/>
              <a:gd name="T37" fmla="*/ 19 h 68"/>
              <a:gd name="T38" fmla="*/ 60 w 68"/>
              <a:gd name="T39" fmla="*/ 42 h 68"/>
              <a:gd name="T40" fmla="*/ 41 w 68"/>
              <a:gd name="T41" fmla="*/ 7 h 68"/>
              <a:gd name="T42" fmla="*/ 31 w 68"/>
              <a:gd name="T43" fmla="*/ 6 h 68"/>
              <a:gd name="T44" fmla="*/ 8 w 68"/>
              <a:gd name="T45" fmla="*/ 21 h 68"/>
              <a:gd name="T46" fmla="*/ 8 w 68"/>
              <a:gd name="T47" fmla="*/ 40 h 68"/>
              <a:gd name="T48" fmla="*/ 13 w 68"/>
              <a:gd name="T49" fmla="*/ 48 h 68"/>
              <a:gd name="T50" fmla="*/ 31 w 68"/>
              <a:gd name="T51" fmla="*/ 56 h 68"/>
              <a:gd name="T52" fmla="*/ 49 w 68"/>
              <a:gd name="T53" fmla="*/ 49 h 68"/>
              <a:gd name="T54" fmla="*/ 54 w 68"/>
              <a:gd name="T55" fmla="*/ 40 h 68"/>
              <a:gd name="T56" fmla="*/ 54 w 68"/>
              <a:gd name="T57" fmla="*/ 21 h 68"/>
              <a:gd name="T58" fmla="*/ 49 w 68"/>
              <a:gd name="T59" fmla="*/ 13 h 68"/>
              <a:gd name="T60" fmla="*/ 41 w 68"/>
              <a:gd name="T61" fmla="*/ 7 h 68"/>
              <a:gd name="T62" fmla="*/ 48 w 68"/>
              <a:gd name="T63" fmla="*/ 31 h 68"/>
              <a:gd name="T64" fmla="*/ 49 w 68"/>
              <a:gd name="T65" fmla="*/ 29 h 68"/>
              <a:gd name="T66" fmla="*/ 50 w 68"/>
              <a:gd name="T67" fmla="*/ 38 h 68"/>
              <a:gd name="T68" fmla="*/ 45 w 68"/>
              <a:gd name="T69" fmla="*/ 45 h 68"/>
              <a:gd name="T70" fmla="*/ 31 w 68"/>
              <a:gd name="T71" fmla="*/ 51 h 68"/>
              <a:gd name="T72" fmla="*/ 31 w 68"/>
              <a:gd name="T73" fmla="*/ 47 h 68"/>
              <a:gd name="T74" fmla="*/ 43 w 68"/>
              <a:gd name="T75" fmla="*/ 42 h 68"/>
              <a:gd name="T76" fmla="*/ 46 w 68"/>
              <a:gd name="T77"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8">
                <a:moveTo>
                  <a:pt x="16" y="24"/>
                </a:moveTo>
                <a:cubicBezTo>
                  <a:pt x="16" y="25"/>
                  <a:pt x="15" y="25"/>
                  <a:pt x="14" y="25"/>
                </a:cubicBezTo>
                <a:cubicBezTo>
                  <a:pt x="13" y="25"/>
                  <a:pt x="12" y="24"/>
                  <a:pt x="13" y="23"/>
                </a:cubicBezTo>
                <a:cubicBezTo>
                  <a:pt x="13" y="22"/>
                  <a:pt x="14" y="21"/>
                  <a:pt x="15" y="20"/>
                </a:cubicBezTo>
                <a:cubicBezTo>
                  <a:pt x="15" y="19"/>
                  <a:pt x="16" y="18"/>
                  <a:pt x="17" y="17"/>
                </a:cubicBezTo>
                <a:cubicBezTo>
                  <a:pt x="17" y="17"/>
                  <a:pt x="17" y="17"/>
                  <a:pt x="17" y="17"/>
                </a:cubicBezTo>
                <a:cubicBezTo>
                  <a:pt x="17" y="17"/>
                  <a:pt x="17" y="17"/>
                  <a:pt x="17" y="17"/>
                </a:cubicBezTo>
                <a:cubicBezTo>
                  <a:pt x="18" y="16"/>
                  <a:pt x="19" y="15"/>
                  <a:pt x="20" y="14"/>
                </a:cubicBezTo>
                <a:cubicBezTo>
                  <a:pt x="21" y="13"/>
                  <a:pt x="22" y="13"/>
                  <a:pt x="23" y="12"/>
                </a:cubicBezTo>
                <a:cubicBezTo>
                  <a:pt x="24" y="12"/>
                  <a:pt x="25" y="12"/>
                  <a:pt x="26" y="13"/>
                </a:cubicBezTo>
                <a:cubicBezTo>
                  <a:pt x="26" y="14"/>
                  <a:pt x="26" y="15"/>
                  <a:pt x="25" y="15"/>
                </a:cubicBezTo>
                <a:cubicBezTo>
                  <a:pt x="24" y="16"/>
                  <a:pt x="23" y="16"/>
                  <a:pt x="22" y="17"/>
                </a:cubicBezTo>
                <a:cubicBezTo>
                  <a:pt x="21" y="18"/>
                  <a:pt x="20" y="18"/>
                  <a:pt x="19" y="19"/>
                </a:cubicBezTo>
                <a:cubicBezTo>
                  <a:pt x="19" y="20"/>
                  <a:pt x="18" y="21"/>
                  <a:pt x="17" y="21"/>
                </a:cubicBezTo>
                <a:cubicBezTo>
                  <a:pt x="17" y="22"/>
                  <a:pt x="16" y="23"/>
                  <a:pt x="16" y="24"/>
                </a:cubicBezTo>
                <a:close/>
                <a:moveTo>
                  <a:pt x="55" y="50"/>
                </a:moveTo>
                <a:cubicBezTo>
                  <a:pt x="55" y="50"/>
                  <a:pt x="55" y="50"/>
                  <a:pt x="55" y="50"/>
                </a:cubicBezTo>
                <a:cubicBezTo>
                  <a:pt x="67" y="63"/>
                  <a:pt x="67" y="63"/>
                  <a:pt x="67" y="63"/>
                </a:cubicBezTo>
                <a:cubicBezTo>
                  <a:pt x="68" y="64"/>
                  <a:pt x="68" y="65"/>
                  <a:pt x="67" y="67"/>
                </a:cubicBezTo>
                <a:cubicBezTo>
                  <a:pt x="66" y="68"/>
                  <a:pt x="64" y="68"/>
                  <a:pt x="63" y="67"/>
                </a:cubicBezTo>
                <a:cubicBezTo>
                  <a:pt x="51" y="54"/>
                  <a:pt x="51" y="54"/>
                  <a:pt x="51" y="54"/>
                </a:cubicBezTo>
                <a:cubicBezTo>
                  <a:pt x="48" y="56"/>
                  <a:pt x="46" y="58"/>
                  <a:pt x="43" y="59"/>
                </a:cubicBezTo>
                <a:cubicBezTo>
                  <a:pt x="39" y="61"/>
                  <a:pt x="35" y="61"/>
                  <a:pt x="31" y="61"/>
                </a:cubicBezTo>
                <a:cubicBezTo>
                  <a:pt x="27" y="61"/>
                  <a:pt x="23" y="61"/>
                  <a:pt x="19" y="59"/>
                </a:cubicBezTo>
                <a:cubicBezTo>
                  <a:pt x="16" y="58"/>
                  <a:pt x="12" y="55"/>
                  <a:pt x="9" y="52"/>
                </a:cubicBezTo>
                <a:cubicBezTo>
                  <a:pt x="7" y="50"/>
                  <a:pt x="4" y="46"/>
                  <a:pt x="3" y="42"/>
                </a:cubicBezTo>
                <a:cubicBezTo>
                  <a:pt x="3" y="42"/>
                  <a:pt x="3" y="42"/>
                  <a:pt x="3" y="42"/>
                </a:cubicBezTo>
                <a:cubicBezTo>
                  <a:pt x="1" y="39"/>
                  <a:pt x="0" y="35"/>
                  <a:pt x="0" y="31"/>
                </a:cubicBezTo>
                <a:cubicBezTo>
                  <a:pt x="0" y="27"/>
                  <a:pt x="1" y="23"/>
                  <a:pt x="3" y="19"/>
                </a:cubicBezTo>
                <a:cubicBezTo>
                  <a:pt x="4" y="15"/>
                  <a:pt x="7" y="12"/>
                  <a:pt x="9" y="9"/>
                </a:cubicBezTo>
                <a:cubicBezTo>
                  <a:pt x="15" y="3"/>
                  <a:pt x="23" y="0"/>
                  <a:pt x="31" y="0"/>
                </a:cubicBezTo>
                <a:cubicBezTo>
                  <a:pt x="35" y="0"/>
                  <a:pt x="39" y="1"/>
                  <a:pt x="43" y="2"/>
                </a:cubicBezTo>
                <a:cubicBezTo>
                  <a:pt x="43" y="2"/>
                  <a:pt x="43" y="2"/>
                  <a:pt x="43" y="2"/>
                </a:cubicBezTo>
                <a:cubicBezTo>
                  <a:pt x="43" y="2"/>
                  <a:pt x="43" y="2"/>
                  <a:pt x="43" y="2"/>
                </a:cubicBezTo>
                <a:cubicBezTo>
                  <a:pt x="47" y="4"/>
                  <a:pt x="50" y="6"/>
                  <a:pt x="53" y="9"/>
                </a:cubicBezTo>
                <a:cubicBezTo>
                  <a:pt x="53" y="9"/>
                  <a:pt x="53" y="9"/>
                  <a:pt x="53" y="9"/>
                </a:cubicBezTo>
                <a:cubicBezTo>
                  <a:pt x="56" y="12"/>
                  <a:pt x="58" y="15"/>
                  <a:pt x="60" y="19"/>
                </a:cubicBezTo>
                <a:cubicBezTo>
                  <a:pt x="60" y="19"/>
                  <a:pt x="60" y="19"/>
                  <a:pt x="60" y="19"/>
                </a:cubicBezTo>
                <a:cubicBezTo>
                  <a:pt x="61" y="23"/>
                  <a:pt x="62" y="27"/>
                  <a:pt x="62" y="31"/>
                </a:cubicBezTo>
                <a:cubicBezTo>
                  <a:pt x="62" y="35"/>
                  <a:pt x="61" y="39"/>
                  <a:pt x="60" y="42"/>
                </a:cubicBezTo>
                <a:cubicBezTo>
                  <a:pt x="58" y="45"/>
                  <a:pt x="57" y="48"/>
                  <a:pt x="55" y="50"/>
                </a:cubicBezTo>
                <a:close/>
                <a:moveTo>
                  <a:pt x="41" y="7"/>
                </a:moveTo>
                <a:cubicBezTo>
                  <a:pt x="41" y="7"/>
                  <a:pt x="41" y="7"/>
                  <a:pt x="41" y="7"/>
                </a:cubicBezTo>
                <a:cubicBezTo>
                  <a:pt x="38" y="6"/>
                  <a:pt x="35" y="6"/>
                  <a:pt x="31" y="6"/>
                </a:cubicBezTo>
                <a:cubicBezTo>
                  <a:pt x="24" y="6"/>
                  <a:pt x="18" y="8"/>
                  <a:pt x="13" y="13"/>
                </a:cubicBezTo>
                <a:cubicBezTo>
                  <a:pt x="11" y="15"/>
                  <a:pt x="9" y="18"/>
                  <a:pt x="8" y="21"/>
                </a:cubicBezTo>
                <a:cubicBezTo>
                  <a:pt x="7" y="24"/>
                  <a:pt x="6" y="27"/>
                  <a:pt x="6" y="31"/>
                </a:cubicBezTo>
                <a:cubicBezTo>
                  <a:pt x="6" y="34"/>
                  <a:pt x="7" y="37"/>
                  <a:pt x="8" y="40"/>
                </a:cubicBezTo>
                <a:cubicBezTo>
                  <a:pt x="8" y="40"/>
                  <a:pt x="8" y="40"/>
                  <a:pt x="8" y="40"/>
                </a:cubicBezTo>
                <a:cubicBezTo>
                  <a:pt x="9" y="43"/>
                  <a:pt x="11" y="46"/>
                  <a:pt x="13" y="48"/>
                </a:cubicBezTo>
                <a:cubicBezTo>
                  <a:pt x="16" y="51"/>
                  <a:pt x="18" y="53"/>
                  <a:pt x="22" y="54"/>
                </a:cubicBezTo>
                <a:cubicBezTo>
                  <a:pt x="24" y="55"/>
                  <a:pt x="28" y="56"/>
                  <a:pt x="31" y="56"/>
                </a:cubicBezTo>
                <a:cubicBezTo>
                  <a:pt x="35" y="56"/>
                  <a:pt x="38" y="55"/>
                  <a:pt x="41" y="54"/>
                </a:cubicBezTo>
                <a:cubicBezTo>
                  <a:pt x="44" y="53"/>
                  <a:pt x="47" y="51"/>
                  <a:pt x="49" y="49"/>
                </a:cubicBezTo>
                <a:cubicBezTo>
                  <a:pt x="49" y="48"/>
                  <a:pt x="49" y="48"/>
                  <a:pt x="49" y="48"/>
                </a:cubicBezTo>
                <a:cubicBezTo>
                  <a:pt x="51" y="46"/>
                  <a:pt x="53" y="43"/>
                  <a:pt x="54" y="40"/>
                </a:cubicBezTo>
                <a:cubicBezTo>
                  <a:pt x="56" y="37"/>
                  <a:pt x="56" y="34"/>
                  <a:pt x="56" y="31"/>
                </a:cubicBezTo>
                <a:cubicBezTo>
                  <a:pt x="56" y="27"/>
                  <a:pt x="56" y="24"/>
                  <a:pt x="54" y="21"/>
                </a:cubicBezTo>
                <a:cubicBezTo>
                  <a:pt x="54" y="21"/>
                  <a:pt x="54" y="21"/>
                  <a:pt x="54" y="21"/>
                </a:cubicBezTo>
                <a:cubicBezTo>
                  <a:pt x="53" y="18"/>
                  <a:pt x="51" y="15"/>
                  <a:pt x="49" y="13"/>
                </a:cubicBezTo>
                <a:cubicBezTo>
                  <a:pt x="49" y="13"/>
                  <a:pt x="49" y="13"/>
                  <a:pt x="49" y="13"/>
                </a:cubicBezTo>
                <a:cubicBezTo>
                  <a:pt x="47" y="11"/>
                  <a:pt x="44" y="9"/>
                  <a:pt x="41" y="7"/>
                </a:cubicBezTo>
                <a:cubicBezTo>
                  <a:pt x="41" y="7"/>
                  <a:pt x="41" y="7"/>
                  <a:pt x="41" y="7"/>
                </a:cubicBezTo>
                <a:close/>
                <a:moveTo>
                  <a:pt x="48" y="31"/>
                </a:moveTo>
                <a:cubicBezTo>
                  <a:pt x="48" y="31"/>
                  <a:pt x="48" y="31"/>
                  <a:pt x="48" y="31"/>
                </a:cubicBezTo>
                <a:cubicBezTo>
                  <a:pt x="48" y="30"/>
                  <a:pt x="48" y="29"/>
                  <a:pt x="49" y="29"/>
                </a:cubicBezTo>
                <a:cubicBezTo>
                  <a:pt x="50" y="29"/>
                  <a:pt x="51" y="30"/>
                  <a:pt x="51" y="31"/>
                </a:cubicBezTo>
                <a:cubicBezTo>
                  <a:pt x="51" y="33"/>
                  <a:pt x="51" y="36"/>
                  <a:pt x="50" y="38"/>
                </a:cubicBezTo>
                <a:cubicBezTo>
                  <a:pt x="50" y="38"/>
                  <a:pt x="50" y="38"/>
                  <a:pt x="50" y="38"/>
                </a:cubicBezTo>
                <a:cubicBezTo>
                  <a:pt x="49" y="41"/>
                  <a:pt x="47" y="43"/>
                  <a:pt x="45" y="45"/>
                </a:cubicBezTo>
                <a:cubicBezTo>
                  <a:pt x="43" y="47"/>
                  <a:pt x="41" y="48"/>
                  <a:pt x="39" y="49"/>
                </a:cubicBezTo>
                <a:cubicBezTo>
                  <a:pt x="36" y="50"/>
                  <a:pt x="34" y="51"/>
                  <a:pt x="31" y="51"/>
                </a:cubicBezTo>
                <a:cubicBezTo>
                  <a:pt x="30" y="51"/>
                  <a:pt x="29" y="50"/>
                  <a:pt x="29" y="49"/>
                </a:cubicBezTo>
                <a:cubicBezTo>
                  <a:pt x="29" y="48"/>
                  <a:pt x="30" y="47"/>
                  <a:pt x="31" y="47"/>
                </a:cubicBezTo>
                <a:cubicBezTo>
                  <a:pt x="33" y="47"/>
                  <a:pt x="35" y="47"/>
                  <a:pt x="37" y="46"/>
                </a:cubicBezTo>
                <a:cubicBezTo>
                  <a:pt x="39" y="45"/>
                  <a:pt x="41" y="44"/>
                  <a:pt x="43" y="42"/>
                </a:cubicBezTo>
                <a:cubicBezTo>
                  <a:pt x="44" y="41"/>
                  <a:pt x="46" y="39"/>
                  <a:pt x="46" y="37"/>
                </a:cubicBezTo>
                <a:cubicBezTo>
                  <a:pt x="46" y="37"/>
                  <a:pt x="46" y="37"/>
                  <a:pt x="46" y="37"/>
                </a:cubicBezTo>
                <a:cubicBezTo>
                  <a:pt x="47" y="35"/>
                  <a:pt x="48" y="33"/>
                  <a:pt x="48"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5" name="Freeform 11"/>
          <p:cNvSpPr>
            <a:spLocks noEditPoints="1"/>
          </p:cNvSpPr>
          <p:nvPr/>
        </p:nvSpPr>
        <p:spPr bwMode="auto">
          <a:xfrm>
            <a:off x="4454525" y="2076450"/>
            <a:ext cx="239713" cy="276225"/>
          </a:xfrm>
          <a:custGeom>
            <a:avLst/>
            <a:gdLst>
              <a:gd name="T0" fmla="*/ 14 w 64"/>
              <a:gd name="T1" fmla="*/ 55 h 74"/>
              <a:gd name="T2" fmla="*/ 49 w 64"/>
              <a:gd name="T3" fmla="*/ 53 h 74"/>
              <a:gd name="T4" fmla="*/ 49 w 64"/>
              <a:gd name="T5" fmla="*/ 57 h 74"/>
              <a:gd name="T6" fmla="*/ 8 w 64"/>
              <a:gd name="T7" fmla="*/ 0 h 74"/>
              <a:gd name="T8" fmla="*/ 41 w 64"/>
              <a:gd name="T9" fmla="*/ 0 h 74"/>
              <a:gd name="T10" fmla="*/ 64 w 64"/>
              <a:gd name="T11" fmla="*/ 22 h 74"/>
              <a:gd name="T12" fmla="*/ 64 w 64"/>
              <a:gd name="T13" fmla="*/ 24 h 74"/>
              <a:gd name="T14" fmla="*/ 62 w 64"/>
              <a:gd name="T15" fmla="*/ 72 h 74"/>
              <a:gd name="T16" fmla="*/ 62 w 64"/>
              <a:gd name="T17" fmla="*/ 72 h 74"/>
              <a:gd name="T18" fmla="*/ 8 w 64"/>
              <a:gd name="T19" fmla="*/ 74 h 74"/>
              <a:gd name="T20" fmla="*/ 0 w 64"/>
              <a:gd name="T21" fmla="*/ 66 h 74"/>
              <a:gd name="T22" fmla="*/ 2 w 64"/>
              <a:gd name="T23" fmla="*/ 3 h 74"/>
              <a:gd name="T24" fmla="*/ 39 w 64"/>
              <a:gd name="T25" fmla="*/ 6 h 74"/>
              <a:gd name="T26" fmla="*/ 8 w 64"/>
              <a:gd name="T27" fmla="*/ 6 h 74"/>
              <a:gd name="T28" fmla="*/ 6 w 64"/>
              <a:gd name="T29" fmla="*/ 8 h 74"/>
              <a:gd name="T30" fmla="*/ 6 w 64"/>
              <a:gd name="T31" fmla="*/ 68 h 74"/>
              <a:gd name="T32" fmla="*/ 8 w 64"/>
              <a:gd name="T33" fmla="*/ 68 h 74"/>
              <a:gd name="T34" fmla="*/ 58 w 64"/>
              <a:gd name="T35" fmla="*/ 68 h 74"/>
              <a:gd name="T36" fmla="*/ 59 w 64"/>
              <a:gd name="T37" fmla="*/ 66 h 74"/>
              <a:gd name="T38" fmla="*/ 46 w 64"/>
              <a:gd name="T39" fmla="*/ 25 h 74"/>
              <a:gd name="T40" fmla="*/ 41 w 64"/>
              <a:gd name="T41" fmla="*/ 23 h 74"/>
              <a:gd name="T42" fmla="*/ 39 w 64"/>
              <a:gd name="T43" fmla="*/ 6 h 74"/>
              <a:gd name="T44" fmla="*/ 56 w 64"/>
              <a:gd name="T45" fmla="*/ 22 h 74"/>
              <a:gd name="T46" fmla="*/ 43 w 64"/>
              <a:gd name="T47" fmla="*/ 19 h 74"/>
              <a:gd name="T48" fmla="*/ 44 w 64"/>
              <a:gd name="T49" fmla="*/ 21 h 74"/>
              <a:gd name="T50" fmla="*/ 56 w 64"/>
              <a:gd name="T51" fmla="*/ 22 h 74"/>
              <a:gd name="T52" fmla="*/ 16 w 64"/>
              <a:gd name="T53" fmla="*/ 33 h 74"/>
              <a:gd name="T54" fmla="*/ 16 w 64"/>
              <a:gd name="T55" fmla="*/ 29 h 74"/>
              <a:gd name="T56" fmla="*/ 50 w 64"/>
              <a:gd name="T57" fmla="*/ 31 h 74"/>
              <a:gd name="T58" fmla="*/ 16 w 64"/>
              <a:gd name="T59" fmla="*/ 33 h 74"/>
              <a:gd name="T60" fmla="*/ 16 w 64"/>
              <a:gd name="T61" fmla="*/ 45 h 74"/>
              <a:gd name="T62" fmla="*/ 16 w 64"/>
              <a:gd name="T63" fmla="*/ 41 h 74"/>
              <a:gd name="T64" fmla="*/ 50 w 64"/>
              <a:gd name="T65" fmla="*/ 43 h 74"/>
              <a:gd name="T66" fmla="*/ 16 w 64"/>
              <a:gd name="T6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 h="74">
                <a:moveTo>
                  <a:pt x="16" y="57"/>
                </a:moveTo>
                <a:cubicBezTo>
                  <a:pt x="15" y="57"/>
                  <a:pt x="14" y="56"/>
                  <a:pt x="14" y="55"/>
                </a:cubicBezTo>
                <a:cubicBezTo>
                  <a:pt x="14" y="54"/>
                  <a:pt x="15" y="53"/>
                  <a:pt x="16" y="53"/>
                </a:cubicBezTo>
                <a:cubicBezTo>
                  <a:pt x="49" y="53"/>
                  <a:pt x="49" y="53"/>
                  <a:pt x="49" y="53"/>
                </a:cubicBezTo>
                <a:cubicBezTo>
                  <a:pt x="50" y="53"/>
                  <a:pt x="50" y="54"/>
                  <a:pt x="50" y="55"/>
                </a:cubicBezTo>
                <a:cubicBezTo>
                  <a:pt x="50" y="56"/>
                  <a:pt x="50" y="57"/>
                  <a:pt x="49" y="57"/>
                </a:cubicBezTo>
                <a:cubicBezTo>
                  <a:pt x="16" y="57"/>
                  <a:pt x="16" y="57"/>
                  <a:pt x="16" y="57"/>
                </a:cubicBezTo>
                <a:close/>
                <a:moveTo>
                  <a:pt x="8" y="0"/>
                </a:moveTo>
                <a:cubicBezTo>
                  <a:pt x="8" y="0"/>
                  <a:pt x="8" y="0"/>
                  <a:pt x="8" y="0"/>
                </a:cubicBezTo>
                <a:cubicBezTo>
                  <a:pt x="41" y="0"/>
                  <a:pt x="41" y="0"/>
                  <a:pt x="41" y="0"/>
                </a:cubicBezTo>
                <a:cubicBezTo>
                  <a:pt x="42" y="0"/>
                  <a:pt x="43" y="1"/>
                  <a:pt x="43" y="1"/>
                </a:cubicBezTo>
                <a:cubicBezTo>
                  <a:pt x="64" y="22"/>
                  <a:pt x="64" y="22"/>
                  <a:pt x="64" y="22"/>
                </a:cubicBezTo>
                <a:cubicBezTo>
                  <a:pt x="64" y="22"/>
                  <a:pt x="64" y="23"/>
                  <a:pt x="64" y="24"/>
                </a:cubicBezTo>
                <a:cubicBezTo>
                  <a:pt x="64" y="24"/>
                  <a:pt x="64" y="24"/>
                  <a:pt x="64" y="24"/>
                </a:cubicBezTo>
                <a:cubicBezTo>
                  <a:pt x="64" y="66"/>
                  <a:pt x="64" y="66"/>
                  <a:pt x="64" y="66"/>
                </a:cubicBezTo>
                <a:cubicBezTo>
                  <a:pt x="64" y="68"/>
                  <a:pt x="64" y="70"/>
                  <a:pt x="62" y="72"/>
                </a:cubicBezTo>
                <a:cubicBezTo>
                  <a:pt x="62" y="72"/>
                  <a:pt x="62" y="72"/>
                  <a:pt x="62" y="72"/>
                </a:cubicBezTo>
                <a:cubicBezTo>
                  <a:pt x="62" y="72"/>
                  <a:pt x="62" y="72"/>
                  <a:pt x="62" y="72"/>
                </a:cubicBezTo>
                <a:cubicBezTo>
                  <a:pt x="61" y="73"/>
                  <a:pt x="59" y="74"/>
                  <a:pt x="57" y="74"/>
                </a:cubicBezTo>
                <a:cubicBezTo>
                  <a:pt x="8" y="74"/>
                  <a:pt x="8" y="74"/>
                  <a:pt x="8" y="74"/>
                </a:cubicBezTo>
                <a:cubicBezTo>
                  <a:pt x="6" y="74"/>
                  <a:pt x="4" y="73"/>
                  <a:pt x="2" y="72"/>
                </a:cubicBezTo>
                <a:cubicBezTo>
                  <a:pt x="1" y="70"/>
                  <a:pt x="0" y="68"/>
                  <a:pt x="0" y="66"/>
                </a:cubicBezTo>
                <a:cubicBezTo>
                  <a:pt x="0" y="8"/>
                  <a:pt x="0" y="8"/>
                  <a:pt x="0" y="8"/>
                </a:cubicBezTo>
                <a:cubicBezTo>
                  <a:pt x="0" y="6"/>
                  <a:pt x="1" y="4"/>
                  <a:pt x="2" y="3"/>
                </a:cubicBezTo>
                <a:cubicBezTo>
                  <a:pt x="4" y="1"/>
                  <a:pt x="6" y="0"/>
                  <a:pt x="8" y="0"/>
                </a:cubicBezTo>
                <a:close/>
                <a:moveTo>
                  <a:pt x="39" y="6"/>
                </a:moveTo>
                <a:cubicBezTo>
                  <a:pt x="39" y="6"/>
                  <a:pt x="39" y="6"/>
                  <a:pt x="39" y="6"/>
                </a:cubicBezTo>
                <a:cubicBezTo>
                  <a:pt x="8" y="6"/>
                  <a:pt x="8" y="6"/>
                  <a:pt x="8" y="6"/>
                </a:cubicBezTo>
                <a:cubicBezTo>
                  <a:pt x="7" y="6"/>
                  <a:pt x="7" y="6"/>
                  <a:pt x="6" y="7"/>
                </a:cubicBezTo>
                <a:cubicBezTo>
                  <a:pt x="6" y="7"/>
                  <a:pt x="6" y="8"/>
                  <a:pt x="6" y="8"/>
                </a:cubicBezTo>
                <a:cubicBezTo>
                  <a:pt x="6" y="66"/>
                  <a:pt x="6" y="66"/>
                  <a:pt x="6" y="66"/>
                </a:cubicBezTo>
                <a:cubicBezTo>
                  <a:pt x="6" y="67"/>
                  <a:pt x="6" y="67"/>
                  <a:pt x="6" y="68"/>
                </a:cubicBezTo>
                <a:cubicBezTo>
                  <a:pt x="6" y="68"/>
                  <a:pt x="6" y="68"/>
                  <a:pt x="6" y="68"/>
                </a:cubicBezTo>
                <a:cubicBezTo>
                  <a:pt x="7" y="68"/>
                  <a:pt x="7" y="68"/>
                  <a:pt x="8" y="68"/>
                </a:cubicBezTo>
                <a:cubicBezTo>
                  <a:pt x="57" y="68"/>
                  <a:pt x="57" y="68"/>
                  <a:pt x="57" y="68"/>
                </a:cubicBezTo>
                <a:cubicBezTo>
                  <a:pt x="57" y="68"/>
                  <a:pt x="58" y="68"/>
                  <a:pt x="58" y="68"/>
                </a:cubicBezTo>
                <a:cubicBezTo>
                  <a:pt x="58" y="68"/>
                  <a:pt x="58" y="68"/>
                  <a:pt x="58" y="68"/>
                </a:cubicBezTo>
                <a:cubicBezTo>
                  <a:pt x="59" y="67"/>
                  <a:pt x="59" y="67"/>
                  <a:pt x="59" y="66"/>
                </a:cubicBezTo>
                <a:cubicBezTo>
                  <a:pt x="59" y="25"/>
                  <a:pt x="59" y="25"/>
                  <a:pt x="59" y="25"/>
                </a:cubicBezTo>
                <a:cubicBezTo>
                  <a:pt x="46" y="25"/>
                  <a:pt x="46" y="25"/>
                  <a:pt x="46" y="25"/>
                </a:cubicBezTo>
                <a:cubicBezTo>
                  <a:pt x="44" y="25"/>
                  <a:pt x="43" y="25"/>
                  <a:pt x="41" y="24"/>
                </a:cubicBezTo>
                <a:cubicBezTo>
                  <a:pt x="41" y="23"/>
                  <a:pt x="41" y="23"/>
                  <a:pt x="41" y="23"/>
                </a:cubicBezTo>
                <a:cubicBezTo>
                  <a:pt x="40" y="22"/>
                  <a:pt x="39" y="21"/>
                  <a:pt x="39" y="19"/>
                </a:cubicBezTo>
                <a:cubicBezTo>
                  <a:pt x="39" y="6"/>
                  <a:pt x="39" y="6"/>
                  <a:pt x="39" y="6"/>
                </a:cubicBezTo>
                <a:close/>
                <a:moveTo>
                  <a:pt x="56" y="22"/>
                </a:moveTo>
                <a:cubicBezTo>
                  <a:pt x="56" y="22"/>
                  <a:pt x="56" y="22"/>
                  <a:pt x="56" y="22"/>
                </a:cubicBezTo>
                <a:cubicBezTo>
                  <a:pt x="43" y="9"/>
                  <a:pt x="43" y="9"/>
                  <a:pt x="43" y="9"/>
                </a:cubicBezTo>
                <a:cubicBezTo>
                  <a:pt x="43" y="19"/>
                  <a:pt x="43" y="19"/>
                  <a:pt x="43" y="19"/>
                </a:cubicBezTo>
                <a:cubicBezTo>
                  <a:pt x="43" y="20"/>
                  <a:pt x="43" y="21"/>
                  <a:pt x="44" y="21"/>
                </a:cubicBezTo>
                <a:cubicBezTo>
                  <a:pt x="44" y="21"/>
                  <a:pt x="44" y="21"/>
                  <a:pt x="44" y="21"/>
                </a:cubicBezTo>
                <a:cubicBezTo>
                  <a:pt x="44" y="22"/>
                  <a:pt x="45" y="22"/>
                  <a:pt x="46" y="22"/>
                </a:cubicBezTo>
                <a:cubicBezTo>
                  <a:pt x="56" y="22"/>
                  <a:pt x="56" y="22"/>
                  <a:pt x="56" y="22"/>
                </a:cubicBezTo>
                <a:close/>
                <a:moveTo>
                  <a:pt x="16" y="33"/>
                </a:moveTo>
                <a:cubicBezTo>
                  <a:pt x="16" y="33"/>
                  <a:pt x="16" y="33"/>
                  <a:pt x="16" y="33"/>
                </a:cubicBezTo>
                <a:cubicBezTo>
                  <a:pt x="15" y="33"/>
                  <a:pt x="14" y="32"/>
                  <a:pt x="14" y="31"/>
                </a:cubicBezTo>
                <a:cubicBezTo>
                  <a:pt x="14" y="30"/>
                  <a:pt x="15" y="29"/>
                  <a:pt x="16" y="29"/>
                </a:cubicBezTo>
                <a:cubicBezTo>
                  <a:pt x="49" y="29"/>
                  <a:pt x="49" y="29"/>
                  <a:pt x="49" y="29"/>
                </a:cubicBezTo>
                <a:cubicBezTo>
                  <a:pt x="50" y="29"/>
                  <a:pt x="50" y="30"/>
                  <a:pt x="50" y="31"/>
                </a:cubicBezTo>
                <a:cubicBezTo>
                  <a:pt x="50" y="32"/>
                  <a:pt x="50" y="33"/>
                  <a:pt x="49" y="33"/>
                </a:cubicBezTo>
                <a:cubicBezTo>
                  <a:pt x="16" y="33"/>
                  <a:pt x="16" y="33"/>
                  <a:pt x="16" y="33"/>
                </a:cubicBezTo>
                <a:close/>
                <a:moveTo>
                  <a:pt x="16" y="45"/>
                </a:moveTo>
                <a:cubicBezTo>
                  <a:pt x="16" y="45"/>
                  <a:pt x="16" y="45"/>
                  <a:pt x="16" y="45"/>
                </a:cubicBezTo>
                <a:cubicBezTo>
                  <a:pt x="15" y="45"/>
                  <a:pt x="14" y="44"/>
                  <a:pt x="14" y="43"/>
                </a:cubicBezTo>
                <a:cubicBezTo>
                  <a:pt x="14" y="42"/>
                  <a:pt x="15" y="41"/>
                  <a:pt x="16" y="41"/>
                </a:cubicBezTo>
                <a:cubicBezTo>
                  <a:pt x="49" y="41"/>
                  <a:pt x="49" y="41"/>
                  <a:pt x="49" y="41"/>
                </a:cubicBezTo>
                <a:cubicBezTo>
                  <a:pt x="50" y="41"/>
                  <a:pt x="50" y="42"/>
                  <a:pt x="50" y="43"/>
                </a:cubicBezTo>
                <a:cubicBezTo>
                  <a:pt x="50" y="44"/>
                  <a:pt x="50" y="45"/>
                  <a:pt x="49" y="45"/>
                </a:cubicBezTo>
                <a:cubicBezTo>
                  <a:pt x="16" y="45"/>
                  <a:pt x="16" y="4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6" name="Freeform 12"/>
          <p:cNvSpPr>
            <a:spLocks noEditPoints="1"/>
          </p:cNvSpPr>
          <p:nvPr/>
        </p:nvSpPr>
        <p:spPr bwMode="auto">
          <a:xfrm>
            <a:off x="4435475" y="3538538"/>
            <a:ext cx="277813" cy="258762"/>
          </a:xfrm>
          <a:custGeom>
            <a:avLst/>
            <a:gdLst>
              <a:gd name="T0" fmla="*/ 58 w 74"/>
              <a:gd name="T1" fmla="*/ 39 h 69"/>
              <a:gd name="T2" fmla="*/ 61 w 74"/>
              <a:gd name="T3" fmla="*/ 36 h 69"/>
              <a:gd name="T4" fmla="*/ 63 w 74"/>
              <a:gd name="T5" fmla="*/ 39 h 69"/>
              <a:gd name="T6" fmla="*/ 63 w 74"/>
              <a:gd name="T7" fmla="*/ 66 h 69"/>
              <a:gd name="T8" fmla="*/ 61 w 74"/>
              <a:gd name="T9" fmla="*/ 69 h 69"/>
              <a:gd name="T10" fmla="*/ 61 w 74"/>
              <a:gd name="T11" fmla="*/ 69 h 69"/>
              <a:gd name="T12" fmla="*/ 14 w 74"/>
              <a:gd name="T13" fmla="*/ 69 h 69"/>
              <a:gd name="T14" fmla="*/ 11 w 74"/>
              <a:gd name="T15" fmla="*/ 66 h 69"/>
              <a:gd name="T16" fmla="*/ 11 w 74"/>
              <a:gd name="T17" fmla="*/ 66 h 69"/>
              <a:gd name="T18" fmla="*/ 11 w 74"/>
              <a:gd name="T19" fmla="*/ 39 h 69"/>
              <a:gd name="T20" fmla="*/ 14 w 74"/>
              <a:gd name="T21" fmla="*/ 36 h 69"/>
              <a:gd name="T22" fmla="*/ 17 w 74"/>
              <a:gd name="T23" fmla="*/ 39 h 69"/>
              <a:gd name="T24" fmla="*/ 17 w 74"/>
              <a:gd name="T25" fmla="*/ 63 h 69"/>
              <a:gd name="T26" fmla="*/ 26 w 74"/>
              <a:gd name="T27" fmla="*/ 63 h 69"/>
              <a:gd name="T28" fmla="*/ 26 w 74"/>
              <a:gd name="T29" fmla="*/ 36 h 69"/>
              <a:gd name="T30" fmla="*/ 28 w 74"/>
              <a:gd name="T31" fmla="*/ 34 h 69"/>
              <a:gd name="T32" fmla="*/ 28 w 74"/>
              <a:gd name="T33" fmla="*/ 34 h 69"/>
              <a:gd name="T34" fmla="*/ 47 w 74"/>
              <a:gd name="T35" fmla="*/ 34 h 69"/>
              <a:gd name="T36" fmla="*/ 49 w 74"/>
              <a:gd name="T37" fmla="*/ 36 h 69"/>
              <a:gd name="T38" fmla="*/ 49 w 74"/>
              <a:gd name="T39" fmla="*/ 36 h 69"/>
              <a:gd name="T40" fmla="*/ 49 w 74"/>
              <a:gd name="T41" fmla="*/ 63 h 69"/>
              <a:gd name="T42" fmla="*/ 58 w 74"/>
              <a:gd name="T43" fmla="*/ 63 h 69"/>
              <a:gd name="T44" fmla="*/ 58 w 74"/>
              <a:gd name="T45" fmla="*/ 39 h 69"/>
              <a:gd name="T46" fmla="*/ 29 w 74"/>
              <a:gd name="T47" fmla="*/ 63 h 69"/>
              <a:gd name="T48" fmla="*/ 29 w 74"/>
              <a:gd name="T49" fmla="*/ 63 h 69"/>
              <a:gd name="T50" fmla="*/ 45 w 74"/>
              <a:gd name="T51" fmla="*/ 63 h 69"/>
              <a:gd name="T52" fmla="*/ 45 w 74"/>
              <a:gd name="T53" fmla="*/ 37 h 69"/>
              <a:gd name="T54" fmla="*/ 29 w 74"/>
              <a:gd name="T55" fmla="*/ 37 h 69"/>
              <a:gd name="T56" fmla="*/ 29 w 74"/>
              <a:gd name="T57" fmla="*/ 63 h 69"/>
              <a:gd name="T58" fmla="*/ 5 w 74"/>
              <a:gd name="T59" fmla="*/ 39 h 69"/>
              <a:gd name="T60" fmla="*/ 5 w 74"/>
              <a:gd name="T61" fmla="*/ 39 h 69"/>
              <a:gd name="T62" fmla="*/ 1 w 74"/>
              <a:gd name="T63" fmla="*/ 39 h 69"/>
              <a:gd name="T64" fmla="*/ 1 w 74"/>
              <a:gd name="T65" fmla="*/ 35 h 69"/>
              <a:gd name="T66" fmla="*/ 35 w 74"/>
              <a:gd name="T67" fmla="*/ 1 h 69"/>
              <a:gd name="T68" fmla="*/ 39 w 74"/>
              <a:gd name="T69" fmla="*/ 1 h 69"/>
              <a:gd name="T70" fmla="*/ 39 w 74"/>
              <a:gd name="T71" fmla="*/ 1 h 69"/>
              <a:gd name="T72" fmla="*/ 73 w 74"/>
              <a:gd name="T73" fmla="*/ 35 h 69"/>
              <a:gd name="T74" fmla="*/ 73 w 74"/>
              <a:gd name="T75" fmla="*/ 39 h 69"/>
              <a:gd name="T76" fmla="*/ 69 w 74"/>
              <a:gd name="T77" fmla="*/ 39 h 69"/>
              <a:gd name="T78" fmla="*/ 37 w 74"/>
              <a:gd name="T79" fmla="*/ 7 h 69"/>
              <a:gd name="T80" fmla="*/ 5 w 74"/>
              <a:gd name="T81"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 h="69">
                <a:moveTo>
                  <a:pt x="58" y="39"/>
                </a:moveTo>
                <a:cubicBezTo>
                  <a:pt x="58" y="37"/>
                  <a:pt x="59" y="36"/>
                  <a:pt x="61" y="36"/>
                </a:cubicBezTo>
                <a:cubicBezTo>
                  <a:pt x="62" y="36"/>
                  <a:pt x="63" y="37"/>
                  <a:pt x="63" y="39"/>
                </a:cubicBezTo>
                <a:cubicBezTo>
                  <a:pt x="63" y="66"/>
                  <a:pt x="63" y="66"/>
                  <a:pt x="63" y="66"/>
                </a:cubicBezTo>
                <a:cubicBezTo>
                  <a:pt x="63" y="68"/>
                  <a:pt x="62" y="69"/>
                  <a:pt x="61" y="69"/>
                </a:cubicBezTo>
                <a:cubicBezTo>
                  <a:pt x="61" y="69"/>
                  <a:pt x="61" y="69"/>
                  <a:pt x="61" y="69"/>
                </a:cubicBezTo>
                <a:cubicBezTo>
                  <a:pt x="14" y="69"/>
                  <a:pt x="14" y="69"/>
                  <a:pt x="14" y="69"/>
                </a:cubicBezTo>
                <a:cubicBezTo>
                  <a:pt x="12" y="69"/>
                  <a:pt x="11" y="68"/>
                  <a:pt x="11" y="66"/>
                </a:cubicBezTo>
                <a:cubicBezTo>
                  <a:pt x="11" y="66"/>
                  <a:pt x="11" y="66"/>
                  <a:pt x="11" y="66"/>
                </a:cubicBezTo>
                <a:cubicBezTo>
                  <a:pt x="11" y="39"/>
                  <a:pt x="11" y="39"/>
                  <a:pt x="11" y="39"/>
                </a:cubicBezTo>
                <a:cubicBezTo>
                  <a:pt x="11" y="37"/>
                  <a:pt x="12" y="36"/>
                  <a:pt x="14" y="36"/>
                </a:cubicBezTo>
                <a:cubicBezTo>
                  <a:pt x="16" y="36"/>
                  <a:pt x="17" y="37"/>
                  <a:pt x="17" y="39"/>
                </a:cubicBezTo>
                <a:cubicBezTo>
                  <a:pt x="17" y="63"/>
                  <a:pt x="17" y="63"/>
                  <a:pt x="17" y="63"/>
                </a:cubicBezTo>
                <a:cubicBezTo>
                  <a:pt x="26" y="63"/>
                  <a:pt x="26" y="63"/>
                  <a:pt x="26" y="63"/>
                </a:cubicBezTo>
                <a:cubicBezTo>
                  <a:pt x="26" y="36"/>
                  <a:pt x="26" y="36"/>
                  <a:pt x="26" y="36"/>
                </a:cubicBezTo>
                <a:cubicBezTo>
                  <a:pt x="26" y="35"/>
                  <a:pt x="27" y="34"/>
                  <a:pt x="28" y="34"/>
                </a:cubicBezTo>
                <a:cubicBezTo>
                  <a:pt x="28" y="34"/>
                  <a:pt x="28" y="34"/>
                  <a:pt x="28" y="34"/>
                </a:cubicBezTo>
                <a:cubicBezTo>
                  <a:pt x="47" y="34"/>
                  <a:pt x="47" y="34"/>
                  <a:pt x="47" y="34"/>
                </a:cubicBezTo>
                <a:cubicBezTo>
                  <a:pt x="48" y="34"/>
                  <a:pt x="49" y="35"/>
                  <a:pt x="49" y="36"/>
                </a:cubicBezTo>
                <a:cubicBezTo>
                  <a:pt x="49" y="36"/>
                  <a:pt x="49" y="36"/>
                  <a:pt x="49" y="36"/>
                </a:cubicBezTo>
                <a:cubicBezTo>
                  <a:pt x="49" y="63"/>
                  <a:pt x="49" y="63"/>
                  <a:pt x="49" y="63"/>
                </a:cubicBezTo>
                <a:cubicBezTo>
                  <a:pt x="58" y="63"/>
                  <a:pt x="58" y="63"/>
                  <a:pt x="58" y="63"/>
                </a:cubicBezTo>
                <a:cubicBezTo>
                  <a:pt x="58" y="39"/>
                  <a:pt x="58" y="39"/>
                  <a:pt x="58" y="39"/>
                </a:cubicBezTo>
                <a:close/>
                <a:moveTo>
                  <a:pt x="29" y="63"/>
                </a:moveTo>
                <a:cubicBezTo>
                  <a:pt x="29" y="63"/>
                  <a:pt x="29" y="63"/>
                  <a:pt x="29" y="63"/>
                </a:cubicBezTo>
                <a:cubicBezTo>
                  <a:pt x="45" y="63"/>
                  <a:pt x="45" y="63"/>
                  <a:pt x="45" y="63"/>
                </a:cubicBezTo>
                <a:cubicBezTo>
                  <a:pt x="45" y="37"/>
                  <a:pt x="45" y="37"/>
                  <a:pt x="45" y="37"/>
                </a:cubicBezTo>
                <a:cubicBezTo>
                  <a:pt x="29" y="37"/>
                  <a:pt x="29" y="37"/>
                  <a:pt x="29" y="37"/>
                </a:cubicBezTo>
                <a:cubicBezTo>
                  <a:pt x="29" y="63"/>
                  <a:pt x="29" y="63"/>
                  <a:pt x="29" y="63"/>
                </a:cubicBezTo>
                <a:close/>
                <a:moveTo>
                  <a:pt x="5" y="39"/>
                </a:moveTo>
                <a:cubicBezTo>
                  <a:pt x="5" y="39"/>
                  <a:pt x="5" y="39"/>
                  <a:pt x="5" y="39"/>
                </a:cubicBezTo>
                <a:cubicBezTo>
                  <a:pt x="4" y="40"/>
                  <a:pt x="2" y="40"/>
                  <a:pt x="1" y="39"/>
                </a:cubicBezTo>
                <a:cubicBezTo>
                  <a:pt x="0" y="38"/>
                  <a:pt x="0" y="36"/>
                  <a:pt x="1" y="35"/>
                </a:cubicBezTo>
                <a:cubicBezTo>
                  <a:pt x="35" y="1"/>
                  <a:pt x="35" y="1"/>
                  <a:pt x="35" y="1"/>
                </a:cubicBezTo>
                <a:cubicBezTo>
                  <a:pt x="36" y="0"/>
                  <a:pt x="38" y="0"/>
                  <a:pt x="39" y="1"/>
                </a:cubicBezTo>
                <a:cubicBezTo>
                  <a:pt x="39" y="1"/>
                  <a:pt x="39" y="1"/>
                  <a:pt x="39" y="1"/>
                </a:cubicBezTo>
                <a:cubicBezTo>
                  <a:pt x="73" y="35"/>
                  <a:pt x="73" y="35"/>
                  <a:pt x="73" y="35"/>
                </a:cubicBezTo>
                <a:cubicBezTo>
                  <a:pt x="74" y="36"/>
                  <a:pt x="74" y="38"/>
                  <a:pt x="73" y="39"/>
                </a:cubicBezTo>
                <a:cubicBezTo>
                  <a:pt x="72" y="40"/>
                  <a:pt x="70" y="40"/>
                  <a:pt x="69" y="39"/>
                </a:cubicBezTo>
                <a:cubicBezTo>
                  <a:pt x="37" y="7"/>
                  <a:pt x="37" y="7"/>
                  <a:pt x="37" y="7"/>
                </a:cubicBezTo>
                <a:cubicBezTo>
                  <a:pt x="5" y="39"/>
                  <a:pt x="5" y="39"/>
                  <a:pt x="5"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7" name="Freeform 13"/>
          <p:cNvSpPr>
            <a:spLocks noEditPoints="1"/>
          </p:cNvSpPr>
          <p:nvPr/>
        </p:nvSpPr>
        <p:spPr bwMode="auto">
          <a:xfrm>
            <a:off x="3697288" y="2814638"/>
            <a:ext cx="284162" cy="277812"/>
          </a:xfrm>
          <a:custGeom>
            <a:avLst/>
            <a:gdLst>
              <a:gd name="T0" fmla="*/ 27 w 76"/>
              <a:gd name="T1" fmla="*/ 29 h 74"/>
              <a:gd name="T2" fmla="*/ 76 w 76"/>
              <a:gd name="T3" fmla="*/ 32 h 74"/>
              <a:gd name="T4" fmla="*/ 76 w 76"/>
              <a:gd name="T5" fmla="*/ 65 h 74"/>
              <a:gd name="T6" fmla="*/ 73 w 76"/>
              <a:gd name="T7" fmla="*/ 68 h 74"/>
              <a:gd name="T8" fmla="*/ 52 w 76"/>
              <a:gd name="T9" fmla="*/ 70 h 74"/>
              <a:gd name="T10" fmla="*/ 62 w 76"/>
              <a:gd name="T11" fmla="*/ 72 h 74"/>
              <a:gd name="T12" fmla="*/ 39 w 76"/>
              <a:gd name="T13" fmla="*/ 74 h 74"/>
              <a:gd name="T14" fmla="*/ 39 w 76"/>
              <a:gd name="T15" fmla="*/ 70 h 74"/>
              <a:gd name="T16" fmla="*/ 47 w 76"/>
              <a:gd name="T17" fmla="*/ 68 h 74"/>
              <a:gd name="T18" fmla="*/ 24 w 76"/>
              <a:gd name="T19" fmla="*/ 65 h 74"/>
              <a:gd name="T20" fmla="*/ 24 w 76"/>
              <a:gd name="T21" fmla="*/ 32 h 74"/>
              <a:gd name="T22" fmla="*/ 37 w 76"/>
              <a:gd name="T23" fmla="*/ 0 h 74"/>
              <a:gd name="T24" fmla="*/ 11 w 76"/>
              <a:gd name="T25" fmla="*/ 10 h 74"/>
              <a:gd name="T26" fmla="*/ 11 w 76"/>
              <a:gd name="T27" fmla="*/ 62 h 74"/>
              <a:gd name="T28" fmla="*/ 19 w 76"/>
              <a:gd name="T29" fmla="*/ 62 h 74"/>
              <a:gd name="T30" fmla="*/ 17 w 76"/>
              <a:gd name="T31" fmla="*/ 38 h 74"/>
              <a:gd name="T32" fmla="*/ 21 w 76"/>
              <a:gd name="T33" fmla="*/ 43 h 74"/>
              <a:gd name="T34" fmla="*/ 21 w 76"/>
              <a:gd name="T35" fmla="*/ 43 h 74"/>
              <a:gd name="T36" fmla="*/ 25 w 76"/>
              <a:gd name="T37" fmla="*/ 18 h 74"/>
              <a:gd name="T38" fmla="*/ 35 w 76"/>
              <a:gd name="T39" fmla="*/ 25 h 74"/>
              <a:gd name="T40" fmla="*/ 39 w 76"/>
              <a:gd name="T41" fmla="*/ 21 h 74"/>
              <a:gd name="T42" fmla="*/ 51 w 76"/>
              <a:gd name="T43" fmla="*/ 18 h 74"/>
              <a:gd name="T44" fmla="*/ 56 w 76"/>
              <a:gd name="T45" fmla="*/ 25 h 74"/>
              <a:gd name="T46" fmla="*/ 58 w 76"/>
              <a:gd name="T47" fmla="*/ 14 h 74"/>
              <a:gd name="T48" fmla="*/ 66 w 76"/>
              <a:gd name="T49" fmla="*/ 25 h 74"/>
              <a:gd name="T50" fmla="*/ 63 w 76"/>
              <a:gd name="T51" fmla="*/ 10 h 74"/>
              <a:gd name="T52" fmla="*/ 56 w 76"/>
              <a:gd name="T53" fmla="*/ 11 h 74"/>
              <a:gd name="T54" fmla="*/ 53 w 76"/>
              <a:gd name="T55" fmla="*/ 13 h 74"/>
              <a:gd name="T56" fmla="*/ 49 w 76"/>
              <a:gd name="T57" fmla="*/ 8 h 74"/>
              <a:gd name="T58" fmla="*/ 42 w 76"/>
              <a:gd name="T59" fmla="*/ 6 h 74"/>
              <a:gd name="T60" fmla="*/ 49 w 76"/>
              <a:gd name="T61" fmla="*/ 13 h 74"/>
              <a:gd name="T62" fmla="*/ 48 w 76"/>
              <a:gd name="T63" fmla="*/ 15 h 74"/>
              <a:gd name="T64" fmla="*/ 39 w 76"/>
              <a:gd name="T65" fmla="*/ 5 h 74"/>
              <a:gd name="T66" fmla="*/ 35 w 76"/>
              <a:gd name="T67" fmla="*/ 5 h 74"/>
              <a:gd name="T68" fmla="*/ 35 w 76"/>
              <a:gd name="T69" fmla="*/ 17 h 74"/>
              <a:gd name="T70" fmla="*/ 25 w 76"/>
              <a:gd name="T71" fmla="*/ 15 h 74"/>
              <a:gd name="T72" fmla="*/ 32 w 76"/>
              <a:gd name="T73" fmla="*/ 6 h 74"/>
              <a:gd name="T74" fmla="*/ 25 w 76"/>
              <a:gd name="T75" fmla="*/ 8 h 74"/>
              <a:gd name="T76" fmla="*/ 22 w 76"/>
              <a:gd name="T77" fmla="*/ 11 h 74"/>
              <a:gd name="T78" fmla="*/ 19 w 76"/>
              <a:gd name="T79" fmla="*/ 11 h 74"/>
              <a:gd name="T80" fmla="*/ 16 w 76"/>
              <a:gd name="T81" fmla="*/ 14 h 74"/>
              <a:gd name="T82" fmla="*/ 20 w 76"/>
              <a:gd name="T83" fmla="*/ 16 h 74"/>
              <a:gd name="T84" fmla="*/ 6 w 76"/>
              <a:gd name="T85" fmla="*/ 35 h 74"/>
              <a:gd name="T86" fmla="*/ 16 w 76"/>
              <a:gd name="T87" fmla="*/ 14 h 74"/>
              <a:gd name="T88" fmla="*/ 70 w 76"/>
              <a:gd name="T89" fmla="*/ 35 h 74"/>
              <a:gd name="T90" fmla="*/ 29 w 76"/>
              <a:gd name="T91" fmla="*/ 62 h 74"/>
              <a:gd name="T92" fmla="*/ 70 w 76"/>
              <a:gd name="T93" fmla="*/ 3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74">
                <a:moveTo>
                  <a:pt x="26" y="29"/>
                </a:moveTo>
                <a:cubicBezTo>
                  <a:pt x="27" y="29"/>
                  <a:pt x="27" y="29"/>
                  <a:pt x="27" y="29"/>
                </a:cubicBezTo>
                <a:cubicBezTo>
                  <a:pt x="73" y="29"/>
                  <a:pt x="73" y="29"/>
                  <a:pt x="73" y="29"/>
                </a:cubicBezTo>
                <a:cubicBezTo>
                  <a:pt x="74" y="29"/>
                  <a:pt x="76" y="31"/>
                  <a:pt x="76" y="32"/>
                </a:cubicBezTo>
                <a:cubicBezTo>
                  <a:pt x="76" y="32"/>
                  <a:pt x="76" y="32"/>
                  <a:pt x="76" y="32"/>
                </a:cubicBezTo>
                <a:cubicBezTo>
                  <a:pt x="76" y="65"/>
                  <a:pt x="76" y="65"/>
                  <a:pt x="76" y="65"/>
                </a:cubicBezTo>
                <a:cubicBezTo>
                  <a:pt x="76" y="66"/>
                  <a:pt x="74" y="68"/>
                  <a:pt x="73" y="68"/>
                </a:cubicBezTo>
                <a:cubicBezTo>
                  <a:pt x="73" y="68"/>
                  <a:pt x="73" y="68"/>
                  <a:pt x="73" y="68"/>
                </a:cubicBezTo>
                <a:cubicBezTo>
                  <a:pt x="52" y="68"/>
                  <a:pt x="52" y="68"/>
                  <a:pt x="52" y="68"/>
                </a:cubicBezTo>
                <a:cubicBezTo>
                  <a:pt x="52" y="70"/>
                  <a:pt x="52" y="70"/>
                  <a:pt x="52" y="70"/>
                </a:cubicBezTo>
                <a:cubicBezTo>
                  <a:pt x="61" y="70"/>
                  <a:pt x="61" y="70"/>
                  <a:pt x="61" y="70"/>
                </a:cubicBezTo>
                <a:cubicBezTo>
                  <a:pt x="62" y="70"/>
                  <a:pt x="62" y="71"/>
                  <a:pt x="62" y="72"/>
                </a:cubicBezTo>
                <a:cubicBezTo>
                  <a:pt x="62" y="73"/>
                  <a:pt x="62" y="74"/>
                  <a:pt x="61" y="74"/>
                </a:cubicBezTo>
                <a:cubicBezTo>
                  <a:pt x="39" y="74"/>
                  <a:pt x="39" y="74"/>
                  <a:pt x="39" y="74"/>
                </a:cubicBezTo>
                <a:cubicBezTo>
                  <a:pt x="38" y="74"/>
                  <a:pt x="37" y="73"/>
                  <a:pt x="37" y="72"/>
                </a:cubicBezTo>
                <a:cubicBezTo>
                  <a:pt x="37" y="71"/>
                  <a:pt x="38" y="70"/>
                  <a:pt x="39" y="70"/>
                </a:cubicBezTo>
                <a:cubicBezTo>
                  <a:pt x="47" y="70"/>
                  <a:pt x="47" y="70"/>
                  <a:pt x="47" y="70"/>
                </a:cubicBezTo>
                <a:cubicBezTo>
                  <a:pt x="47" y="68"/>
                  <a:pt x="47" y="68"/>
                  <a:pt x="47" y="68"/>
                </a:cubicBezTo>
                <a:cubicBezTo>
                  <a:pt x="26" y="68"/>
                  <a:pt x="26" y="68"/>
                  <a:pt x="26" y="68"/>
                </a:cubicBezTo>
                <a:cubicBezTo>
                  <a:pt x="25" y="68"/>
                  <a:pt x="24" y="66"/>
                  <a:pt x="24" y="65"/>
                </a:cubicBezTo>
                <a:cubicBezTo>
                  <a:pt x="24" y="65"/>
                  <a:pt x="24" y="65"/>
                  <a:pt x="24" y="65"/>
                </a:cubicBezTo>
                <a:cubicBezTo>
                  <a:pt x="24" y="32"/>
                  <a:pt x="24" y="32"/>
                  <a:pt x="24" y="32"/>
                </a:cubicBezTo>
                <a:cubicBezTo>
                  <a:pt x="24" y="31"/>
                  <a:pt x="25" y="29"/>
                  <a:pt x="26" y="29"/>
                </a:cubicBezTo>
                <a:close/>
                <a:moveTo>
                  <a:pt x="37" y="0"/>
                </a:moveTo>
                <a:cubicBezTo>
                  <a:pt x="37" y="0"/>
                  <a:pt x="37" y="0"/>
                  <a:pt x="37" y="0"/>
                </a:cubicBezTo>
                <a:cubicBezTo>
                  <a:pt x="27" y="0"/>
                  <a:pt x="18" y="4"/>
                  <a:pt x="11" y="10"/>
                </a:cubicBezTo>
                <a:cubicBezTo>
                  <a:pt x="4" y="17"/>
                  <a:pt x="0" y="26"/>
                  <a:pt x="0" y="36"/>
                </a:cubicBezTo>
                <a:cubicBezTo>
                  <a:pt x="0" y="46"/>
                  <a:pt x="4" y="56"/>
                  <a:pt x="11" y="62"/>
                </a:cubicBezTo>
                <a:cubicBezTo>
                  <a:pt x="13" y="64"/>
                  <a:pt x="14" y="65"/>
                  <a:pt x="16" y="66"/>
                </a:cubicBezTo>
                <a:cubicBezTo>
                  <a:pt x="19" y="69"/>
                  <a:pt x="22" y="64"/>
                  <a:pt x="19" y="62"/>
                </a:cubicBezTo>
                <a:cubicBezTo>
                  <a:pt x="12" y="56"/>
                  <a:pt x="7" y="48"/>
                  <a:pt x="6" y="38"/>
                </a:cubicBezTo>
                <a:cubicBezTo>
                  <a:pt x="17" y="38"/>
                  <a:pt x="17" y="38"/>
                  <a:pt x="17" y="38"/>
                </a:cubicBezTo>
                <a:cubicBezTo>
                  <a:pt x="17" y="40"/>
                  <a:pt x="17" y="42"/>
                  <a:pt x="17" y="44"/>
                </a:cubicBezTo>
                <a:cubicBezTo>
                  <a:pt x="17" y="46"/>
                  <a:pt x="21" y="46"/>
                  <a:pt x="21" y="43"/>
                </a:cubicBezTo>
                <a:cubicBezTo>
                  <a:pt x="21" y="43"/>
                  <a:pt x="21" y="43"/>
                  <a:pt x="21" y="43"/>
                </a:cubicBezTo>
                <a:cubicBezTo>
                  <a:pt x="21" y="43"/>
                  <a:pt x="21" y="43"/>
                  <a:pt x="21" y="43"/>
                </a:cubicBezTo>
                <a:cubicBezTo>
                  <a:pt x="20" y="35"/>
                  <a:pt x="20" y="25"/>
                  <a:pt x="23" y="18"/>
                </a:cubicBezTo>
                <a:cubicBezTo>
                  <a:pt x="24" y="18"/>
                  <a:pt x="24" y="18"/>
                  <a:pt x="25" y="18"/>
                </a:cubicBezTo>
                <a:cubicBezTo>
                  <a:pt x="28" y="20"/>
                  <a:pt x="32" y="20"/>
                  <a:pt x="35" y="21"/>
                </a:cubicBezTo>
                <a:cubicBezTo>
                  <a:pt x="35" y="25"/>
                  <a:pt x="35" y="25"/>
                  <a:pt x="35" y="25"/>
                </a:cubicBezTo>
                <a:cubicBezTo>
                  <a:pt x="35" y="27"/>
                  <a:pt x="39" y="27"/>
                  <a:pt x="39" y="25"/>
                </a:cubicBezTo>
                <a:cubicBezTo>
                  <a:pt x="39" y="21"/>
                  <a:pt x="39" y="21"/>
                  <a:pt x="39" y="21"/>
                </a:cubicBezTo>
                <a:cubicBezTo>
                  <a:pt x="43" y="20"/>
                  <a:pt x="46" y="20"/>
                  <a:pt x="50" y="18"/>
                </a:cubicBezTo>
                <a:cubicBezTo>
                  <a:pt x="50" y="18"/>
                  <a:pt x="50" y="18"/>
                  <a:pt x="51" y="18"/>
                </a:cubicBezTo>
                <a:cubicBezTo>
                  <a:pt x="52" y="20"/>
                  <a:pt x="53" y="23"/>
                  <a:pt x="53" y="26"/>
                </a:cubicBezTo>
                <a:cubicBezTo>
                  <a:pt x="54" y="28"/>
                  <a:pt x="57" y="27"/>
                  <a:pt x="56" y="25"/>
                </a:cubicBezTo>
                <a:cubicBezTo>
                  <a:pt x="56" y="22"/>
                  <a:pt x="55" y="19"/>
                  <a:pt x="54" y="16"/>
                </a:cubicBezTo>
                <a:cubicBezTo>
                  <a:pt x="56" y="15"/>
                  <a:pt x="57" y="15"/>
                  <a:pt x="58" y="14"/>
                </a:cubicBezTo>
                <a:cubicBezTo>
                  <a:pt x="59" y="14"/>
                  <a:pt x="59" y="14"/>
                  <a:pt x="59" y="14"/>
                </a:cubicBezTo>
                <a:cubicBezTo>
                  <a:pt x="62" y="17"/>
                  <a:pt x="65" y="21"/>
                  <a:pt x="66" y="25"/>
                </a:cubicBezTo>
                <a:cubicBezTo>
                  <a:pt x="68" y="29"/>
                  <a:pt x="73" y="26"/>
                  <a:pt x="71" y="23"/>
                </a:cubicBezTo>
                <a:cubicBezTo>
                  <a:pt x="70" y="18"/>
                  <a:pt x="67" y="14"/>
                  <a:pt x="63" y="10"/>
                </a:cubicBezTo>
                <a:cubicBezTo>
                  <a:pt x="56" y="4"/>
                  <a:pt x="47" y="0"/>
                  <a:pt x="37" y="0"/>
                </a:cubicBezTo>
                <a:close/>
                <a:moveTo>
                  <a:pt x="56" y="11"/>
                </a:moveTo>
                <a:cubicBezTo>
                  <a:pt x="56" y="11"/>
                  <a:pt x="56" y="11"/>
                  <a:pt x="56" y="11"/>
                </a:cubicBezTo>
                <a:cubicBezTo>
                  <a:pt x="55" y="12"/>
                  <a:pt x="54" y="13"/>
                  <a:pt x="53" y="13"/>
                </a:cubicBezTo>
                <a:cubicBezTo>
                  <a:pt x="52" y="13"/>
                  <a:pt x="52" y="12"/>
                  <a:pt x="52" y="11"/>
                </a:cubicBezTo>
                <a:cubicBezTo>
                  <a:pt x="51" y="10"/>
                  <a:pt x="50" y="9"/>
                  <a:pt x="49" y="8"/>
                </a:cubicBezTo>
                <a:cubicBezTo>
                  <a:pt x="52" y="9"/>
                  <a:pt x="54" y="10"/>
                  <a:pt x="56" y="11"/>
                </a:cubicBezTo>
                <a:close/>
                <a:moveTo>
                  <a:pt x="42" y="6"/>
                </a:moveTo>
                <a:cubicBezTo>
                  <a:pt x="42" y="6"/>
                  <a:pt x="42" y="6"/>
                  <a:pt x="42" y="6"/>
                </a:cubicBezTo>
                <a:cubicBezTo>
                  <a:pt x="45" y="7"/>
                  <a:pt x="47" y="10"/>
                  <a:pt x="49" y="13"/>
                </a:cubicBezTo>
                <a:cubicBezTo>
                  <a:pt x="49" y="14"/>
                  <a:pt x="49" y="14"/>
                  <a:pt x="50" y="15"/>
                </a:cubicBezTo>
                <a:cubicBezTo>
                  <a:pt x="49" y="15"/>
                  <a:pt x="49" y="15"/>
                  <a:pt x="48" y="15"/>
                </a:cubicBezTo>
                <a:cubicBezTo>
                  <a:pt x="45" y="16"/>
                  <a:pt x="42" y="17"/>
                  <a:pt x="39" y="17"/>
                </a:cubicBezTo>
                <a:cubicBezTo>
                  <a:pt x="39" y="5"/>
                  <a:pt x="39" y="5"/>
                  <a:pt x="39" y="5"/>
                </a:cubicBezTo>
                <a:cubicBezTo>
                  <a:pt x="40" y="5"/>
                  <a:pt x="41" y="5"/>
                  <a:pt x="42" y="6"/>
                </a:cubicBezTo>
                <a:close/>
                <a:moveTo>
                  <a:pt x="35" y="5"/>
                </a:moveTo>
                <a:cubicBezTo>
                  <a:pt x="35" y="5"/>
                  <a:pt x="35" y="5"/>
                  <a:pt x="35" y="5"/>
                </a:cubicBezTo>
                <a:cubicBezTo>
                  <a:pt x="35" y="17"/>
                  <a:pt x="35" y="17"/>
                  <a:pt x="35" y="17"/>
                </a:cubicBezTo>
                <a:cubicBezTo>
                  <a:pt x="32" y="17"/>
                  <a:pt x="29" y="16"/>
                  <a:pt x="26" y="15"/>
                </a:cubicBezTo>
                <a:cubicBezTo>
                  <a:pt x="25" y="15"/>
                  <a:pt x="25" y="15"/>
                  <a:pt x="25" y="15"/>
                </a:cubicBezTo>
                <a:cubicBezTo>
                  <a:pt x="25" y="14"/>
                  <a:pt x="25" y="14"/>
                  <a:pt x="25" y="13"/>
                </a:cubicBezTo>
                <a:cubicBezTo>
                  <a:pt x="27" y="10"/>
                  <a:pt x="30" y="7"/>
                  <a:pt x="32" y="6"/>
                </a:cubicBezTo>
                <a:cubicBezTo>
                  <a:pt x="33" y="5"/>
                  <a:pt x="34" y="5"/>
                  <a:pt x="35" y="5"/>
                </a:cubicBezTo>
                <a:close/>
                <a:moveTo>
                  <a:pt x="25" y="8"/>
                </a:moveTo>
                <a:cubicBezTo>
                  <a:pt x="25" y="8"/>
                  <a:pt x="25" y="8"/>
                  <a:pt x="25" y="8"/>
                </a:cubicBezTo>
                <a:cubicBezTo>
                  <a:pt x="24" y="9"/>
                  <a:pt x="23" y="10"/>
                  <a:pt x="22" y="11"/>
                </a:cubicBezTo>
                <a:cubicBezTo>
                  <a:pt x="22" y="12"/>
                  <a:pt x="22" y="13"/>
                  <a:pt x="22" y="13"/>
                </a:cubicBezTo>
                <a:cubicBezTo>
                  <a:pt x="21" y="13"/>
                  <a:pt x="20" y="12"/>
                  <a:pt x="19" y="11"/>
                </a:cubicBezTo>
                <a:cubicBezTo>
                  <a:pt x="21" y="10"/>
                  <a:pt x="23" y="9"/>
                  <a:pt x="25" y="8"/>
                </a:cubicBezTo>
                <a:close/>
                <a:moveTo>
                  <a:pt x="16" y="14"/>
                </a:moveTo>
                <a:cubicBezTo>
                  <a:pt x="16" y="14"/>
                  <a:pt x="16" y="14"/>
                  <a:pt x="16" y="14"/>
                </a:cubicBezTo>
                <a:cubicBezTo>
                  <a:pt x="17" y="15"/>
                  <a:pt x="19" y="15"/>
                  <a:pt x="20" y="16"/>
                </a:cubicBezTo>
                <a:cubicBezTo>
                  <a:pt x="18" y="22"/>
                  <a:pt x="17" y="28"/>
                  <a:pt x="17" y="35"/>
                </a:cubicBezTo>
                <a:cubicBezTo>
                  <a:pt x="6" y="35"/>
                  <a:pt x="6" y="35"/>
                  <a:pt x="6" y="35"/>
                </a:cubicBezTo>
                <a:cubicBezTo>
                  <a:pt x="6" y="27"/>
                  <a:pt x="10" y="20"/>
                  <a:pt x="15" y="14"/>
                </a:cubicBezTo>
                <a:cubicBezTo>
                  <a:pt x="15" y="14"/>
                  <a:pt x="16" y="14"/>
                  <a:pt x="16" y="14"/>
                </a:cubicBezTo>
                <a:close/>
                <a:moveTo>
                  <a:pt x="70" y="35"/>
                </a:moveTo>
                <a:cubicBezTo>
                  <a:pt x="70" y="35"/>
                  <a:pt x="70" y="35"/>
                  <a:pt x="70" y="35"/>
                </a:cubicBezTo>
                <a:cubicBezTo>
                  <a:pt x="29" y="35"/>
                  <a:pt x="29" y="35"/>
                  <a:pt x="29" y="35"/>
                </a:cubicBezTo>
                <a:cubicBezTo>
                  <a:pt x="29" y="62"/>
                  <a:pt x="29" y="62"/>
                  <a:pt x="29" y="62"/>
                </a:cubicBezTo>
                <a:cubicBezTo>
                  <a:pt x="70" y="62"/>
                  <a:pt x="70" y="62"/>
                  <a:pt x="70" y="62"/>
                </a:cubicBezTo>
                <a:cubicBezTo>
                  <a:pt x="70" y="35"/>
                  <a:pt x="70" y="35"/>
                  <a:pt x="70"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8" name="Line 14"/>
          <p:cNvSpPr>
            <a:spLocks noChangeShapeType="1"/>
          </p:cNvSpPr>
          <p:nvPr/>
        </p:nvSpPr>
        <p:spPr bwMode="auto">
          <a:xfrm flipH="1">
            <a:off x="3087688" y="1871663"/>
            <a:ext cx="1008062"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59" name="Rectangle 15"/>
          <p:cNvSpPr>
            <a:spLocks noChangeArrowheads="1"/>
          </p:cNvSpPr>
          <p:nvPr/>
        </p:nvSpPr>
        <p:spPr bwMode="auto">
          <a:xfrm>
            <a:off x="971600" y="1798638"/>
            <a:ext cx="1900188"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buFont typeface="Arial" charset="0"/>
              <a:buNone/>
            </a:pPr>
            <a:r>
              <a:rPr lang="en-US" altLang="zh-CN" sz="1200" b="1" dirty="0" smtClean="0">
                <a:solidFill>
                  <a:srgbClr val="EF6541"/>
                </a:solidFill>
              </a:rPr>
              <a:t>78</a:t>
            </a:r>
            <a:r>
              <a:rPr lang="zh-CN" altLang="en-US" sz="1200" b="1" dirty="0" smtClean="0">
                <a:solidFill>
                  <a:srgbClr val="EF6541"/>
                </a:solidFill>
              </a:rPr>
              <a:t>家子公司及</a:t>
            </a:r>
            <a:r>
              <a:rPr lang="en-US" altLang="zh-CN" sz="1200" b="1" dirty="0" smtClean="0">
                <a:solidFill>
                  <a:srgbClr val="EF6541"/>
                </a:solidFill>
              </a:rPr>
              <a:t>12</a:t>
            </a:r>
            <a:r>
              <a:rPr lang="zh-CN" altLang="en-US" sz="1200" b="1" dirty="0" smtClean="0">
                <a:solidFill>
                  <a:srgbClr val="EF6541"/>
                </a:solidFill>
              </a:rPr>
              <a:t>家参股企业</a:t>
            </a:r>
            <a:endParaRPr lang="zh-CN" altLang="en-US" sz="1200" b="1" dirty="0">
              <a:solidFill>
                <a:srgbClr val="EF6541"/>
              </a:solidFill>
            </a:endParaRPr>
          </a:p>
          <a:p>
            <a:pPr algn="r">
              <a:buFont typeface="Arial" charset="0"/>
              <a:buNone/>
            </a:pPr>
            <a:r>
              <a:rPr lang="zh-CN" altLang="en-US" sz="900" dirty="0" smtClean="0">
                <a:solidFill>
                  <a:schemeClr val="bg1"/>
                </a:solidFill>
              </a:rPr>
              <a:t>截至</a:t>
            </a:r>
            <a:r>
              <a:rPr lang="en-US" altLang="zh-CN" sz="900" dirty="0" smtClean="0">
                <a:solidFill>
                  <a:schemeClr val="bg1"/>
                </a:solidFill>
              </a:rPr>
              <a:t>2016</a:t>
            </a:r>
            <a:r>
              <a:rPr lang="zh-CN" altLang="en-US" sz="900" dirty="0" smtClean="0">
                <a:solidFill>
                  <a:schemeClr val="bg1"/>
                </a:solidFill>
              </a:rPr>
              <a:t>年</a:t>
            </a:r>
            <a:r>
              <a:rPr lang="en-US" altLang="zh-CN" sz="900" dirty="0" smtClean="0">
                <a:solidFill>
                  <a:schemeClr val="bg1"/>
                </a:solidFill>
              </a:rPr>
              <a:t>6</a:t>
            </a:r>
            <a:r>
              <a:rPr lang="zh-CN" altLang="en-US" sz="900" dirty="0" smtClean="0">
                <a:solidFill>
                  <a:schemeClr val="bg1"/>
                </a:solidFill>
              </a:rPr>
              <a:t>月</a:t>
            </a:r>
            <a:r>
              <a:rPr lang="en-US" altLang="zh-CN" sz="900" dirty="0" smtClean="0">
                <a:solidFill>
                  <a:schemeClr val="bg1"/>
                </a:solidFill>
              </a:rPr>
              <a:t>30</a:t>
            </a:r>
            <a:r>
              <a:rPr lang="zh-CN" altLang="en-US" sz="900" dirty="0" smtClean="0">
                <a:solidFill>
                  <a:schemeClr val="bg1"/>
                </a:solidFill>
              </a:rPr>
              <a:t>日</a:t>
            </a:r>
            <a:r>
              <a:rPr lang="zh-CN" altLang="en-US" sz="900" dirty="0" smtClean="0">
                <a:solidFill>
                  <a:schemeClr val="bg1"/>
                </a:solidFill>
              </a:rPr>
              <a:t>，深圳正</a:t>
            </a:r>
            <a:r>
              <a:rPr lang="zh-CN" altLang="en-US" sz="900" dirty="0" smtClean="0">
                <a:solidFill>
                  <a:schemeClr val="bg1"/>
                </a:solidFill>
              </a:rPr>
              <a:t>威集团在国内的子公司中，一级子公司</a:t>
            </a:r>
            <a:r>
              <a:rPr lang="en-US" altLang="zh-CN" sz="900" dirty="0" smtClean="0">
                <a:solidFill>
                  <a:schemeClr val="bg1"/>
                </a:solidFill>
              </a:rPr>
              <a:t>33</a:t>
            </a:r>
            <a:r>
              <a:rPr lang="zh-CN" altLang="en-US" sz="900" dirty="0" smtClean="0">
                <a:solidFill>
                  <a:schemeClr val="bg1"/>
                </a:solidFill>
              </a:rPr>
              <a:t>家，二级子公司</a:t>
            </a:r>
            <a:r>
              <a:rPr lang="en-US" altLang="zh-CN" sz="900" dirty="0" smtClean="0">
                <a:solidFill>
                  <a:schemeClr val="bg1"/>
                </a:solidFill>
              </a:rPr>
              <a:t>30</a:t>
            </a:r>
            <a:r>
              <a:rPr lang="zh-CN" altLang="en-US" sz="900" dirty="0" smtClean="0">
                <a:solidFill>
                  <a:schemeClr val="bg1"/>
                </a:solidFill>
              </a:rPr>
              <a:t>家，三级子公司</a:t>
            </a:r>
            <a:r>
              <a:rPr lang="en-US" altLang="zh-CN" sz="900" dirty="0" smtClean="0">
                <a:solidFill>
                  <a:schemeClr val="bg1"/>
                </a:solidFill>
              </a:rPr>
              <a:t>15</a:t>
            </a:r>
            <a:r>
              <a:rPr lang="zh-CN" altLang="en-US" sz="900" dirty="0" smtClean="0">
                <a:solidFill>
                  <a:schemeClr val="bg1"/>
                </a:solidFill>
              </a:rPr>
              <a:t>家。</a:t>
            </a:r>
            <a:endParaRPr lang="zh-CN" altLang="en-US" sz="900" dirty="0">
              <a:solidFill>
                <a:schemeClr val="bg1"/>
              </a:solidFill>
            </a:endParaRPr>
          </a:p>
        </p:txBody>
      </p:sp>
      <p:sp>
        <p:nvSpPr>
          <p:cNvPr id="31760" name="Line 16"/>
          <p:cNvSpPr>
            <a:spLocks noChangeShapeType="1"/>
          </p:cNvSpPr>
          <p:nvPr/>
        </p:nvSpPr>
        <p:spPr bwMode="auto">
          <a:xfrm flipH="1">
            <a:off x="2413000" y="3349625"/>
            <a:ext cx="1008063"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1" name="Rectangle 17"/>
          <p:cNvSpPr>
            <a:spLocks noChangeArrowheads="1"/>
          </p:cNvSpPr>
          <p:nvPr/>
        </p:nvSpPr>
        <p:spPr bwMode="auto">
          <a:xfrm>
            <a:off x="684213" y="3276600"/>
            <a:ext cx="1512887"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buFont typeface="Arial" charset="0"/>
              <a:buNone/>
            </a:pPr>
            <a:r>
              <a:rPr lang="en-US" altLang="zh-CN" sz="1200" b="1" dirty="0" smtClean="0">
                <a:solidFill>
                  <a:srgbClr val="EF6541"/>
                </a:solidFill>
              </a:rPr>
              <a:t>18404.9</a:t>
            </a:r>
            <a:r>
              <a:rPr lang="zh-CN" altLang="en-US" sz="1200" b="1" dirty="0" smtClean="0">
                <a:solidFill>
                  <a:srgbClr val="EF6541"/>
                </a:solidFill>
              </a:rPr>
              <a:t>百万美元资产</a:t>
            </a:r>
            <a:endParaRPr lang="zh-CN" altLang="en-US" sz="1200" b="1" dirty="0">
              <a:solidFill>
                <a:srgbClr val="EF6541"/>
              </a:solidFill>
            </a:endParaRPr>
          </a:p>
          <a:p>
            <a:pPr algn="r">
              <a:buFont typeface="Arial" charset="0"/>
              <a:buNone/>
            </a:pPr>
            <a:r>
              <a:rPr lang="en-US" altLang="zh-CN" sz="900" dirty="0" smtClean="0">
                <a:solidFill>
                  <a:schemeClr val="bg1"/>
                </a:solidFill>
              </a:rPr>
              <a:t>《</a:t>
            </a:r>
            <a:r>
              <a:rPr lang="zh-CN" altLang="en-US" sz="900" dirty="0" smtClean="0">
                <a:solidFill>
                  <a:schemeClr val="bg1"/>
                </a:solidFill>
              </a:rPr>
              <a:t>财富</a:t>
            </a:r>
            <a:r>
              <a:rPr lang="en-US" altLang="zh-CN" sz="900" dirty="0" smtClean="0">
                <a:solidFill>
                  <a:schemeClr val="bg1"/>
                </a:solidFill>
              </a:rPr>
              <a:t>》</a:t>
            </a:r>
            <a:r>
              <a:rPr lang="zh-CN" altLang="en-US" sz="900" dirty="0" smtClean="0">
                <a:solidFill>
                  <a:schemeClr val="bg1"/>
                </a:solidFill>
              </a:rPr>
              <a:t>世界</a:t>
            </a:r>
            <a:r>
              <a:rPr lang="en-US" altLang="zh-CN" sz="900" dirty="0" smtClean="0">
                <a:solidFill>
                  <a:schemeClr val="bg1"/>
                </a:solidFill>
              </a:rPr>
              <a:t>500</a:t>
            </a:r>
            <a:r>
              <a:rPr lang="zh-CN" altLang="en-US" sz="900" dirty="0" smtClean="0">
                <a:solidFill>
                  <a:schemeClr val="bg1"/>
                </a:solidFill>
              </a:rPr>
              <a:t>强排行榜统计，</a:t>
            </a:r>
            <a:r>
              <a:rPr lang="en-US" altLang="zh-CN" sz="900" dirty="0" smtClean="0">
                <a:solidFill>
                  <a:schemeClr val="bg1"/>
                </a:solidFill>
              </a:rPr>
              <a:t>2016</a:t>
            </a:r>
            <a:r>
              <a:rPr lang="zh-CN" altLang="en-US" sz="900" dirty="0" smtClean="0">
                <a:solidFill>
                  <a:schemeClr val="bg1"/>
                </a:solidFill>
              </a:rPr>
              <a:t>年正威国际集团的总资产约合人名币</a:t>
            </a:r>
            <a:r>
              <a:rPr lang="en-US" altLang="zh-CN" sz="900" dirty="0" smtClean="0">
                <a:solidFill>
                  <a:schemeClr val="bg1"/>
                </a:solidFill>
              </a:rPr>
              <a:t>1214.9</a:t>
            </a:r>
            <a:r>
              <a:rPr lang="zh-CN" altLang="en-US" sz="900" dirty="0" smtClean="0">
                <a:solidFill>
                  <a:schemeClr val="bg1"/>
                </a:solidFill>
              </a:rPr>
              <a:t>亿元。</a:t>
            </a:r>
            <a:endParaRPr lang="zh-CN" altLang="en-US" sz="900" dirty="0">
              <a:solidFill>
                <a:schemeClr val="bg1"/>
              </a:solidFill>
            </a:endParaRPr>
          </a:p>
        </p:txBody>
      </p:sp>
      <p:sp>
        <p:nvSpPr>
          <p:cNvPr id="31762" name="Line 18"/>
          <p:cNvSpPr>
            <a:spLocks noChangeShapeType="1"/>
          </p:cNvSpPr>
          <p:nvPr/>
        </p:nvSpPr>
        <p:spPr bwMode="auto">
          <a:xfrm>
            <a:off x="5724525" y="2505075"/>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3" name="Rectangle 19"/>
          <p:cNvSpPr>
            <a:spLocks noChangeArrowheads="1"/>
          </p:cNvSpPr>
          <p:nvPr/>
        </p:nvSpPr>
        <p:spPr bwMode="auto">
          <a:xfrm>
            <a:off x="6946900" y="2103946"/>
            <a:ext cx="1873571"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charset="0"/>
              <a:buNone/>
            </a:pPr>
            <a:r>
              <a:rPr lang="zh-CN" altLang="en-US" sz="1200" b="1" dirty="0" smtClean="0">
                <a:solidFill>
                  <a:srgbClr val="EF6541"/>
                </a:solidFill>
              </a:rPr>
              <a:t>铜矿拥有量占全球</a:t>
            </a:r>
            <a:r>
              <a:rPr lang="en-US" altLang="zh-CN" sz="1200" b="1" dirty="0" smtClean="0">
                <a:solidFill>
                  <a:srgbClr val="EF6541"/>
                </a:solidFill>
              </a:rPr>
              <a:t>4%</a:t>
            </a:r>
          </a:p>
          <a:p>
            <a:pPr>
              <a:buFont typeface="Arial" charset="0"/>
              <a:buNone/>
            </a:pPr>
            <a:r>
              <a:rPr lang="zh-CN" altLang="en-US" sz="900" dirty="0" smtClean="0">
                <a:solidFill>
                  <a:schemeClr val="bg1"/>
                </a:solidFill>
              </a:rPr>
              <a:t>根据美国地址调查局公布的报告显示，全球铜矿储量约为</a:t>
            </a:r>
            <a:r>
              <a:rPr lang="en-US" altLang="zh-CN" sz="900" dirty="0" smtClean="0">
                <a:solidFill>
                  <a:schemeClr val="bg1"/>
                </a:solidFill>
              </a:rPr>
              <a:t>72000</a:t>
            </a:r>
            <a:r>
              <a:rPr lang="zh-CN" altLang="en-US" sz="900" dirty="0" smtClean="0">
                <a:solidFill>
                  <a:schemeClr val="bg1"/>
                </a:solidFill>
              </a:rPr>
              <a:t>万吨。 正威集团在全球拥有超过</a:t>
            </a:r>
            <a:r>
              <a:rPr lang="en-US" altLang="zh-CN" sz="900" dirty="0" smtClean="0">
                <a:solidFill>
                  <a:schemeClr val="bg1"/>
                </a:solidFill>
              </a:rPr>
              <a:t>10</a:t>
            </a:r>
            <a:r>
              <a:rPr lang="zh-CN" altLang="en-US" sz="900" dirty="0" smtClean="0">
                <a:solidFill>
                  <a:schemeClr val="bg1"/>
                </a:solidFill>
              </a:rPr>
              <a:t>座以上的铜矿，其储量与中国铜矿储量相当，约为</a:t>
            </a:r>
            <a:r>
              <a:rPr lang="en-US" altLang="zh-CN" sz="900" dirty="0" smtClean="0">
                <a:solidFill>
                  <a:schemeClr val="bg1"/>
                </a:solidFill>
              </a:rPr>
              <a:t>2800</a:t>
            </a:r>
            <a:r>
              <a:rPr lang="zh-CN" altLang="en-US" sz="900" dirty="0" smtClean="0">
                <a:solidFill>
                  <a:schemeClr val="bg1"/>
                </a:solidFill>
              </a:rPr>
              <a:t>万吨，占总储量的</a:t>
            </a:r>
            <a:r>
              <a:rPr lang="en-US" altLang="zh-CN" sz="900" dirty="0" smtClean="0">
                <a:solidFill>
                  <a:schemeClr val="bg1"/>
                </a:solidFill>
              </a:rPr>
              <a:t>4%</a:t>
            </a:r>
            <a:r>
              <a:rPr lang="zh-CN" altLang="en-US" sz="900" dirty="0" smtClean="0">
                <a:solidFill>
                  <a:schemeClr val="bg1"/>
                </a:solidFill>
              </a:rPr>
              <a:t>。</a:t>
            </a:r>
            <a:endParaRPr lang="zh-CN" altLang="en-US" sz="900" dirty="0">
              <a:solidFill>
                <a:schemeClr val="bg1"/>
              </a:solidFill>
            </a:endParaRPr>
          </a:p>
        </p:txBody>
      </p:sp>
      <p:sp>
        <p:nvSpPr>
          <p:cNvPr id="31764" name="Line 20"/>
          <p:cNvSpPr>
            <a:spLocks noChangeShapeType="1"/>
          </p:cNvSpPr>
          <p:nvPr/>
        </p:nvSpPr>
        <p:spPr bwMode="auto">
          <a:xfrm>
            <a:off x="5118100" y="3954463"/>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5" name="Rectangle 21"/>
          <p:cNvSpPr>
            <a:spLocks noChangeArrowheads="1"/>
          </p:cNvSpPr>
          <p:nvPr/>
        </p:nvSpPr>
        <p:spPr bwMode="auto">
          <a:xfrm>
            <a:off x="6370797" y="3667919"/>
            <a:ext cx="1512888"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1200" b="1" dirty="0" smtClean="0">
                <a:solidFill>
                  <a:srgbClr val="EF6541"/>
                </a:solidFill>
              </a:rPr>
              <a:t>海外资产</a:t>
            </a:r>
            <a:endParaRPr lang="en-US" altLang="zh-CN" sz="1200" b="1" dirty="0" smtClean="0">
              <a:solidFill>
                <a:srgbClr val="EF6541"/>
              </a:solidFill>
            </a:endParaRPr>
          </a:p>
          <a:p>
            <a:pPr>
              <a:buFont typeface="Arial" charset="0"/>
              <a:buNone/>
            </a:pPr>
            <a:r>
              <a:rPr lang="zh-CN" altLang="en-US" sz="900" dirty="0" smtClean="0">
                <a:solidFill>
                  <a:schemeClr val="bg1"/>
                </a:solidFill>
              </a:rPr>
              <a:t>正威集团除了中国大陆和港澳台地区之外，还在新加坡、瑞士、美国拥有多家公司以及研发中心和国际总部。</a:t>
            </a:r>
            <a:endParaRPr lang="zh-CN" altLang="en-US" sz="900" dirty="0">
              <a:solidFill>
                <a:schemeClr val="bg1"/>
              </a:solidFill>
            </a:endParaRPr>
          </a:p>
        </p:txBody>
      </p:sp>
      <p:sp>
        <p:nvSpPr>
          <p:cNvPr id="19" name="Rectangle 38"/>
          <p:cNvSpPr>
            <a:spLocks noChangeArrowheads="1"/>
          </p:cNvSpPr>
          <p:nvPr/>
        </p:nvSpPr>
        <p:spPr bwMode="auto">
          <a:xfrm>
            <a:off x="5184775" y="853541"/>
            <a:ext cx="3671887" cy="5909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800" dirty="0" smtClean="0">
                <a:solidFill>
                  <a:schemeClr val="bg1"/>
                </a:solidFill>
              </a:rPr>
              <a:t>正威国际集团拥有超过</a:t>
            </a:r>
            <a:r>
              <a:rPr lang="en-US" altLang="zh-CN" sz="800" dirty="0" smtClean="0">
                <a:solidFill>
                  <a:schemeClr val="bg1"/>
                </a:solidFill>
              </a:rPr>
              <a:t>10</a:t>
            </a:r>
            <a:r>
              <a:rPr lang="zh-CN" altLang="en-US" sz="800" dirty="0" smtClean="0">
                <a:solidFill>
                  <a:schemeClr val="bg1"/>
                </a:solidFill>
              </a:rPr>
              <a:t>万平方公里的探矿权面积，在全部资产中的占比较大（</a:t>
            </a:r>
            <a:r>
              <a:rPr lang="en-US" altLang="zh-CN" sz="800" dirty="0" smtClean="0">
                <a:solidFill>
                  <a:schemeClr val="bg1"/>
                </a:solidFill>
              </a:rPr>
              <a:t>2015</a:t>
            </a:r>
            <a:r>
              <a:rPr lang="zh-CN" altLang="en-US" sz="800" dirty="0" smtClean="0">
                <a:solidFill>
                  <a:schemeClr val="bg1"/>
                </a:solidFill>
              </a:rPr>
              <a:t>年末探矿权占全部资产的</a:t>
            </a:r>
            <a:r>
              <a:rPr lang="en-US" altLang="zh-CN" sz="800" dirty="0" smtClean="0">
                <a:solidFill>
                  <a:schemeClr val="bg1"/>
                </a:solidFill>
              </a:rPr>
              <a:t>34.67%</a:t>
            </a:r>
            <a:r>
              <a:rPr lang="zh-CN" altLang="en-US" sz="800" dirty="0" smtClean="0">
                <a:solidFill>
                  <a:schemeClr val="bg1"/>
                </a:solidFill>
              </a:rPr>
              <a:t>）。由于探矿权的实现效益周期长、申请转为采矿权存在不确定性和转让受限等特点，这将影响正威国际集团的资产质量和资产流动性。所以探矿权对于集团来讲是风险与效益并存。</a:t>
            </a:r>
            <a:endParaRPr lang="zh-CN" altLang="en-US" sz="800" dirty="0">
              <a:solidFill>
                <a:schemeClr val="bg1"/>
              </a:solidFill>
            </a:endParaRPr>
          </a:p>
        </p:txBody>
      </p:sp>
      <p:sp>
        <p:nvSpPr>
          <p:cNvPr id="20" name="Rectangle 43"/>
          <p:cNvSpPr>
            <a:spLocks noChangeArrowheads="1"/>
          </p:cNvSpPr>
          <p:nvPr/>
        </p:nvSpPr>
        <p:spPr bwMode="auto">
          <a:xfrm>
            <a:off x="4910137" y="858302"/>
            <a:ext cx="211138" cy="586169"/>
          </a:xfrm>
          <a:prstGeom prst="rect">
            <a:avLst/>
          </a:prstGeom>
          <a:solidFill>
            <a:srgbClr val="EF6541"/>
          </a:solidFill>
          <a:ln>
            <a:noFill/>
          </a:ln>
          <a:effectLst/>
          <a:extLs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spTree>
    <p:extLst>
      <p:ext uri="{BB962C8B-B14F-4D97-AF65-F5344CB8AC3E}">
        <p14:creationId xmlns:p14="http://schemas.microsoft.com/office/powerpoint/2010/main" val="110503864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1" name="Oval 5"/>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4100" name="Picture 4"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4105" name="Rectangle 9"/>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dirty="0" smtClean="0">
                <a:solidFill>
                  <a:schemeClr val="bg1"/>
                </a:solidFill>
              </a:rPr>
              <a:t>05</a:t>
            </a:r>
            <a:endParaRPr lang="en-US" altLang="zh-CN" sz="4800" dirty="0">
              <a:solidFill>
                <a:schemeClr val="bg1"/>
              </a:solidFill>
            </a:endParaRPr>
          </a:p>
        </p:txBody>
      </p:sp>
      <p:pic>
        <p:nvPicPr>
          <p:cNvPr id="4107" name="Picture 11"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3663" y="1738313"/>
            <a:ext cx="476250" cy="530225"/>
          </a:xfrm>
          <a:prstGeom prst="rect">
            <a:avLst/>
          </a:prstGeom>
          <a:noFill/>
          <a:extLst>
            <a:ext uri="{909E8E84-426E-40DD-AFC4-6F175D3DCCD1}">
              <a14:hiddenFill xmlns:a14="http://schemas.microsoft.com/office/drawing/2010/main">
                <a:solidFill>
                  <a:srgbClr val="FFFFFF"/>
                </a:solidFill>
              </a14:hiddenFill>
            </a:ext>
          </a:extLst>
        </p:spPr>
      </p:pic>
      <p:sp>
        <p:nvSpPr>
          <p:cNvPr id="4108" name="Freeform 12"/>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109" name="Group 13"/>
          <p:cNvGrpSpPr>
            <a:grpSpLocks/>
          </p:cNvGrpSpPr>
          <p:nvPr/>
        </p:nvGrpSpPr>
        <p:grpSpPr bwMode="auto">
          <a:xfrm>
            <a:off x="1406525" y="1871663"/>
            <a:ext cx="177800" cy="174625"/>
            <a:chOff x="223" y="203"/>
            <a:chExt cx="213" cy="211"/>
          </a:xfrm>
        </p:grpSpPr>
        <p:sp>
          <p:nvSpPr>
            <p:cNvPr id="4110" name="Freeform 14"/>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111" name="Oval 15"/>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112" name="Freeform 16"/>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113" name="Group 17"/>
          <p:cNvGrpSpPr>
            <a:grpSpLocks/>
          </p:cNvGrpSpPr>
          <p:nvPr/>
        </p:nvGrpSpPr>
        <p:grpSpPr bwMode="auto">
          <a:xfrm flipV="1">
            <a:off x="2849563" y="2730500"/>
            <a:ext cx="130175" cy="127000"/>
            <a:chOff x="223" y="203"/>
            <a:chExt cx="213" cy="211"/>
          </a:xfrm>
        </p:grpSpPr>
        <p:sp>
          <p:nvSpPr>
            <p:cNvPr id="4114" name="Freeform 1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115" name="Oval 1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116" name="Rectangle 20"/>
          <p:cNvSpPr>
            <a:spLocks noChangeArrowheads="1"/>
          </p:cNvSpPr>
          <p:nvPr/>
        </p:nvSpPr>
        <p:spPr bwMode="auto">
          <a:xfrm>
            <a:off x="3995738" y="2189163"/>
            <a:ext cx="4537075"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正威国际集团未来计划及前景</a:t>
            </a:r>
            <a:endParaRPr lang="en-US" altLang="zh-CN" sz="2400" b="1" dirty="0" smtClean="0">
              <a:solidFill>
                <a:srgbClr val="EF6541"/>
              </a:solidFill>
            </a:endParaRPr>
          </a:p>
          <a:p>
            <a:pPr>
              <a:buFont typeface="Arial" charset="0"/>
              <a:buNone/>
            </a:pPr>
            <a:r>
              <a:rPr lang="en-US" altLang="zh-CN" sz="1600" dirty="0" smtClean="0">
                <a:solidFill>
                  <a:schemeClr val="bg1"/>
                </a:solidFill>
              </a:rPr>
              <a:t>2017</a:t>
            </a:r>
            <a:r>
              <a:rPr lang="zh-CN" altLang="en-US" sz="1600" dirty="0" smtClean="0">
                <a:solidFill>
                  <a:schemeClr val="bg1"/>
                </a:solidFill>
              </a:rPr>
              <a:t>年启动上市，营收超万亿，进入世界</a:t>
            </a:r>
            <a:r>
              <a:rPr lang="en-US" altLang="zh-CN" sz="1600" dirty="0" smtClean="0">
                <a:solidFill>
                  <a:schemeClr val="bg1"/>
                </a:solidFill>
              </a:rPr>
              <a:t>50</a:t>
            </a:r>
            <a:r>
              <a:rPr lang="zh-CN" altLang="en-US" sz="1600" dirty="0" smtClean="0">
                <a:solidFill>
                  <a:schemeClr val="bg1"/>
                </a:solidFill>
              </a:rPr>
              <a:t>强，掌握全球铜业定价权</a:t>
            </a:r>
            <a:endParaRPr lang="en-US" altLang="zh-CN" sz="1600" dirty="0">
              <a:solidFill>
                <a:schemeClr val="bg1"/>
              </a:solidFill>
            </a:endParaRPr>
          </a:p>
        </p:txBody>
      </p:sp>
    </p:spTree>
    <p:extLst>
      <p:ext uri="{BB962C8B-B14F-4D97-AF65-F5344CB8AC3E}">
        <p14:creationId xmlns:p14="http://schemas.microsoft.com/office/powerpoint/2010/main" val="67926824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22"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072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0724" name="Text Box 4"/>
          <p:cNvSpPr txBox="1">
            <a:spLocks noChangeArrowheads="1"/>
          </p:cNvSpPr>
          <p:nvPr/>
        </p:nvSpPr>
        <p:spPr bwMode="auto">
          <a:xfrm>
            <a:off x="250825" y="266700"/>
            <a:ext cx="401648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a:t>
            </a:r>
            <a:r>
              <a:rPr lang="zh-CN" altLang="en-US" b="1" dirty="0" smtClean="0">
                <a:solidFill>
                  <a:srgbClr val="EF6541"/>
                </a:solidFill>
                <a:latin typeface="微软雅黑" charset="-122"/>
                <a:ea typeface="微软雅黑" charset="-122"/>
              </a:rPr>
              <a:t>发布公司债券及上市计划</a:t>
            </a:r>
            <a:endParaRPr lang="en-US" altLang="zh-CN" b="1" dirty="0">
              <a:solidFill>
                <a:schemeClr val="bg1"/>
              </a:solidFill>
              <a:latin typeface="微软雅黑" charset="-122"/>
              <a:ea typeface="微软雅黑" charset="-122"/>
            </a:endParaRPr>
          </a:p>
        </p:txBody>
      </p:sp>
      <p:sp>
        <p:nvSpPr>
          <p:cNvPr id="30725" name="Text Box 5"/>
          <p:cNvSpPr txBox="1">
            <a:spLocks noChangeArrowheads="1"/>
          </p:cNvSpPr>
          <p:nvPr/>
        </p:nvSpPr>
        <p:spPr bwMode="auto">
          <a:xfrm>
            <a:off x="250825" y="627063"/>
            <a:ext cx="400847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en-US" altLang="zh-CN" sz="800" dirty="0" smtClean="0">
                <a:solidFill>
                  <a:srgbClr val="F0EFEF"/>
                </a:solidFill>
              </a:rPr>
              <a:t>2016</a:t>
            </a:r>
            <a:r>
              <a:rPr lang="zh-CN" altLang="en-US" sz="800" dirty="0" smtClean="0">
                <a:solidFill>
                  <a:srgbClr val="F0EFEF"/>
                </a:solidFill>
              </a:rPr>
              <a:t>年底在深交所发布公司债券，计划在</a:t>
            </a:r>
            <a:r>
              <a:rPr lang="en-US" altLang="zh-CN" sz="800" dirty="0" smtClean="0">
                <a:solidFill>
                  <a:srgbClr val="F0EFEF"/>
                </a:solidFill>
              </a:rPr>
              <a:t>2017</a:t>
            </a:r>
            <a:r>
              <a:rPr lang="zh-CN" altLang="en-US" sz="800" dirty="0" smtClean="0">
                <a:solidFill>
                  <a:srgbClr val="F0EFEF"/>
                </a:solidFill>
              </a:rPr>
              <a:t>年采用并购上市的方式登陆</a:t>
            </a:r>
            <a:r>
              <a:rPr lang="en-US" altLang="zh-CN" sz="800" dirty="0" smtClean="0">
                <a:solidFill>
                  <a:srgbClr val="F0EFEF"/>
                </a:solidFill>
              </a:rPr>
              <a:t>A</a:t>
            </a:r>
            <a:r>
              <a:rPr lang="zh-CN" altLang="en-US" sz="800" dirty="0" smtClean="0">
                <a:solidFill>
                  <a:srgbClr val="F0EFEF"/>
                </a:solidFill>
              </a:rPr>
              <a:t>股和港股。</a:t>
            </a:r>
            <a:endParaRPr lang="en-US" altLang="zh-CN" sz="800" dirty="0">
              <a:solidFill>
                <a:srgbClr val="F0EFEF"/>
              </a:solidFill>
            </a:endParaRPr>
          </a:p>
        </p:txBody>
      </p:sp>
      <p:sp>
        <p:nvSpPr>
          <p:cNvPr id="30726" name="Rectangle 6"/>
          <p:cNvSpPr>
            <a:spLocks noChangeArrowheads="1"/>
          </p:cNvSpPr>
          <p:nvPr/>
        </p:nvSpPr>
        <p:spPr bwMode="auto">
          <a:xfrm>
            <a:off x="102870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7" name="Rectangle 7"/>
          <p:cNvSpPr>
            <a:spLocks noChangeArrowheads="1"/>
          </p:cNvSpPr>
          <p:nvPr/>
        </p:nvSpPr>
        <p:spPr bwMode="auto">
          <a:xfrm>
            <a:off x="170656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8" name="Rectangle 8"/>
          <p:cNvSpPr>
            <a:spLocks noChangeArrowheads="1"/>
          </p:cNvSpPr>
          <p:nvPr/>
        </p:nvSpPr>
        <p:spPr bwMode="auto">
          <a:xfrm>
            <a:off x="29289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29" name="Rectangle 9"/>
          <p:cNvSpPr>
            <a:spLocks noChangeArrowheads="1"/>
          </p:cNvSpPr>
          <p:nvPr/>
        </p:nvSpPr>
        <p:spPr bwMode="auto">
          <a:xfrm>
            <a:off x="36083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0" name="Rectangle 10"/>
          <p:cNvSpPr>
            <a:spLocks noChangeArrowheads="1"/>
          </p:cNvSpPr>
          <p:nvPr/>
        </p:nvSpPr>
        <p:spPr bwMode="auto">
          <a:xfrm>
            <a:off x="4832350" y="2570163"/>
            <a:ext cx="719138"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1" name="Rectangle 11"/>
          <p:cNvSpPr>
            <a:spLocks noChangeArrowheads="1"/>
          </p:cNvSpPr>
          <p:nvPr/>
        </p:nvSpPr>
        <p:spPr bwMode="auto">
          <a:xfrm>
            <a:off x="5510213"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2" name="Rectangle 12"/>
          <p:cNvSpPr>
            <a:spLocks noChangeArrowheads="1"/>
          </p:cNvSpPr>
          <p:nvPr/>
        </p:nvSpPr>
        <p:spPr bwMode="auto">
          <a:xfrm>
            <a:off x="6700838" y="2570163"/>
            <a:ext cx="719137" cy="468312"/>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3" name="Rectangle 13"/>
          <p:cNvSpPr>
            <a:spLocks noChangeArrowheads="1"/>
          </p:cNvSpPr>
          <p:nvPr/>
        </p:nvSpPr>
        <p:spPr bwMode="auto">
          <a:xfrm>
            <a:off x="7380288" y="2136775"/>
            <a:ext cx="719137" cy="466725"/>
          </a:xfrm>
          <a:prstGeom prst="rect">
            <a:avLst/>
          </a:prstGeom>
          <a:solidFill>
            <a:srgbClr val="9B2B0D"/>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0734" name="Freeform 14"/>
          <p:cNvSpPr>
            <a:spLocks/>
          </p:cNvSpPr>
          <p:nvPr/>
        </p:nvSpPr>
        <p:spPr bwMode="auto">
          <a:xfrm>
            <a:off x="0" y="2354263"/>
            <a:ext cx="8788400" cy="514350"/>
          </a:xfrm>
          <a:custGeom>
            <a:avLst/>
            <a:gdLst>
              <a:gd name="T0" fmla="*/ 5518 w 5536"/>
              <a:gd name="T1" fmla="*/ 196 h 324"/>
              <a:gd name="T2" fmla="*/ 5518 w 5536"/>
              <a:gd name="T3" fmla="*/ 128 h 324"/>
              <a:gd name="T4" fmla="*/ 5408 w 5536"/>
              <a:gd name="T5" fmla="*/ 18 h 324"/>
              <a:gd name="T6" fmla="*/ 5374 w 5536"/>
              <a:gd name="T7" fmla="*/ 32 h 324"/>
              <a:gd name="T8" fmla="*/ 5374 w 5536"/>
              <a:gd name="T9" fmla="*/ 82 h 324"/>
              <a:gd name="T10" fmla="*/ 5326 w 5536"/>
              <a:gd name="T11" fmla="*/ 130 h 324"/>
              <a:gd name="T12" fmla="*/ 0 w 5536"/>
              <a:gd name="T13" fmla="*/ 130 h 324"/>
              <a:gd name="T14" fmla="*/ 1 w 5536"/>
              <a:gd name="T15" fmla="*/ 193 h 324"/>
              <a:gd name="T16" fmla="*/ 5326 w 5536"/>
              <a:gd name="T17" fmla="*/ 194 h 324"/>
              <a:gd name="T18" fmla="*/ 5374 w 5536"/>
              <a:gd name="T19" fmla="*/ 242 h 324"/>
              <a:gd name="T20" fmla="*/ 5374 w 5536"/>
              <a:gd name="T21" fmla="*/ 292 h 324"/>
              <a:gd name="T22" fmla="*/ 5408 w 5536"/>
              <a:gd name="T23" fmla="*/ 306 h 324"/>
              <a:gd name="T24" fmla="*/ 5518 w 5536"/>
              <a:gd name="T25" fmla="*/ 196 h 3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536" h="324">
                <a:moveTo>
                  <a:pt x="5518" y="196"/>
                </a:moveTo>
                <a:cubicBezTo>
                  <a:pt x="5536" y="176"/>
                  <a:pt x="5536" y="146"/>
                  <a:pt x="5518" y="128"/>
                </a:cubicBezTo>
                <a:cubicBezTo>
                  <a:pt x="5408" y="18"/>
                  <a:pt x="5408" y="18"/>
                  <a:pt x="5408" y="18"/>
                </a:cubicBezTo>
                <a:cubicBezTo>
                  <a:pt x="5390" y="0"/>
                  <a:pt x="5374" y="6"/>
                  <a:pt x="5374" y="32"/>
                </a:cubicBezTo>
                <a:cubicBezTo>
                  <a:pt x="5374" y="82"/>
                  <a:pt x="5374" y="82"/>
                  <a:pt x="5374" y="82"/>
                </a:cubicBezTo>
                <a:cubicBezTo>
                  <a:pt x="5374" y="108"/>
                  <a:pt x="5352" y="130"/>
                  <a:pt x="5326" y="130"/>
                </a:cubicBezTo>
                <a:cubicBezTo>
                  <a:pt x="1096" y="130"/>
                  <a:pt x="0" y="130"/>
                  <a:pt x="0" y="130"/>
                </a:cubicBezTo>
                <a:cubicBezTo>
                  <a:pt x="1" y="149"/>
                  <a:pt x="0" y="167"/>
                  <a:pt x="1" y="193"/>
                </a:cubicBezTo>
                <a:cubicBezTo>
                  <a:pt x="4231" y="193"/>
                  <a:pt x="5326" y="194"/>
                  <a:pt x="5326" y="194"/>
                </a:cubicBezTo>
                <a:cubicBezTo>
                  <a:pt x="5352" y="194"/>
                  <a:pt x="5374" y="214"/>
                  <a:pt x="5374" y="242"/>
                </a:cubicBezTo>
                <a:cubicBezTo>
                  <a:pt x="5374" y="292"/>
                  <a:pt x="5374" y="292"/>
                  <a:pt x="5374" y="292"/>
                </a:cubicBezTo>
                <a:cubicBezTo>
                  <a:pt x="5374" y="318"/>
                  <a:pt x="5390" y="324"/>
                  <a:pt x="5408" y="306"/>
                </a:cubicBezTo>
                <a:lnTo>
                  <a:pt x="5518" y="196"/>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5" name="Freeform 15"/>
          <p:cNvSpPr>
            <a:spLocks/>
          </p:cNvSpPr>
          <p:nvPr/>
        </p:nvSpPr>
        <p:spPr bwMode="auto">
          <a:xfrm>
            <a:off x="102870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6" name="Freeform 16"/>
          <p:cNvSpPr>
            <a:spLocks/>
          </p:cNvSpPr>
          <p:nvPr/>
        </p:nvSpPr>
        <p:spPr bwMode="auto">
          <a:xfrm>
            <a:off x="2928938"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7" name="Freeform 17"/>
          <p:cNvSpPr>
            <a:spLocks/>
          </p:cNvSpPr>
          <p:nvPr/>
        </p:nvSpPr>
        <p:spPr bwMode="auto">
          <a:xfrm>
            <a:off x="4832350" y="2136775"/>
            <a:ext cx="1397000" cy="901700"/>
          </a:xfrm>
          <a:custGeom>
            <a:avLst/>
            <a:gdLst>
              <a:gd name="T0" fmla="*/ 1037 w 1037"/>
              <a:gd name="T1" fmla="*/ 0 h 671"/>
              <a:gd name="T2" fmla="*/ 503 w 1037"/>
              <a:gd name="T3" fmla="*/ 0 h 671"/>
              <a:gd name="T4" fmla="*/ 0 w 1037"/>
              <a:gd name="T5" fmla="*/ 671 h 671"/>
              <a:gd name="T6" fmla="*/ 534 w 1037"/>
              <a:gd name="T7" fmla="*/ 671 h 671"/>
              <a:gd name="T8" fmla="*/ 1037 w 1037"/>
              <a:gd name="T9" fmla="*/ 0 h 671"/>
            </a:gdLst>
            <a:ahLst/>
            <a:cxnLst>
              <a:cxn ang="0">
                <a:pos x="T0" y="T1"/>
              </a:cxn>
              <a:cxn ang="0">
                <a:pos x="T2" y="T3"/>
              </a:cxn>
              <a:cxn ang="0">
                <a:pos x="T4" y="T5"/>
              </a:cxn>
              <a:cxn ang="0">
                <a:pos x="T6" y="T7"/>
              </a:cxn>
              <a:cxn ang="0">
                <a:pos x="T8" y="T9"/>
              </a:cxn>
            </a:cxnLst>
            <a:rect l="0" t="0" r="r" b="b"/>
            <a:pathLst>
              <a:path w="1037" h="671">
                <a:moveTo>
                  <a:pt x="1037" y="0"/>
                </a:moveTo>
                <a:lnTo>
                  <a:pt x="503" y="0"/>
                </a:lnTo>
                <a:lnTo>
                  <a:pt x="0" y="671"/>
                </a:lnTo>
                <a:lnTo>
                  <a:pt x="534" y="671"/>
                </a:lnTo>
                <a:lnTo>
                  <a:pt x="1037"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38" name="Freeform 18"/>
          <p:cNvSpPr>
            <a:spLocks/>
          </p:cNvSpPr>
          <p:nvPr/>
        </p:nvSpPr>
        <p:spPr bwMode="auto">
          <a:xfrm>
            <a:off x="6700838" y="2136775"/>
            <a:ext cx="1398587" cy="901700"/>
          </a:xfrm>
          <a:custGeom>
            <a:avLst/>
            <a:gdLst>
              <a:gd name="T0" fmla="*/ 1039 w 1039"/>
              <a:gd name="T1" fmla="*/ 0 h 671"/>
              <a:gd name="T2" fmla="*/ 505 w 1039"/>
              <a:gd name="T3" fmla="*/ 0 h 671"/>
              <a:gd name="T4" fmla="*/ 0 w 1039"/>
              <a:gd name="T5" fmla="*/ 671 h 671"/>
              <a:gd name="T6" fmla="*/ 534 w 1039"/>
              <a:gd name="T7" fmla="*/ 671 h 671"/>
              <a:gd name="T8" fmla="*/ 1039 w 1039"/>
              <a:gd name="T9" fmla="*/ 0 h 671"/>
            </a:gdLst>
            <a:ahLst/>
            <a:cxnLst>
              <a:cxn ang="0">
                <a:pos x="T0" y="T1"/>
              </a:cxn>
              <a:cxn ang="0">
                <a:pos x="T2" y="T3"/>
              </a:cxn>
              <a:cxn ang="0">
                <a:pos x="T4" y="T5"/>
              </a:cxn>
              <a:cxn ang="0">
                <a:pos x="T6" y="T7"/>
              </a:cxn>
              <a:cxn ang="0">
                <a:pos x="T8" y="T9"/>
              </a:cxn>
            </a:cxnLst>
            <a:rect l="0" t="0" r="r" b="b"/>
            <a:pathLst>
              <a:path w="1039" h="671">
                <a:moveTo>
                  <a:pt x="1039" y="0"/>
                </a:moveTo>
                <a:lnTo>
                  <a:pt x="505" y="0"/>
                </a:lnTo>
                <a:lnTo>
                  <a:pt x="0" y="671"/>
                </a:lnTo>
                <a:lnTo>
                  <a:pt x="534" y="671"/>
                </a:lnTo>
                <a:lnTo>
                  <a:pt x="1039"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30739" name="Group 19"/>
          <p:cNvGrpSpPr>
            <a:grpSpLocks/>
          </p:cNvGrpSpPr>
          <p:nvPr/>
        </p:nvGrpSpPr>
        <p:grpSpPr bwMode="auto">
          <a:xfrm>
            <a:off x="7286625" y="2490788"/>
            <a:ext cx="241300" cy="217487"/>
            <a:chOff x="0" y="0"/>
            <a:chExt cx="152" cy="137"/>
          </a:xfrm>
        </p:grpSpPr>
        <p:sp>
          <p:nvSpPr>
            <p:cNvPr id="30740" name="Freeform 20"/>
            <p:cNvSpPr>
              <a:spLocks noEditPoints="1"/>
            </p:cNvSpPr>
            <p:nvPr/>
          </p:nvSpPr>
          <p:spPr bwMode="auto">
            <a:xfrm>
              <a:off x="0" y="0"/>
              <a:ext cx="109" cy="137"/>
            </a:xfrm>
            <a:custGeom>
              <a:avLst/>
              <a:gdLst>
                <a:gd name="T0" fmla="*/ 53 w 55"/>
                <a:gd name="T1" fmla="*/ 0 h 68"/>
                <a:gd name="T2" fmla="*/ 3 w 55"/>
                <a:gd name="T3" fmla="*/ 0 h 68"/>
                <a:gd name="T4" fmla="*/ 0 w 55"/>
                <a:gd name="T5" fmla="*/ 3 h 68"/>
                <a:gd name="T6" fmla="*/ 0 w 55"/>
                <a:gd name="T7" fmla="*/ 66 h 68"/>
                <a:gd name="T8" fmla="*/ 3 w 55"/>
                <a:gd name="T9" fmla="*/ 68 h 68"/>
                <a:gd name="T10" fmla="*/ 53 w 55"/>
                <a:gd name="T11" fmla="*/ 68 h 68"/>
                <a:gd name="T12" fmla="*/ 53 w 55"/>
                <a:gd name="T13" fmla="*/ 68 h 68"/>
                <a:gd name="T14" fmla="*/ 55 w 55"/>
                <a:gd name="T15" fmla="*/ 66 h 68"/>
                <a:gd name="T16" fmla="*/ 55 w 55"/>
                <a:gd name="T17" fmla="*/ 3 h 68"/>
                <a:gd name="T18" fmla="*/ 53 w 55"/>
                <a:gd name="T19" fmla="*/ 0 h 68"/>
                <a:gd name="T20" fmla="*/ 34 w 55"/>
                <a:gd name="T21" fmla="*/ 37 h 68"/>
                <a:gd name="T22" fmla="*/ 28 w 55"/>
                <a:gd name="T23" fmla="*/ 38 h 68"/>
                <a:gd name="T24" fmla="*/ 25 w 55"/>
                <a:gd name="T25" fmla="*/ 37 h 68"/>
                <a:gd name="T26" fmla="*/ 11 w 55"/>
                <a:gd name="T27" fmla="*/ 21 h 68"/>
                <a:gd name="T28" fmla="*/ 15 w 55"/>
                <a:gd name="T29" fmla="*/ 17 h 68"/>
                <a:gd name="T30" fmla="*/ 18 w 55"/>
                <a:gd name="T31" fmla="*/ 21 h 68"/>
                <a:gd name="T32" fmla="*/ 28 w 55"/>
                <a:gd name="T33" fmla="*/ 31 h 68"/>
                <a:gd name="T34" fmla="*/ 28 w 55"/>
                <a:gd name="T35" fmla="*/ 31 h 68"/>
                <a:gd name="T36" fmla="*/ 34 w 55"/>
                <a:gd name="T37" fmla="*/ 28 h 68"/>
                <a:gd name="T38" fmla="*/ 38 w 55"/>
                <a:gd name="T39" fmla="*/ 21 h 68"/>
                <a:gd name="T40" fmla="*/ 41 w 55"/>
                <a:gd name="T41" fmla="*/ 17 h 68"/>
                <a:gd name="T42" fmla="*/ 45 w 55"/>
                <a:gd name="T43" fmla="*/ 21 h 68"/>
                <a:gd name="T44" fmla="*/ 34 w 55"/>
                <a:gd name="T45"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68">
                  <a:moveTo>
                    <a:pt x="53" y="0"/>
                  </a:moveTo>
                  <a:cubicBezTo>
                    <a:pt x="3" y="0"/>
                    <a:pt x="3" y="0"/>
                    <a:pt x="3" y="0"/>
                  </a:cubicBezTo>
                  <a:cubicBezTo>
                    <a:pt x="1" y="0"/>
                    <a:pt x="0" y="1"/>
                    <a:pt x="0" y="3"/>
                  </a:cubicBezTo>
                  <a:cubicBezTo>
                    <a:pt x="0" y="66"/>
                    <a:pt x="0" y="66"/>
                    <a:pt x="0" y="66"/>
                  </a:cubicBezTo>
                  <a:cubicBezTo>
                    <a:pt x="0" y="67"/>
                    <a:pt x="1" y="68"/>
                    <a:pt x="3" y="68"/>
                  </a:cubicBezTo>
                  <a:cubicBezTo>
                    <a:pt x="53" y="68"/>
                    <a:pt x="53" y="68"/>
                    <a:pt x="53" y="68"/>
                  </a:cubicBezTo>
                  <a:cubicBezTo>
                    <a:pt x="53" y="68"/>
                    <a:pt x="53" y="68"/>
                    <a:pt x="53" y="68"/>
                  </a:cubicBezTo>
                  <a:cubicBezTo>
                    <a:pt x="55" y="68"/>
                    <a:pt x="55" y="67"/>
                    <a:pt x="55" y="66"/>
                  </a:cubicBezTo>
                  <a:cubicBezTo>
                    <a:pt x="55" y="3"/>
                    <a:pt x="55" y="3"/>
                    <a:pt x="55" y="3"/>
                  </a:cubicBezTo>
                  <a:cubicBezTo>
                    <a:pt x="55" y="1"/>
                    <a:pt x="54" y="0"/>
                    <a:pt x="53" y="0"/>
                  </a:cubicBezTo>
                  <a:close/>
                  <a:moveTo>
                    <a:pt x="34" y="37"/>
                  </a:moveTo>
                  <a:cubicBezTo>
                    <a:pt x="32" y="37"/>
                    <a:pt x="30" y="38"/>
                    <a:pt x="28" y="38"/>
                  </a:cubicBezTo>
                  <a:cubicBezTo>
                    <a:pt x="27" y="38"/>
                    <a:pt x="26" y="38"/>
                    <a:pt x="25" y="37"/>
                  </a:cubicBezTo>
                  <a:cubicBezTo>
                    <a:pt x="17" y="36"/>
                    <a:pt x="11" y="29"/>
                    <a:pt x="11" y="21"/>
                  </a:cubicBezTo>
                  <a:cubicBezTo>
                    <a:pt x="11" y="19"/>
                    <a:pt x="13" y="17"/>
                    <a:pt x="15" y="17"/>
                  </a:cubicBezTo>
                  <a:cubicBezTo>
                    <a:pt x="16" y="17"/>
                    <a:pt x="18" y="19"/>
                    <a:pt x="18" y="21"/>
                  </a:cubicBezTo>
                  <a:cubicBezTo>
                    <a:pt x="18" y="26"/>
                    <a:pt x="22" y="31"/>
                    <a:pt x="28" y="31"/>
                  </a:cubicBezTo>
                  <a:cubicBezTo>
                    <a:pt x="28" y="31"/>
                    <a:pt x="28" y="31"/>
                    <a:pt x="28" y="31"/>
                  </a:cubicBezTo>
                  <a:cubicBezTo>
                    <a:pt x="31" y="31"/>
                    <a:pt x="33" y="30"/>
                    <a:pt x="34" y="28"/>
                  </a:cubicBezTo>
                  <a:cubicBezTo>
                    <a:pt x="36" y="26"/>
                    <a:pt x="38" y="24"/>
                    <a:pt x="38" y="21"/>
                  </a:cubicBezTo>
                  <a:cubicBezTo>
                    <a:pt x="38" y="19"/>
                    <a:pt x="39" y="17"/>
                    <a:pt x="41" y="17"/>
                  </a:cubicBezTo>
                  <a:cubicBezTo>
                    <a:pt x="43" y="17"/>
                    <a:pt x="45" y="19"/>
                    <a:pt x="45" y="21"/>
                  </a:cubicBezTo>
                  <a:cubicBezTo>
                    <a:pt x="45" y="28"/>
                    <a:pt x="40" y="34"/>
                    <a:pt x="34" y="3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1" name="Freeform 21"/>
            <p:cNvSpPr>
              <a:spLocks/>
            </p:cNvSpPr>
            <p:nvPr/>
          </p:nvSpPr>
          <p:spPr bwMode="auto">
            <a:xfrm>
              <a:off x="125" y="44"/>
              <a:ext cx="27" cy="93"/>
            </a:xfrm>
            <a:custGeom>
              <a:avLst/>
              <a:gdLst>
                <a:gd name="T0" fmla="*/ 0 w 13"/>
                <a:gd name="T1" fmla="*/ 3 h 46"/>
                <a:gd name="T2" fmla="*/ 2 w 13"/>
                <a:gd name="T3" fmla="*/ 0 h 46"/>
                <a:gd name="T4" fmla="*/ 11 w 13"/>
                <a:gd name="T5" fmla="*/ 0 h 46"/>
                <a:gd name="T6" fmla="*/ 13 w 13"/>
                <a:gd name="T7" fmla="*/ 3 h 46"/>
                <a:gd name="T8" fmla="*/ 13 w 13"/>
                <a:gd name="T9" fmla="*/ 44 h 46"/>
                <a:gd name="T10" fmla="*/ 11 w 13"/>
                <a:gd name="T11" fmla="*/ 46 h 46"/>
                <a:gd name="T12" fmla="*/ 2 w 13"/>
                <a:gd name="T13" fmla="*/ 46 h 46"/>
                <a:gd name="T14" fmla="*/ 0 w 13"/>
                <a:gd name="T15" fmla="*/ 44 h 46"/>
                <a:gd name="T16" fmla="*/ 0 w 13"/>
                <a:gd name="T17" fmla="*/ 3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3" h="46">
                  <a:moveTo>
                    <a:pt x="0" y="3"/>
                  </a:moveTo>
                  <a:cubicBezTo>
                    <a:pt x="0" y="1"/>
                    <a:pt x="1" y="0"/>
                    <a:pt x="2" y="0"/>
                  </a:cubicBezTo>
                  <a:cubicBezTo>
                    <a:pt x="11" y="0"/>
                    <a:pt x="11" y="0"/>
                    <a:pt x="11" y="0"/>
                  </a:cubicBezTo>
                  <a:cubicBezTo>
                    <a:pt x="12" y="0"/>
                    <a:pt x="13" y="1"/>
                    <a:pt x="13" y="3"/>
                  </a:cubicBezTo>
                  <a:cubicBezTo>
                    <a:pt x="13" y="44"/>
                    <a:pt x="13" y="44"/>
                    <a:pt x="13" y="44"/>
                  </a:cubicBezTo>
                  <a:cubicBezTo>
                    <a:pt x="13" y="45"/>
                    <a:pt x="12" y="46"/>
                    <a:pt x="11" y="46"/>
                  </a:cubicBezTo>
                  <a:cubicBezTo>
                    <a:pt x="2" y="46"/>
                    <a:pt x="2" y="46"/>
                    <a:pt x="2" y="46"/>
                  </a:cubicBezTo>
                  <a:cubicBezTo>
                    <a:pt x="1" y="46"/>
                    <a:pt x="0" y="45"/>
                    <a:pt x="0" y="44"/>
                  </a:cubicBezTo>
                  <a:lnTo>
                    <a:pt x="0" y="3"/>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30742" name="Freeform 22"/>
          <p:cNvSpPr>
            <a:spLocks noEditPoints="1"/>
          </p:cNvSpPr>
          <p:nvPr/>
        </p:nvSpPr>
        <p:spPr bwMode="auto">
          <a:xfrm>
            <a:off x="5418138" y="2479675"/>
            <a:ext cx="184150" cy="239713"/>
          </a:xfrm>
          <a:custGeom>
            <a:avLst/>
            <a:gdLst>
              <a:gd name="T0" fmla="*/ 56 w 58"/>
              <a:gd name="T1" fmla="*/ 30 h 76"/>
              <a:gd name="T2" fmla="*/ 46 w 58"/>
              <a:gd name="T3" fmla="*/ 30 h 76"/>
              <a:gd name="T4" fmla="*/ 46 w 58"/>
              <a:gd name="T5" fmla="*/ 17 h 76"/>
              <a:gd name="T6" fmla="*/ 29 w 58"/>
              <a:gd name="T7" fmla="*/ 0 h 76"/>
              <a:gd name="T8" fmla="*/ 12 w 58"/>
              <a:gd name="T9" fmla="*/ 17 h 76"/>
              <a:gd name="T10" fmla="*/ 12 w 58"/>
              <a:gd name="T11" fmla="*/ 30 h 76"/>
              <a:gd name="T12" fmla="*/ 2 w 58"/>
              <a:gd name="T13" fmla="*/ 30 h 76"/>
              <a:gd name="T14" fmla="*/ 0 w 58"/>
              <a:gd name="T15" fmla="*/ 32 h 76"/>
              <a:gd name="T16" fmla="*/ 0 w 58"/>
              <a:gd name="T17" fmla="*/ 74 h 76"/>
              <a:gd name="T18" fmla="*/ 2 w 58"/>
              <a:gd name="T19" fmla="*/ 76 h 76"/>
              <a:gd name="T20" fmla="*/ 56 w 58"/>
              <a:gd name="T21" fmla="*/ 76 h 76"/>
              <a:gd name="T22" fmla="*/ 58 w 58"/>
              <a:gd name="T23" fmla="*/ 74 h 76"/>
              <a:gd name="T24" fmla="*/ 58 w 58"/>
              <a:gd name="T25" fmla="*/ 32 h 76"/>
              <a:gd name="T26" fmla="*/ 56 w 58"/>
              <a:gd name="T27" fmla="*/ 30 h 76"/>
              <a:gd name="T28" fmla="*/ 33 w 58"/>
              <a:gd name="T29" fmla="*/ 56 h 76"/>
              <a:gd name="T30" fmla="*/ 32 w 58"/>
              <a:gd name="T31" fmla="*/ 56 h 76"/>
              <a:gd name="T32" fmla="*/ 32 w 58"/>
              <a:gd name="T33" fmla="*/ 59 h 76"/>
              <a:gd name="T34" fmla="*/ 27 w 58"/>
              <a:gd name="T35" fmla="*/ 59 h 76"/>
              <a:gd name="T36" fmla="*/ 27 w 58"/>
              <a:gd name="T37" fmla="*/ 56 h 76"/>
              <a:gd name="T38" fmla="*/ 25 w 58"/>
              <a:gd name="T39" fmla="*/ 56 h 76"/>
              <a:gd name="T40" fmla="*/ 25 w 58"/>
              <a:gd name="T41" fmla="*/ 48 h 76"/>
              <a:gd name="T42" fmla="*/ 33 w 58"/>
              <a:gd name="T43" fmla="*/ 48 h 76"/>
              <a:gd name="T44" fmla="*/ 33 w 58"/>
              <a:gd name="T45" fmla="*/ 56 h 76"/>
              <a:gd name="T46" fmla="*/ 37 w 58"/>
              <a:gd name="T47" fmla="*/ 30 h 76"/>
              <a:gd name="T48" fmla="*/ 21 w 58"/>
              <a:gd name="T49" fmla="*/ 30 h 76"/>
              <a:gd name="T50" fmla="*/ 21 w 58"/>
              <a:gd name="T51" fmla="*/ 17 h 76"/>
              <a:gd name="T52" fmla="*/ 29 w 58"/>
              <a:gd name="T53" fmla="*/ 9 h 76"/>
              <a:gd name="T54" fmla="*/ 37 w 58"/>
              <a:gd name="T55" fmla="*/ 17 h 76"/>
              <a:gd name="T56" fmla="*/ 37 w 58"/>
              <a:gd name="T57" fmla="*/ 3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58" h="76">
                <a:moveTo>
                  <a:pt x="56" y="30"/>
                </a:moveTo>
                <a:cubicBezTo>
                  <a:pt x="46" y="30"/>
                  <a:pt x="46" y="30"/>
                  <a:pt x="46" y="30"/>
                </a:cubicBezTo>
                <a:cubicBezTo>
                  <a:pt x="46" y="17"/>
                  <a:pt x="46" y="17"/>
                  <a:pt x="46" y="17"/>
                </a:cubicBezTo>
                <a:cubicBezTo>
                  <a:pt x="46" y="8"/>
                  <a:pt x="38" y="0"/>
                  <a:pt x="29" y="0"/>
                </a:cubicBezTo>
                <a:cubicBezTo>
                  <a:pt x="20" y="0"/>
                  <a:pt x="12" y="8"/>
                  <a:pt x="12" y="17"/>
                </a:cubicBezTo>
                <a:cubicBezTo>
                  <a:pt x="12" y="30"/>
                  <a:pt x="12" y="30"/>
                  <a:pt x="12" y="30"/>
                </a:cubicBezTo>
                <a:cubicBezTo>
                  <a:pt x="2" y="30"/>
                  <a:pt x="2" y="30"/>
                  <a:pt x="2" y="30"/>
                </a:cubicBezTo>
                <a:cubicBezTo>
                  <a:pt x="1" y="30"/>
                  <a:pt x="0" y="31"/>
                  <a:pt x="0" y="32"/>
                </a:cubicBezTo>
                <a:cubicBezTo>
                  <a:pt x="0" y="74"/>
                  <a:pt x="0" y="74"/>
                  <a:pt x="0" y="74"/>
                </a:cubicBezTo>
                <a:cubicBezTo>
                  <a:pt x="0" y="75"/>
                  <a:pt x="1" y="76"/>
                  <a:pt x="2" y="76"/>
                </a:cubicBezTo>
                <a:cubicBezTo>
                  <a:pt x="56" y="76"/>
                  <a:pt x="56" y="76"/>
                  <a:pt x="56" y="76"/>
                </a:cubicBezTo>
                <a:cubicBezTo>
                  <a:pt x="57" y="76"/>
                  <a:pt x="58" y="75"/>
                  <a:pt x="58" y="74"/>
                </a:cubicBezTo>
                <a:cubicBezTo>
                  <a:pt x="58" y="32"/>
                  <a:pt x="58" y="32"/>
                  <a:pt x="58" y="32"/>
                </a:cubicBezTo>
                <a:cubicBezTo>
                  <a:pt x="58" y="31"/>
                  <a:pt x="57" y="30"/>
                  <a:pt x="56" y="30"/>
                </a:cubicBezTo>
                <a:close/>
                <a:moveTo>
                  <a:pt x="33" y="56"/>
                </a:moveTo>
                <a:cubicBezTo>
                  <a:pt x="32" y="56"/>
                  <a:pt x="32" y="56"/>
                  <a:pt x="32" y="56"/>
                </a:cubicBezTo>
                <a:cubicBezTo>
                  <a:pt x="32" y="59"/>
                  <a:pt x="32" y="59"/>
                  <a:pt x="32" y="59"/>
                </a:cubicBezTo>
                <a:cubicBezTo>
                  <a:pt x="27" y="59"/>
                  <a:pt x="27" y="59"/>
                  <a:pt x="27" y="59"/>
                </a:cubicBezTo>
                <a:cubicBezTo>
                  <a:pt x="27" y="56"/>
                  <a:pt x="27" y="56"/>
                  <a:pt x="27" y="56"/>
                </a:cubicBezTo>
                <a:cubicBezTo>
                  <a:pt x="25" y="56"/>
                  <a:pt x="25" y="56"/>
                  <a:pt x="25" y="56"/>
                </a:cubicBezTo>
                <a:cubicBezTo>
                  <a:pt x="25" y="48"/>
                  <a:pt x="25" y="48"/>
                  <a:pt x="25" y="48"/>
                </a:cubicBezTo>
                <a:cubicBezTo>
                  <a:pt x="33" y="48"/>
                  <a:pt x="33" y="48"/>
                  <a:pt x="33" y="48"/>
                </a:cubicBezTo>
                <a:lnTo>
                  <a:pt x="33" y="56"/>
                </a:lnTo>
                <a:close/>
                <a:moveTo>
                  <a:pt x="37" y="30"/>
                </a:moveTo>
                <a:cubicBezTo>
                  <a:pt x="21" y="30"/>
                  <a:pt x="21" y="30"/>
                  <a:pt x="21" y="30"/>
                </a:cubicBezTo>
                <a:cubicBezTo>
                  <a:pt x="21" y="17"/>
                  <a:pt x="21" y="17"/>
                  <a:pt x="21" y="17"/>
                </a:cubicBezTo>
                <a:cubicBezTo>
                  <a:pt x="21" y="12"/>
                  <a:pt x="25" y="9"/>
                  <a:pt x="29" y="9"/>
                </a:cubicBezTo>
                <a:cubicBezTo>
                  <a:pt x="34" y="9"/>
                  <a:pt x="37" y="12"/>
                  <a:pt x="37" y="17"/>
                </a:cubicBezTo>
                <a:lnTo>
                  <a:pt x="37" y="3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3" name="Freeform 23"/>
          <p:cNvSpPr>
            <a:spLocks/>
          </p:cNvSpPr>
          <p:nvPr/>
        </p:nvSpPr>
        <p:spPr bwMode="auto">
          <a:xfrm>
            <a:off x="3509963" y="2479675"/>
            <a:ext cx="201612" cy="239713"/>
          </a:xfrm>
          <a:custGeom>
            <a:avLst/>
            <a:gdLst>
              <a:gd name="T0" fmla="*/ 40 w 63"/>
              <a:gd name="T1" fmla="*/ 51 h 76"/>
              <a:gd name="T2" fmla="*/ 37 w 63"/>
              <a:gd name="T3" fmla="*/ 49 h 76"/>
              <a:gd name="T4" fmla="*/ 25 w 63"/>
              <a:gd name="T5" fmla="*/ 49 h 76"/>
              <a:gd name="T6" fmla="*/ 23 w 63"/>
              <a:gd name="T7" fmla="*/ 51 h 76"/>
              <a:gd name="T8" fmla="*/ 23 w 63"/>
              <a:gd name="T9" fmla="*/ 74 h 76"/>
              <a:gd name="T10" fmla="*/ 20 w 63"/>
              <a:gd name="T11" fmla="*/ 76 h 76"/>
              <a:gd name="T12" fmla="*/ 2 w 63"/>
              <a:gd name="T13" fmla="*/ 76 h 76"/>
              <a:gd name="T14" fmla="*/ 0 w 63"/>
              <a:gd name="T15" fmla="*/ 74 h 76"/>
              <a:gd name="T16" fmla="*/ 0 w 63"/>
              <a:gd name="T17" fmla="*/ 33 h 76"/>
              <a:gd name="T18" fmla="*/ 1 w 63"/>
              <a:gd name="T19" fmla="*/ 29 h 76"/>
              <a:gd name="T20" fmla="*/ 29 w 63"/>
              <a:gd name="T21" fmla="*/ 1 h 76"/>
              <a:gd name="T22" fmla="*/ 33 w 63"/>
              <a:gd name="T23" fmla="*/ 1 h 76"/>
              <a:gd name="T24" fmla="*/ 61 w 63"/>
              <a:gd name="T25" fmla="*/ 29 h 76"/>
              <a:gd name="T26" fmla="*/ 63 w 63"/>
              <a:gd name="T27" fmla="*/ 33 h 76"/>
              <a:gd name="T28" fmla="*/ 63 w 63"/>
              <a:gd name="T29" fmla="*/ 74 h 76"/>
              <a:gd name="T30" fmla="*/ 60 w 63"/>
              <a:gd name="T31" fmla="*/ 76 h 76"/>
              <a:gd name="T32" fmla="*/ 42 w 63"/>
              <a:gd name="T33" fmla="*/ 76 h 76"/>
              <a:gd name="T34" fmla="*/ 40 w 63"/>
              <a:gd name="T35" fmla="*/ 74 h 76"/>
              <a:gd name="T36" fmla="*/ 40 w 63"/>
              <a:gd name="T37" fmla="*/ 51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3" h="76">
                <a:moveTo>
                  <a:pt x="40" y="51"/>
                </a:moveTo>
                <a:cubicBezTo>
                  <a:pt x="40" y="50"/>
                  <a:pt x="39" y="49"/>
                  <a:pt x="37" y="49"/>
                </a:cubicBezTo>
                <a:cubicBezTo>
                  <a:pt x="25" y="49"/>
                  <a:pt x="25" y="49"/>
                  <a:pt x="25" y="49"/>
                </a:cubicBezTo>
                <a:cubicBezTo>
                  <a:pt x="24" y="49"/>
                  <a:pt x="23" y="50"/>
                  <a:pt x="23" y="51"/>
                </a:cubicBezTo>
                <a:cubicBezTo>
                  <a:pt x="23" y="74"/>
                  <a:pt x="23" y="74"/>
                  <a:pt x="23" y="74"/>
                </a:cubicBezTo>
                <a:cubicBezTo>
                  <a:pt x="23" y="75"/>
                  <a:pt x="22" y="76"/>
                  <a:pt x="20" y="76"/>
                </a:cubicBezTo>
                <a:cubicBezTo>
                  <a:pt x="2" y="76"/>
                  <a:pt x="2" y="76"/>
                  <a:pt x="2" y="76"/>
                </a:cubicBezTo>
                <a:cubicBezTo>
                  <a:pt x="1" y="76"/>
                  <a:pt x="0" y="75"/>
                  <a:pt x="0" y="74"/>
                </a:cubicBezTo>
                <a:cubicBezTo>
                  <a:pt x="0" y="33"/>
                  <a:pt x="0" y="33"/>
                  <a:pt x="0" y="33"/>
                </a:cubicBezTo>
                <a:cubicBezTo>
                  <a:pt x="0" y="32"/>
                  <a:pt x="0" y="30"/>
                  <a:pt x="1" y="29"/>
                </a:cubicBezTo>
                <a:cubicBezTo>
                  <a:pt x="29" y="1"/>
                  <a:pt x="29" y="1"/>
                  <a:pt x="29" y="1"/>
                </a:cubicBezTo>
                <a:cubicBezTo>
                  <a:pt x="30" y="0"/>
                  <a:pt x="32" y="0"/>
                  <a:pt x="33" y="1"/>
                </a:cubicBezTo>
                <a:cubicBezTo>
                  <a:pt x="61" y="29"/>
                  <a:pt x="61" y="29"/>
                  <a:pt x="61" y="29"/>
                </a:cubicBezTo>
                <a:cubicBezTo>
                  <a:pt x="62" y="30"/>
                  <a:pt x="63" y="32"/>
                  <a:pt x="63" y="33"/>
                </a:cubicBezTo>
                <a:cubicBezTo>
                  <a:pt x="63" y="74"/>
                  <a:pt x="63" y="74"/>
                  <a:pt x="63" y="74"/>
                </a:cubicBezTo>
                <a:cubicBezTo>
                  <a:pt x="63" y="75"/>
                  <a:pt x="62" y="76"/>
                  <a:pt x="60" y="76"/>
                </a:cubicBezTo>
                <a:cubicBezTo>
                  <a:pt x="42" y="76"/>
                  <a:pt x="42" y="76"/>
                  <a:pt x="42" y="76"/>
                </a:cubicBezTo>
                <a:cubicBezTo>
                  <a:pt x="41" y="76"/>
                  <a:pt x="40" y="75"/>
                  <a:pt x="40" y="74"/>
                </a:cubicBezTo>
                <a:lnTo>
                  <a:pt x="40" y="51"/>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4" name="Freeform 24"/>
          <p:cNvSpPr>
            <a:spLocks/>
          </p:cNvSpPr>
          <p:nvPr/>
        </p:nvSpPr>
        <p:spPr bwMode="auto">
          <a:xfrm>
            <a:off x="1617663" y="2479675"/>
            <a:ext cx="177800" cy="239713"/>
          </a:xfrm>
          <a:custGeom>
            <a:avLst/>
            <a:gdLst>
              <a:gd name="T0" fmla="*/ 55 w 56"/>
              <a:gd name="T1" fmla="*/ 63 h 76"/>
              <a:gd name="T2" fmla="*/ 35 w 56"/>
              <a:gd name="T3" fmla="*/ 51 h 76"/>
              <a:gd name="T4" fmla="*/ 35 w 56"/>
              <a:gd name="T5" fmla="*/ 45 h 76"/>
              <a:gd name="T6" fmla="*/ 43 w 56"/>
              <a:gd name="T7" fmla="*/ 35 h 76"/>
              <a:gd name="T8" fmla="*/ 47 w 56"/>
              <a:gd name="T9" fmla="*/ 31 h 76"/>
              <a:gd name="T10" fmla="*/ 47 w 56"/>
              <a:gd name="T11" fmla="*/ 30 h 76"/>
              <a:gd name="T12" fmla="*/ 46 w 56"/>
              <a:gd name="T13" fmla="*/ 21 h 76"/>
              <a:gd name="T14" fmla="*/ 44 w 56"/>
              <a:gd name="T15" fmla="*/ 20 h 76"/>
              <a:gd name="T16" fmla="*/ 44 w 56"/>
              <a:gd name="T17" fmla="*/ 16 h 76"/>
              <a:gd name="T18" fmla="*/ 28 w 56"/>
              <a:gd name="T19" fmla="*/ 0 h 76"/>
              <a:gd name="T20" fmla="*/ 12 w 56"/>
              <a:gd name="T21" fmla="*/ 16 h 76"/>
              <a:gd name="T22" fmla="*/ 12 w 56"/>
              <a:gd name="T23" fmla="*/ 20 h 76"/>
              <a:gd name="T24" fmla="*/ 10 w 56"/>
              <a:gd name="T25" fmla="*/ 21 h 76"/>
              <a:gd name="T26" fmla="*/ 9 w 56"/>
              <a:gd name="T27" fmla="*/ 30 h 76"/>
              <a:gd name="T28" fmla="*/ 9 w 56"/>
              <a:gd name="T29" fmla="*/ 31 h 76"/>
              <a:gd name="T30" fmla="*/ 13 w 56"/>
              <a:gd name="T31" fmla="*/ 35 h 76"/>
              <a:gd name="T32" fmla="*/ 21 w 56"/>
              <a:gd name="T33" fmla="*/ 45 h 76"/>
              <a:gd name="T34" fmla="*/ 21 w 56"/>
              <a:gd name="T35" fmla="*/ 51 h 76"/>
              <a:gd name="T36" fmla="*/ 1 w 56"/>
              <a:gd name="T37" fmla="*/ 62 h 76"/>
              <a:gd name="T38" fmla="*/ 1 w 56"/>
              <a:gd name="T39" fmla="*/ 70 h 76"/>
              <a:gd name="T40" fmla="*/ 1 w 56"/>
              <a:gd name="T41" fmla="*/ 71 h 76"/>
              <a:gd name="T42" fmla="*/ 2 w 56"/>
              <a:gd name="T43" fmla="*/ 71 h 76"/>
              <a:gd name="T44" fmla="*/ 28 w 56"/>
              <a:gd name="T45" fmla="*/ 76 h 76"/>
              <a:gd name="T46" fmla="*/ 54 w 56"/>
              <a:gd name="T47" fmla="*/ 71 h 76"/>
              <a:gd name="T48" fmla="*/ 55 w 56"/>
              <a:gd name="T49" fmla="*/ 71 h 76"/>
              <a:gd name="T50" fmla="*/ 55 w 56"/>
              <a:gd name="T51" fmla="*/ 70 h 76"/>
              <a:gd name="T52" fmla="*/ 55 w 56"/>
              <a:gd name="T53" fmla="*/ 63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56" h="76">
                <a:moveTo>
                  <a:pt x="55" y="63"/>
                </a:moveTo>
                <a:cubicBezTo>
                  <a:pt x="54" y="56"/>
                  <a:pt x="39" y="52"/>
                  <a:pt x="35" y="51"/>
                </a:cubicBezTo>
                <a:cubicBezTo>
                  <a:pt x="35" y="45"/>
                  <a:pt x="35" y="45"/>
                  <a:pt x="35" y="45"/>
                </a:cubicBezTo>
                <a:cubicBezTo>
                  <a:pt x="39" y="43"/>
                  <a:pt x="42" y="39"/>
                  <a:pt x="43" y="35"/>
                </a:cubicBezTo>
                <a:cubicBezTo>
                  <a:pt x="45" y="34"/>
                  <a:pt x="47" y="34"/>
                  <a:pt x="47" y="31"/>
                </a:cubicBezTo>
                <a:cubicBezTo>
                  <a:pt x="47" y="31"/>
                  <a:pt x="47" y="31"/>
                  <a:pt x="47" y="30"/>
                </a:cubicBezTo>
                <a:cubicBezTo>
                  <a:pt x="48" y="26"/>
                  <a:pt x="48" y="22"/>
                  <a:pt x="46" y="21"/>
                </a:cubicBezTo>
                <a:cubicBezTo>
                  <a:pt x="46" y="20"/>
                  <a:pt x="45" y="20"/>
                  <a:pt x="44" y="20"/>
                </a:cubicBezTo>
                <a:cubicBezTo>
                  <a:pt x="44" y="16"/>
                  <a:pt x="44" y="16"/>
                  <a:pt x="44" y="16"/>
                </a:cubicBezTo>
                <a:cubicBezTo>
                  <a:pt x="44" y="7"/>
                  <a:pt x="37" y="0"/>
                  <a:pt x="28" y="0"/>
                </a:cubicBezTo>
                <a:cubicBezTo>
                  <a:pt x="19" y="0"/>
                  <a:pt x="12" y="7"/>
                  <a:pt x="12" y="16"/>
                </a:cubicBezTo>
                <a:cubicBezTo>
                  <a:pt x="12" y="20"/>
                  <a:pt x="12" y="20"/>
                  <a:pt x="12" y="20"/>
                </a:cubicBezTo>
                <a:cubicBezTo>
                  <a:pt x="11" y="20"/>
                  <a:pt x="10" y="20"/>
                  <a:pt x="10" y="21"/>
                </a:cubicBezTo>
                <a:cubicBezTo>
                  <a:pt x="8" y="22"/>
                  <a:pt x="8" y="26"/>
                  <a:pt x="9" y="30"/>
                </a:cubicBezTo>
                <a:cubicBezTo>
                  <a:pt x="9" y="31"/>
                  <a:pt x="9" y="31"/>
                  <a:pt x="9" y="31"/>
                </a:cubicBezTo>
                <a:cubicBezTo>
                  <a:pt x="9" y="34"/>
                  <a:pt x="11" y="34"/>
                  <a:pt x="13" y="35"/>
                </a:cubicBezTo>
                <a:cubicBezTo>
                  <a:pt x="14" y="39"/>
                  <a:pt x="17" y="43"/>
                  <a:pt x="21" y="45"/>
                </a:cubicBezTo>
                <a:cubicBezTo>
                  <a:pt x="21" y="51"/>
                  <a:pt x="21" y="51"/>
                  <a:pt x="21" y="51"/>
                </a:cubicBezTo>
                <a:cubicBezTo>
                  <a:pt x="17" y="52"/>
                  <a:pt x="2" y="56"/>
                  <a:pt x="1" y="62"/>
                </a:cubicBezTo>
                <a:cubicBezTo>
                  <a:pt x="1" y="63"/>
                  <a:pt x="0" y="65"/>
                  <a:pt x="1" y="70"/>
                </a:cubicBezTo>
                <a:cubicBezTo>
                  <a:pt x="1" y="71"/>
                  <a:pt x="1" y="71"/>
                  <a:pt x="1" y="71"/>
                </a:cubicBezTo>
                <a:cubicBezTo>
                  <a:pt x="2" y="71"/>
                  <a:pt x="2" y="71"/>
                  <a:pt x="2" y="71"/>
                </a:cubicBezTo>
                <a:cubicBezTo>
                  <a:pt x="2" y="71"/>
                  <a:pt x="13" y="76"/>
                  <a:pt x="28" y="76"/>
                </a:cubicBezTo>
                <a:cubicBezTo>
                  <a:pt x="43" y="76"/>
                  <a:pt x="54" y="71"/>
                  <a:pt x="54" y="71"/>
                </a:cubicBezTo>
                <a:cubicBezTo>
                  <a:pt x="55" y="71"/>
                  <a:pt x="55" y="71"/>
                  <a:pt x="55" y="71"/>
                </a:cubicBezTo>
                <a:cubicBezTo>
                  <a:pt x="55" y="70"/>
                  <a:pt x="55" y="70"/>
                  <a:pt x="55" y="70"/>
                </a:cubicBezTo>
                <a:cubicBezTo>
                  <a:pt x="56" y="65"/>
                  <a:pt x="55" y="63"/>
                  <a:pt x="55" y="6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0745" name="Rectangle 25"/>
          <p:cNvSpPr>
            <a:spLocks noChangeArrowheads="1"/>
          </p:cNvSpPr>
          <p:nvPr/>
        </p:nvSpPr>
        <p:spPr bwMode="auto">
          <a:xfrm>
            <a:off x="935038" y="1274763"/>
            <a:ext cx="7273925" cy="5356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nSpc>
                <a:spcPct val="120000"/>
              </a:lnSpc>
              <a:buFont typeface="Arial" charset="0"/>
              <a:buNone/>
            </a:pPr>
            <a:r>
              <a:rPr lang="zh-CN" altLang="en-US" sz="1000" dirty="0" smtClean="0">
                <a:solidFill>
                  <a:schemeClr val="bg1"/>
                </a:solidFill>
              </a:rPr>
              <a:t>深交所在</a:t>
            </a:r>
            <a:r>
              <a:rPr lang="en-US" altLang="zh-CN" sz="1000" dirty="0" smtClean="0">
                <a:solidFill>
                  <a:schemeClr val="bg1"/>
                </a:solidFill>
              </a:rPr>
              <a:t>2016</a:t>
            </a:r>
            <a:r>
              <a:rPr lang="zh-CN" altLang="en-US" sz="1000" dirty="0" smtClean="0">
                <a:solidFill>
                  <a:schemeClr val="bg1"/>
                </a:solidFill>
              </a:rPr>
              <a:t>年</a:t>
            </a:r>
            <a:r>
              <a:rPr lang="en-US" altLang="zh-CN" sz="1000" dirty="0" smtClean="0">
                <a:solidFill>
                  <a:schemeClr val="bg1"/>
                </a:solidFill>
              </a:rPr>
              <a:t>11</a:t>
            </a:r>
            <a:r>
              <a:rPr lang="zh-CN" altLang="en-US" sz="1000" dirty="0" smtClean="0">
                <a:solidFill>
                  <a:schemeClr val="bg1"/>
                </a:solidFill>
              </a:rPr>
              <a:t>月</a:t>
            </a:r>
            <a:r>
              <a:rPr lang="en-US" altLang="zh-CN" sz="1000" dirty="0" smtClean="0">
                <a:solidFill>
                  <a:schemeClr val="bg1"/>
                </a:solidFill>
              </a:rPr>
              <a:t>29</a:t>
            </a:r>
            <a:r>
              <a:rPr lang="zh-CN" altLang="en-US" sz="1000" dirty="0" smtClean="0">
                <a:solidFill>
                  <a:schemeClr val="bg1"/>
                </a:solidFill>
              </a:rPr>
              <a:t>日签署的</a:t>
            </a:r>
            <a:r>
              <a:rPr lang="en-US" altLang="zh-CN" sz="1000" dirty="0" smtClean="0">
                <a:solidFill>
                  <a:schemeClr val="bg1"/>
                </a:solidFill>
              </a:rPr>
              <a:t>《</a:t>
            </a:r>
            <a:r>
              <a:rPr lang="zh-CN" altLang="en-US" sz="1000" dirty="0" smtClean="0">
                <a:solidFill>
                  <a:schemeClr val="bg1"/>
                </a:solidFill>
              </a:rPr>
              <a:t>深圳正威（集团）有限公司</a:t>
            </a:r>
            <a:r>
              <a:rPr lang="zh-CN" altLang="en-US" sz="1000" dirty="0">
                <a:solidFill>
                  <a:schemeClr val="bg1"/>
                </a:solidFill>
              </a:rPr>
              <a:t> </a:t>
            </a:r>
            <a:r>
              <a:rPr lang="en-US" altLang="zh-CN" sz="1000" dirty="0" smtClean="0">
                <a:solidFill>
                  <a:schemeClr val="bg1"/>
                </a:solidFill>
              </a:rPr>
              <a:t>2016</a:t>
            </a:r>
            <a:r>
              <a:rPr lang="zh-CN" altLang="en-US" sz="1000" dirty="0" smtClean="0">
                <a:solidFill>
                  <a:schemeClr val="bg1"/>
                </a:solidFill>
              </a:rPr>
              <a:t>年面向合格投资者公开发行公司债券募集说明书</a:t>
            </a:r>
            <a:r>
              <a:rPr lang="en-US" altLang="zh-CN" sz="1000" dirty="0" smtClean="0">
                <a:solidFill>
                  <a:schemeClr val="bg1"/>
                </a:solidFill>
              </a:rPr>
              <a:t>》</a:t>
            </a:r>
            <a:r>
              <a:rPr lang="zh-CN" altLang="en-US" sz="1000" dirty="0" smtClean="0">
                <a:solidFill>
                  <a:schemeClr val="bg1"/>
                </a:solidFill>
              </a:rPr>
              <a:t>中披露，正威集团应该在</a:t>
            </a:r>
            <a:r>
              <a:rPr lang="en-US" altLang="zh-CN" sz="1000" dirty="0" smtClean="0">
                <a:solidFill>
                  <a:schemeClr val="bg1"/>
                </a:solidFill>
              </a:rPr>
              <a:t>2016</a:t>
            </a:r>
            <a:r>
              <a:rPr lang="zh-CN" altLang="en-US" sz="1000" dirty="0" smtClean="0">
                <a:solidFill>
                  <a:schemeClr val="bg1"/>
                </a:solidFill>
              </a:rPr>
              <a:t>年</a:t>
            </a:r>
            <a:r>
              <a:rPr lang="en-US" altLang="zh-CN" sz="1000" dirty="0" smtClean="0">
                <a:solidFill>
                  <a:schemeClr val="bg1"/>
                </a:solidFill>
              </a:rPr>
              <a:t>11</a:t>
            </a:r>
            <a:r>
              <a:rPr lang="zh-CN" altLang="en-US" sz="1000" dirty="0" smtClean="0">
                <a:solidFill>
                  <a:schemeClr val="bg1"/>
                </a:solidFill>
              </a:rPr>
              <a:t>月</a:t>
            </a:r>
            <a:r>
              <a:rPr lang="en-US" altLang="zh-CN" sz="1000" dirty="0" smtClean="0">
                <a:solidFill>
                  <a:schemeClr val="bg1"/>
                </a:solidFill>
              </a:rPr>
              <a:t>29</a:t>
            </a:r>
            <a:r>
              <a:rPr lang="zh-CN" altLang="en-US" sz="1000" dirty="0" smtClean="0">
                <a:solidFill>
                  <a:schemeClr val="bg1"/>
                </a:solidFill>
              </a:rPr>
              <a:t>日签署日期之后</a:t>
            </a:r>
            <a:r>
              <a:rPr lang="en-US" altLang="zh-CN" sz="1000" dirty="0" smtClean="0">
                <a:solidFill>
                  <a:schemeClr val="bg1"/>
                </a:solidFill>
              </a:rPr>
              <a:t>12</a:t>
            </a:r>
            <a:r>
              <a:rPr lang="zh-CN" altLang="en-US" sz="1000" dirty="0" smtClean="0">
                <a:solidFill>
                  <a:schemeClr val="bg1"/>
                </a:solidFill>
              </a:rPr>
              <a:t>个月内发行首期，并于</a:t>
            </a:r>
            <a:r>
              <a:rPr lang="en-US" altLang="zh-CN" sz="1000" dirty="0" smtClean="0">
                <a:solidFill>
                  <a:schemeClr val="bg1"/>
                </a:solidFill>
              </a:rPr>
              <a:t>24</a:t>
            </a:r>
            <a:r>
              <a:rPr lang="zh-CN" altLang="en-US" sz="1000" dirty="0" smtClean="0">
                <a:solidFill>
                  <a:schemeClr val="bg1"/>
                </a:solidFill>
              </a:rPr>
              <a:t>个月之内发行完毕。根据说明书说明，此次正威集团的债券发行将不超过</a:t>
            </a:r>
            <a:r>
              <a:rPr lang="en-US" altLang="zh-CN" sz="1000" dirty="0" smtClean="0">
                <a:solidFill>
                  <a:schemeClr val="bg1"/>
                </a:solidFill>
              </a:rPr>
              <a:t>40</a:t>
            </a:r>
            <a:r>
              <a:rPr lang="zh-CN" altLang="en-US" sz="1000" dirty="0" smtClean="0">
                <a:solidFill>
                  <a:schemeClr val="bg1"/>
                </a:solidFill>
              </a:rPr>
              <a:t>亿人民币，主要用于偿还银行贷款和补充流动资金。</a:t>
            </a:r>
            <a:endParaRPr lang="zh-CN" altLang="en-US" sz="1000" dirty="0">
              <a:solidFill>
                <a:schemeClr val="bg1"/>
              </a:solidFill>
            </a:endParaRPr>
          </a:p>
        </p:txBody>
      </p:sp>
      <p:sp>
        <p:nvSpPr>
          <p:cNvPr id="30" name="矩形 29"/>
          <p:cNvSpPr/>
          <p:nvPr/>
        </p:nvSpPr>
        <p:spPr>
          <a:xfrm>
            <a:off x="935037" y="3371711"/>
            <a:ext cx="7273925" cy="1384995"/>
          </a:xfrm>
          <a:prstGeom prst="rect">
            <a:avLst/>
          </a:prstGeom>
        </p:spPr>
        <p:txBody>
          <a:bodyPr wrap="square">
            <a:spAutoFit/>
          </a:bodyPr>
          <a:lstStyle/>
          <a:p>
            <a:pPr>
              <a:lnSpc>
                <a:spcPct val="120000"/>
              </a:lnSpc>
            </a:pPr>
            <a:r>
              <a:rPr lang="zh-CN" altLang="en-US" sz="1000" dirty="0" smtClean="0">
                <a:solidFill>
                  <a:schemeClr val="bg1"/>
                </a:solidFill>
              </a:rPr>
              <a:t>目前正威国际集团与其他有色金属行业的竞争对手不同，旗下没有一家公司介入资本</a:t>
            </a:r>
            <a:r>
              <a:rPr lang="zh-CN" altLang="en-US" sz="1000" dirty="0">
                <a:solidFill>
                  <a:schemeClr val="bg1"/>
                </a:solidFill>
              </a:rPr>
              <a:t>市场。集团董事局主席王</a:t>
            </a:r>
            <a:r>
              <a:rPr lang="zh-CN" altLang="en-US" sz="1000" dirty="0" smtClean="0">
                <a:solidFill>
                  <a:schemeClr val="bg1"/>
                </a:solidFill>
              </a:rPr>
              <a:t>文银解释原因是正威的作风一向比较低调，同时作为一家利润超过百亿的公司，正威的资金储备比较充分，因此上市的动力没有其他公司强。</a:t>
            </a:r>
            <a:endParaRPr lang="en-US" altLang="zh-CN" sz="1000" dirty="0" smtClean="0">
              <a:solidFill>
                <a:schemeClr val="bg1"/>
              </a:solidFill>
            </a:endParaRPr>
          </a:p>
          <a:p>
            <a:pPr>
              <a:lnSpc>
                <a:spcPct val="120000"/>
              </a:lnSpc>
              <a:buFont typeface="Arial" charset="0"/>
              <a:buNone/>
            </a:pPr>
            <a:endParaRPr lang="en-US" altLang="zh-CN" sz="1000" dirty="0" smtClean="0">
              <a:solidFill>
                <a:schemeClr val="bg1"/>
              </a:solidFill>
            </a:endParaRPr>
          </a:p>
          <a:p>
            <a:pPr>
              <a:lnSpc>
                <a:spcPct val="120000"/>
              </a:lnSpc>
              <a:buFont typeface="Arial" charset="0"/>
              <a:buNone/>
            </a:pPr>
            <a:r>
              <a:rPr lang="zh-CN" altLang="en-US" sz="1000" dirty="0" smtClean="0">
                <a:solidFill>
                  <a:schemeClr val="bg1"/>
                </a:solidFill>
              </a:rPr>
              <a:t>但王</a:t>
            </a:r>
            <a:r>
              <a:rPr lang="zh-CN" altLang="en-US" sz="1000" dirty="0">
                <a:solidFill>
                  <a:schemeClr val="bg1"/>
                </a:solidFill>
              </a:rPr>
              <a:t>文银在</a:t>
            </a:r>
            <a:r>
              <a:rPr lang="en-US" altLang="zh-CN" sz="1000" dirty="0">
                <a:solidFill>
                  <a:schemeClr val="bg1"/>
                </a:solidFill>
              </a:rPr>
              <a:t>2017</a:t>
            </a:r>
            <a:r>
              <a:rPr lang="zh-CN" altLang="en-US" sz="1000" dirty="0">
                <a:solidFill>
                  <a:schemeClr val="bg1"/>
                </a:solidFill>
              </a:rPr>
              <a:t>年</a:t>
            </a:r>
            <a:r>
              <a:rPr lang="en-US" altLang="zh-CN" sz="1000" dirty="0">
                <a:solidFill>
                  <a:schemeClr val="bg1"/>
                </a:solidFill>
              </a:rPr>
              <a:t>4</a:t>
            </a:r>
            <a:r>
              <a:rPr lang="zh-CN" altLang="en-US" sz="1000" dirty="0">
                <a:solidFill>
                  <a:schemeClr val="bg1"/>
                </a:solidFill>
              </a:rPr>
              <a:t>月份的“</a:t>
            </a:r>
            <a:r>
              <a:rPr lang="en-US" altLang="zh-CN" sz="1000" dirty="0">
                <a:solidFill>
                  <a:schemeClr val="bg1"/>
                </a:solidFill>
              </a:rPr>
              <a:t>2017</a:t>
            </a:r>
            <a:r>
              <a:rPr lang="zh-CN" altLang="en-US" sz="1000" dirty="0">
                <a:solidFill>
                  <a:schemeClr val="bg1"/>
                </a:solidFill>
              </a:rPr>
              <a:t>川商论坛”上接收采访时表示，</a:t>
            </a:r>
            <a:r>
              <a:rPr lang="zh-CN" altLang="en-US" sz="1000" dirty="0">
                <a:solidFill>
                  <a:srgbClr val="FF0000"/>
                </a:solidFill>
              </a:rPr>
              <a:t>正威集团将在</a:t>
            </a:r>
            <a:r>
              <a:rPr lang="en-US" altLang="zh-CN" sz="1000" dirty="0">
                <a:solidFill>
                  <a:srgbClr val="FF0000"/>
                </a:solidFill>
              </a:rPr>
              <a:t>2017</a:t>
            </a:r>
            <a:r>
              <a:rPr lang="zh-CN" altLang="en-US" sz="1000" dirty="0">
                <a:solidFill>
                  <a:srgbClr val="FF0000"/>
                </a:solidFill>
              </a:rPr>
              <a:t>年启动上市计划</a:t>
            </a:r>
            <a:r>
              <a:rPr lang="zh-CN" altLang="en-US" sz="1000" dirty="0">
                <a:solidFill>
                  <a:schemeClr val="bg1"/>
                </a:solidFill>
              </a:rPr>
              <a:t>，预计会在</a:t>
            </a:r>
            <a:r>
              <a:rPr lang="en-US" altLang="zh-CN" sz="1000" dirty="0">
                <a:solidFill>
                  <a:srgbClr val="FF0000"/>
                </a:solidFill>
              </a:rPr>
              <a:t>A</a:t>
            </a:r>
            <a:r>
              <a:rPr lang="zh-CN" altLang="en-US" sz="1000" dirty="0">
                <a:solidFill>
                  <a:srgbClr val="FF0000"/>
                </a:solidFill>
              </a:rPr>
              <a:t>股和港股分别并购一家公司</a:t>
            </a:r>
            <a:r>
              <a:rPr lang="zh-CN" altLang="en-US" sz="1000" dirty="0">
                <a:solidFill>
                  <a:schemeClr val="bg1"/>
                </a:solidFill>
              </a:rPr>
              <a:t>，并向其注入优质资产</a:t>
            </a:r>
            <a:r>
              <a:rPr lang="zh-CN" altLang="en-US" sz="1000" dirty="0" smtClean="0">
                <a:solidFill>
                  <a:schemeClr val="bg1"/>
                </a:solidFill>
              </a:rPr>
              <a:t>。</a:t>
            </a:r>
            <a:endParaRPr lang="en-US" altLang="zh-CN" sz="1000" dirty="0" smtClean="0">
              <a:solidFill>
                <a:schemeClr val="bg1"/>
              </a:solidFill>
            </a:endParaRPr>
          </a:p>
          <a:p>
            <a:pPr>
              <a:lnSpc>
                <a:spcPct val="120000"/>
              </a:lnSpc>
              <a:buFont typeface="Arial" charset="0"/>
              <a:buNone/>
            </a:pPr>
            <a:endParaRPr lang="en-US" altLang="zh-CN" sz="1000" dirty="0">
              <a:solidFill>
                <a:schemeClr val="bg1"/>
              </a:solidFill>
            </a:endParaRPr>
          </a:p>
          <a:p>
            <a:pPr>
              <a:lnSpc>
                <a:spcPct val="120000"/>
              </a:lnSpc>
              <a:buFont typeface="Arial" charset="0"/>
              <a:buNone/>
            </a:pPr>
            <a:r>
              <a:rPr lang="zh-CN" altLang="en-US" sz="1000" dirty="0" smtClean="0">
                <a:solidFill>
                  <a:schemeClr val="bg1"/>
                </a:solidFill>
              </a:rPr>
              <a:t>不过</a:t>
            </a:r>
            <a:r>
              <a:rPr lang="zh-CN" altLang="en-US" sz="1000" dirty="0">
                <a:solidFill>
                  <a:schemeClr val="bg1"/>
                </a:solidFill>
              </a:rPr>
              <a:t>截止到</a:t>
            </a:r>
            <a:r>
              <a:rPr lang="en-US" altLang="zh-CN" sz="1000" dirty="0">
                <a:solidFill>
                  <a:schemeClr val="bg1"/>
                </a:solidFill>
              </a:rPr>
              <a:t>2017</a:t>
            </a:r>
            <a:r>
              <a:rPr lang="zh-CN" altLang="en-US" sz="1000" dirty="0">
                <a:solidFill>
                  <a:schemeClr val="bg1"/>
                </a:solidFill>
              </a:rPr>
              <a:t>年</a:t>
            </a:r>
            <a:r>
              <a:rPr lang="en-US" altLang="zh-CN" sz="1000" dirty="0" smtClean="0">
                <a:solidFill>
                  <a:schemeClr val="bg1"/>
                </a:solidFill>
              </a:rPr>
              <a:t>10</a:t>
            </a:r>
            <a:r>
              <a:rPr lang="zh-CN" altLang="en-US" sz="1000" dirty="0" smtClean="0">
                <a:solidFill>
                  <a:schemeClr val="bg1"/>
                </a:solidFill>
              </a:rPr>
              <a:t>月</a:t>
            </a:r>
            <a:r>
              <a:rPr lang="zh-CN" altLang="en-US" sz="1000" dirty="0">
                <a:solidFill>
                  <a:schemeClr val="bg1"/>
                </a:solidFill>
              </a:rPr>
              <a:t>，还</a:t>
            </a:r>
            <a:r>
              <a:rPr lang="zh-CN" altLang="en-US" sz="1000" dirty="0" smtClean="0">
                <a:solidFill>
                  <a:schemeClr val="bg1"/>
                </a:solidFill>
              </a:rPr>
              <a:t>没有更多关于</a:t>
            </a:r>
            <a:r>
              <a:rPr lang="zh-CN" altLang="en-US" sz="1000" dirty="0">
                <a:solidFill>
                  <a:schemeClr val="bg1"/>
                </a:solidFill>
              </a:rPr>
              <a:t>正威集团并购上市的更多消息。</a:t>
            </a:r>
          </a:p>
        </p:txBody>
      </p:sp>
    </p:spTree>
    <p:extLst>
      <p:ext uri="{BB962C8B-B14F-4D97-AF65-F5344CB8AC3E}">
        <p14:creationId xmlns:p14="http://schemas.microsoft.com/office/powerpoint/2010/main" val="127011451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表格 1"/>
          <p:cNvGraphicFramePr>
            <a:graphicFrameLocks noGrp="1"/>
          </p:cNvGraphicFramePr>
          <p:nvPr>
            <p:extLst>
              <p:ext uri="{D42A27DB-BD31-4B8C-83A1-F6EECF244321}">
                <p14:modId xmlns:p14="http://schemas.microsoft.com/office/powerpoint/2010/main" val="154483391"/>
              </p:ext>
            </p:extLst>
          </p:nvPr>
        </p:nvGraphicFramePr>
        <p:xfrm>
          <a:off x="3491880" y="987426"/>
          <a:ext cx="5472607" cy="3384314"/>
        </p:xfrm>
        <a:graphic>
          <a:graphicData uri="http://schemas.openxmlformats.org/drawingml/2006/table">
            <a:tbl>
              <a:tblPr firstRow="1" bandRow="1">
                <a:tableStyleId>{3C2FFA5D-87B4-456A-9821-1D502468CF0F}</a:tableStyleId>
              </a:tblPr>
              <a:tblGrid>
                <a:gridCol w="781801"/>
                <a:gridCol w="781801"/>
                <a:gridCol w="781801"/>
                <a:gridCol w="781801"/>
                <a:gridCol w="781801"/>
                <a:gridCol w="781801"/>
                <a:gridCol w="781801"/>
              </a:tblGrid>
              <a:tr h="504314">
                <a:tc>
                  <a:txBody>
                    <a:bodyPr/>
                    <a:lstStyle/>
                    <a:p>
                      <a:pPr algn="ctr"/>
                      <a:r>
                        <a:rPr lang="zh-CN" altLang="en-US" sz="800" dirty="0" smtClean="0">
                          <a:latin typeface="DengXian" charset="-122"/>
                          <a:ea typeface="DengXian" charset="-122"/>
                          <a:cs typeface="DengXian" charset="-122"/>
                        </a:rPr>
                        <a:t>企业</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en-US" altLang="zh-CN" sz="800" dirty="0" smtClean="0">
                          <a:latin typeface="DengXian" charset="-122"/>
                          <a:ea typeface="DengXian" charset="-122"/>
                          <a:cs typeface="DengXian" charset="-122"/>
                        </a:rPr>
                        <a:t>2017</a:t>
                      </a:r>
                      <a:r>
                        <a:rPr lang="zh-CN" altLang="en-US" sz="800" dirty="0" smtClean="0">
                          <a:latin typeface="DengXian" charset="-122"/>
                          <a:ea typeface="DengXian" charset="-122"/>
                          <a:cs typeface="DengXian" charset="-122"/>
                        </a:rPr>
                        <a:t>全球制造</a:t>
                      </a:r>
                      <a:r>
                        <a:rPr lang="en-US" altLang="zh-CN" sz="800" dirty="0" smtClean="0">
                          <a:latin typeface="DengXian" charset="-122"/>
                          <a:ea typeface="DengXian" charset="-122"/>
                          <a:cs typeface="DengXian" charset="-122"/>
                        </a:rPr>
                        <a:t>500</a:t>
                      </a:r>
                      <a:r>
                        <a:rPr lang="zh-CN" altLang="en-US" sz="800" dirty="0" smtClean="0">
                          <a:latin typeface="DengXian" charset="-122"/>
                          <a:ea typeface="DengXian" charset="-122"/>
                          <a:cs typeface="DengXian" charset="-122"/>
                        </a:rPr>
                        <a:t>强排名</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en-US" altLang="zh-CN" sz="800" dirty="0" smtClean="0">
                          <a:latin typeface="DengXian" charset="-122"/>
                          <a:ea typeface="DengXian" charset="-122"/>
                          <a:cs typeface="DengXian" charset="-122"/>
                        </a:rPr>
                        <a:t>2017</a:t>
                      </a:r>
                      <a:r>
                        <a:rPr lang="zh-CN" altLang="en-US" sz="800" dirty="0" smtClean="0">
                          <a:latin typeface="DengXian" charset="-122"/>
                          <a:ea typeface="DengXian" charset="-122"/>
                          <a:cs typeface="DengXian" charset="-122"/>
                        </a:rPr>
                        <a:t>世界</a:t>
                      </a:r>
                      <a:r>
                        <a:rPr lang="en-US" altLang="zh-CN" sz="800" dirty="0" smtClean="0">
                          <a:latin typeface="DengXian" charset="-122"/>
                          <a:ea typeface="DengXian" charset="-122"/>
                          <a:cs typeface="DengXian" charset="-122"/>
                        </a:rPr>
                        <a:t>500</a:t>
                      </a:r>
                      <a:r>
                        <a:rPr lang="zh-CN" altLang="en-US" sz="800" dirty="0" smtClean="0">
                          <a:latin typeface="DengXian" charset="-122"/>
                          <a:ea typeface="DengXian" charset="-122"/>
                          <a:cs typeface="DengXian" charset="-122"/>
                        </a:rPr>
                        <a:t>强排名</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en-US" altLang="zh-CN" sz="800" dirty="0" smtClean="0">
                          <a:latin typeface="DengXian" charset="-122"/>
                          <a:ea typeface="DengXian" charset="-122"/>
                          <a:cs typeface="DengXian" charset="-122"/>
                        </a:rPr>
                        <a:t>2016</a:t>
                      </a:r>
                      <a:r>
                        <a:rPr lang="zh-CN" altLang="en-US" sz="800" dirty="0" smtClean="0">
                          <a:latin typeface="DengXian" charset="-122"/>
                          <a:ea typeface="DengXian" charset="-122"/>
                          <a:cs typeface="DengXian" charset="-122"/>
                        </a:rPr>
                        <a:t>营收</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亿元人民币</a:t>
                      </a:r>
                      <a:r>
                        <a:rPr lang="en-US" altLang="zh-CN" sz="800" dirty="0" smtClean="0">
                          <a:latin typeface="DengXian" charset="-122"/>
                          <a:ea typeface="DengXian" charset="-122"/>
                          <a:cs typeface="DengXian" charset="-122"/>
                        </a:rPr>
                        <a:t>)</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zh-CN" altLang="en-US" sz="800" dirty="0" smtClean="0">
                          <a:latin typeface="DengXian" charset="-122"/>
                          <a:ea typeface="DengXian" charset="-122"/>
                          <a:cs typeface="DengXian" charset="-122"/>
                        </a:rPr>
                        <a:t>净利润</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亿元人民币</a:t>
                      </a:r>
                      <a:r>
                        <a:rPr lang="en-US" altLang="zh-CN" sz="800" dirty="0" smtClean="0">
                          <a:latin typeface="DengXian" charset="-122"/>
                          <a:ea typeface="DengXian" charset="-122"/>
                          <a:cs typeface="DengXian" charset="-122"/>
                        </a:rPr>
                        <a:t>)</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zh-CN" altLang="en-US" sz="800" dirty="0" smtClean="0">
                          <a:latin typeface="DengXian" charset="-122"/>
                          <a:ea typeface="DengXian" charset="-122"/>
                          <a:cs typeface="DengXian" charset="-122"/>
                        </a:rPr>
                        <a:t>净资产收益率</a:t>
                      </a:r>
                      <a:endParaRPr lang="zh-CN" altLang="en-US" sz="800" dirty="0">
                        <a:latin typeface="DengXian" charset="-122"/>
                        <a:ea typeface="DengXian" charset="-122"/>
                        <a:cs typeface="DengXian" charset="-122"/>
                      </a:endParaRPr>
                    </a:p>
                  </a:txBody>
                  <a:tcPr anchor="ctr">
                    <a:solidFill>
                      <a:srgbClr val="EF6541"/>
                    </a:solidFill>
                  </a:tcPr>
                </a:tc>
                <a:tc>
                  <a:txBody>
                    <a:bodyPr/>
                    <a:lstStyle/>
                    <a:p>
                      <a:pPr algn="ctr"/>
                      <a:r>
                        <a:rPr lang="zh-CN" altLang="en-US" sz="800" dirty="0" smtClean="0">
                          <a:latin typeface="DengXian" charset="-122"/>
                          <a:ea typeface="DengXian" charset="-122"/>
                          <a:cs typeface="DengXian" charset="-122"/>
                        </a:rPr>
                        <a:t>是否上市</a:t>
                      </a:r>
                      <a:endParaRPr lang="zh-CN" altLang="en-US" sz="800" dirty="0">
                        <a:latin typeface="DengXian" charset="-122"/>
                        <a:ea typeface="DengXian" charset="-122"/>
                        <a:cs typeface="DengXian" charset="-122"/>
                      </a:endParaRPr>
                    </a:p>
                  </a:txBody>
                  <a:tcPr anchor="ctr">
                    <a:solidFill>
                      <a:srgbClr val="EF6541"/>
                    </a:solidFill>
                  </a:tcPr>
                </a:tc>
              </a:tr>
              <a:tr h="360000">
                <a:tc>
                  <a:txBody>
                    <a:bodyPr/>
                    <a:lstStyle/>
                    <a:p>
                      <a:pPr algn="ctr"/>
                      <a:r>
                        <a:rPr lang="zh-CN" altLang="en-US" sz="800" smtClean="0">
                          <a:latin typeface="DengXian" charset="-122"/>
                          <a:ea typeface="DengXian" charset="-122"/>
                          <a:cs typeface="DengXian" charset="-122"/>
                        </a:rPr>
                        <a:t>中国五矿</a:t>
                      </a:r>
                      <a:endParaRPr lang="en-US" altLang="zh-CN" sz="800" dirty="0" smtClean="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未上榜</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120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4354</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-29.49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-0.40%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拆分上市</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dirty="0" smtClean="0">
                          <a:latin typeface="DengXian" charset="-122"/>
                          <a:ea typeface="DengXian" charset="-122"/>
                          <a:cs typeface="DengXian" charset="-122"/>
                        </a:rPr>
                        <a:t>山东魏桥</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66</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159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3750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80.38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3.80%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纺织业务香港上市</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smtClean="0">
                          <a:latin typeface="DengXian" charset="-122"/>
                          <a:ea typeface="DengXian" charset="-122"/>
                          <a:cs typeface="DengXian" charset="-122"/>
                        </a:rPr>
                        <a:t>正威集团</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83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183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3199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79.24</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6,50%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计划</a:t>
                      </a:r>
                      <a:r>
                        <a:rPr lang="en-US" altLang="zh-CN" sz="800" dirty="0" smtClean="0">
                          <a:latin typeface="DengXian" charset="-122"/>
                          <a:ea typeface="DengXian" charset="-122"/>
                          <a:cs typeface="DengXian" charset="-122"/>
                        </a:rPr>
                        <a:t>2017</a:t>
                      </a:r>
                      <a:r>
                        <a:rPr lang="zh-CN" altLang="en-US" sz="800" dirty="0" smtClean="0">
                          <a:latin typeface="DengXian" charset="-122"/>
                          <a:ea typeface="DengXian" charset="-122"/>
                          <a:cs typeface="DengXian" charset="-122"/>
                        </a:rPr>
                        <a:t>年上市</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smtClean="0">
                          <a:latin typeface="DengXian" charset="-122"/>
                          <a:ea typeface="DengXian" charset="-122"/>
                          <a:cs typeface="DengXian" charset="-122"/>
                        </a:rPr>
                        <a:t>中国铝业</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205</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248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1440.66</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4.02</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1.03%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601600</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smtClean="0">
                          <a:latin typeface="DengXian" charset="-122"/>
                          <a:ea typeface="DengXian" charset="-122"/>
                          <a:cs typeface="DengXian" charset="-122"/>
                        </a:rPr>
                        <a:t>江西铜业</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144</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339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2023.08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7.88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1.70%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600362</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dirty="0" smtClean="0">
                          <a:latin typeface="DengXian" charset="-122"/>
                          <a:ea typeface="DengXian" charset="-122"/>
                          <a:cs typeface="DengXian" charset="-122"/>
                        </a:rPr>
                        <a:t>铜陵有色</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349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未上榜</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866.74</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1.8</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1.29%</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000630</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dirty="0" smtClean="0">
                          <a:latin typeface="DengXian" charset="-122"/>
                          <a:ea typeface="DengXian" charset="-122"/>
                          <a:cs typeface="DengXian" charset="-122"/>
                        </a:rPr>
                        <a:t>紫金矿业</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431</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未上榜</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788.51</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18.40</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6.66%</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601899</a:t>
                      </a:r>
                      <a:endParaRPr lang="zh-CN" altLang="en-US" sz="800" dirty="0">
                        <a:latin typeface="DengXian" charset="-122"/>
                        <a:ea typeface="DengXian" charset="-122"/>
                        <a:cs typeface="DengXian" charset="-122"/>
                      </a:endParaRPr>
                    </a:p>
                  </a:txBody>
                  <a:tcPr anchor="ctr">
                    <a:solidFill>
                      <a:schemeClr val="bg1"/>
                    </a:solidFill>
                  </a:tcPr>
                </a:tc>
              </a:tr>
              <a:tr h="360000">
                <a:tc>
                  <a:txBody>
                    <a:bodyPr/>
                    <a:lstStyle/>
                    <a:p>
                      <a:pPr algn="ctr"/>
                      <a:r>
                        <a:rPr lang="zh-CN" altLang="en-US" sz="800" dirty="0" smtClean="0">
                          <a:latin typeface="DengXian" charset="-122"/>
                          <a:ea typeface="DengXian" charset="-122"/>
                          <a:cs typeface="DengXian" charset="-122"/>
                        </a:rPr>
                        <a:t>云南铜业</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smtClean="0">
                          <a:latin typeface="DengXian" charset="-122"/>
                          <a:ea typeface="DengXian" charset="-122"/>
                          <a:cs typeface="DengXian" charset="-122"/>
                        </a:rPr>
                        <a:t>493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未上榜</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591.95</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2.03</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en-US" altLang="zh-CN" sz="800" dirty="0" smtClean="0">
                          <a:latin typeface="DengXian" charset="-122"/>
                          <a:ea typeface="DengXian" charset="-122"/>
                          <a:cs typeface="DengXian" charset="-122"/>
                        </a:rPr>
                        <a:t>3.75%</a:t>
                      </a:r>
                      <a:endParaRPr lang="zh-CN" altLang="en-US" sz="800" dirty="0">
                        <a:latin typeface="DengXian" charset="-122"/>
                        <a:ea typeface="DengXian" charset="-122"/>
                        <a:cs typeface="DengXian" charset="-122"/>
                      </a:endParaRPr>
                    </a:p>
                  </a:txBody>
                  <a:tcPr anchor="ctr">
                    <a:solidFill>
                      <a:schemeClr val="bg1"/>
                    </a:solidFill>
                  </a:tcPr>
                </a:tc>
                <a:tc>
                  <a:txBody>
                    <a:bodyPr/>
                    <a:lstStyle/>
                    <a:p>
                      <a:pPr algn="ctr"/>
                      <a:r>
                        <a:rPr lang="zh-CN" altLang="en-US" sz="800" dirty="0" smtClean="0">
                          <a:latin typeface="DengXian" charset="-122"/>
                          <a:ea typeface="DengXian" charset="-122"/>
                          <a:cs typeface="DengXian" charset="-122"/>
                        </a:rPr>
                        <a:t>代码</a:t>
                      </a:r>
                      <a:r>
                        <a:rPr lang="en-US" altLang="zh-CN" sz="800" dirty="0" smtClean="0">
                          <a:latin typeface="DengXian" charset="-122"/>
                          <a:ea typeface="DengXian" charset="-122"/>
                          <a:cs typeface="DengXian" charset="-122"/>
                        </a:rPr>
                        <a:t>:</a:t>
                      </a:r>
                      <a:r>
                        <a:rPr lang="zh-CN" altLang="en-US" sz="800" dirty="0" smtClean="0">
                          <a:latin typeface="DengXian" charset="-122"/>
                          <a:ea typeface="DengXian" charset="-122"/>
                          <a:cs typeface="DengXian" charset="-122"/>
                        </a:rPr>
                        <a:t> </a:t>
                      </a:r>
                      <a:r>
                        <a:rPr lang="en-US" altLang="zh-CN" sz="800" dirty="0" smtClean="0">
                          <a:latin typeface="DengXian" charset="-122"/>
                          <a:ea typeface="DengXian" charset="-122"/>
                          <a:cs typeface="DengXian" charset="-122"/>
                        </a:rPr>
                        <a:t>000878</a:t>
                      </a:r>
                      <a:endParaRPr lang="zh-CN" altLang="en-US" sz="800" dirty="0">
                        <a:latin typeface="DengXian" charset="-122"/>
                        <a:ea typeface="DengXian" charset="-122"/>
                        <a:cs typeface="DengXian" charset="-122"/>
                      </a:endParaRPr>
                    </a:p>
                  </a:txBody>
                  <a:tcPr anchor="ctr">
                    <a:solidFill>
                      <a:schemeClr val="bg1"/>
                    </a:solidFill>
                  </a:tcPr>
                </a:tc>
              </a:tr>
            </a:tbl>
          </a:graphicData>
        </a:graphic>
      </p:graphicFrame>
      <p:pic>
        <p:nvPicPr>
          <p:cNvPr id="3"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4"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5" name="Text Box 4"/>
          <p:cNvSpPr txBox="1">
            <a:spLocks noChangeArrowheads="1"/>
          </p:cNvSpPr>
          <p:nvPr/>
        </p:nvSpPr>
        <p:spPr bwMode="auto">
          <a:xfrm>
            <a:off x="250825" y="266700"/>
            <a:ext cx="378565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a:t>
            </a:r>
            <a:r>
              <a:rPr lang="zh-CN" altLang="en-US" b="1" dirty="0" smtClean="0">
                <a:solidFill>
                  <a:srgbClr val="EF6541"/>
                </a:solidFill>
                <a:latin typeface="微软雅黑" charset="-122"/>
                <a:ea typeface="微软雅黑" charset="-122"/>
              </a:rPr>
              <a:t>主要业务竞争对手分析</a:t>
            </a:r>
            <a:endParaRPr lang="en-US" altLang="zh-CN" b="1" dirty="0">
              <a:solidFill>
                <a:schemeClr val="bg1"/>
              </a:solidFill>
              <a:latin typeface="微软雅黑" charset="-122"/>
              <a:ea typeface="微软雅黑" charset="-122"/>
            </a:endParaRPr>
          </a:p>
        </p:txBody>
      </p:sp>
      <p:sp>
        <p:nvSpPr>
          <p:cNvPr id="7" name="Rectangle 25"/>
          <p:cNvSpPr>
            <a:spLocks noChangeArrowheads="1"/>
          </p:cNvSpPr>
          <p:nvPr/>
        </p:nvSpPr>
        <p:spPr bwMode="auto">
          <a:xfrm>
            <a:off x="231774" y="987426"/>
            <a:ext cx="3116089" cy="33239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buFont typeface="Arial" charset="0"/>
              <a:buNone/>
            </a:pPr>
            <a:r>
              <a:rPr lang="zh-CN" altLang="en-US" sz="1000" dirty="0" smtClean="0">
                <a:solidFill>
                  <a:schemeClr val="bg1"/>
                </a:solidFill>
              </a:rPr>
              <a:t>我国铜消费比例占全球的</a:t>
            </a:r>
            <a:r>
              <a:rPr lang="en-US" altLang="zh-CN" sz="1000" dirty="0" smtClean="0">
                <a:solidFill>
                  <a:schemeClr val="bg1"/>
                </a:solidFill>
              </a:rPr>
              <a:t>40%</a:t>
            </a:r>
            <a:r>
              <a:rPr lang="zh-CN" altLang="en-US" sz="1000" dirty="0" smtClean="0">
                <a:solidFill>
                  <a:schemeClr val="bg1"/>
                </a:solidFill>
              </a:rPr>
              <a:t>，而我国的铜矿储量仅为全球的</a:t>
            </a:r>
            <a:r>
              <a:rPr lang="en-US" altLang="zh-CN" sz="1000" dirty="0" smtClean="0">
                <a:solidFill>
                  <a:schemeClr val="bg1"/>
                </a:solidFill>
              </a:rPr>
              <a:t>4%</a:t>
            </a:r>
            <a:r>
              <a:rPr lang="zh-CN" altLang="en-US" sz="1000" dirty="0" smtClean="0">
                <a:solidFill>
                  <a:schemeClr val="bg1"/>
                </a:solidFill>
              </a:rPr>
              <a:t>。同时目前我国铜工业基础十分薄弱，自给率不足</a:t>
            </a:r>
            <a:r>
              <a:rPr lang="en-US" altLang="zh-CN" sz="1000" dirty="0" smtClean="0">
                <a:solidFill>
                  <a:schemeClr val="bg1"/>
                </a:solidFill>
              </a:rPr>
              <a:t>30%</a:t>
            </a:r>
            <a:r>
              <a:rPr lang="zh-CN" altLang="en-US" sz="1000" dirty="0" smtClean="0">
                <a:solidFill>
                  <a:schemeClr val="bg1"/>
                </a:solidFill>
              </a:rPr>
              <a:t>，铜原料增长缓慢，铜供应的短缺为正威国际集团金属新材料和有色金属贸易板块提供了稳定的市场需求。</a:t>
            </a:r>
            <a:endParaRPr lang="en-US" altLang="zh-CN" sz="1000" dirty="0" smtClean="0">
              <a:solidFill>
                <a:schemeClr val="bg1"/>
              </a:solidFill>
            </a:endParaRPr>
          </a:p>
          <a:p>
            <a:pPr>
              <a:lnSpc>
                <a:spcPct val="120000"/>
              </a:lnSpc>
              <a:buFont typeface="Arial" charset="0"/>
              <a:buNone/>
            </a:pPr>
            <a:endParaRPr lang="en-US" altLang="zh-CN" sz="1000" dirty="0">
              <a:solidFill>
                <a:schemeClr val="bg1"/>
              </a:solidFill>
            </a:endParaRPr>
          </a:p>
          <a:p>
            <a:pPr>
              <a:lnSpc>
                <a:spcPct val="120000"/>
              </a:lnSpc>
              <a:buFont typeface="Arial" charset="0"/>
              <a:buNone/>
            </a:pPr>
            <a:r>
              <a:rPr lang="zh-CN" altLang="en-US" sz="1000" dirty="0" smtClean="0">
                <a:solidFill>
                  <a:schemeClr val="bg1"/>
                </a:solidFill>
              </a:rPr>
              <a:t>目前正威国际集团在华南地区已经占据了较高的市场份额，竞争优势明显，具有良好的区域优势。集团位于安庆周边的汉白玉矿场，地理位置优越，毗邻长江交通运输成本低廉，具有较强竞争性。位于深圳的集团总部，与香港毗邻，经济高度发达。</a:t>
            </a:r>
            <a:r>
              <a:rPr lang="zh-CN" altLang="en-US" sz="1000" dirty="0" smtClean="0">
                <a:solidFill>
                  <a:srgbClr val="FF0000"/>
                </a:solidFill>
              </a:rPr>
              <a:t>因此，公司具备良好的区位优势、经济环境，市场及区位优势能够为正威集团带来稳定盈利。</a:t>
            </a:r>
            <a:endParaRPr lang="en-US" altLang="zh-CN" sz="1000" dirty="0" smtClean="0">
              <a:solidFill>
                <a:srgbClr val="FF0000"/>
              </a:solidFill>
            </a:endParaRPr>
          </a:p>
          <a:p>
            <a:pPr>
              <a:lnSpc>
                <a:spcPct val="120000"/>
              </a:lnSpc>
              <a:buFont typeface="Arial" charset="0"/>
              <a:buNone/>
            </a:pPr>
            <a:endParaRPr lang="en-US" altLang="zh-CN" sz="1000" dirty="0">
              <a:solidFill>
                <a:srgbClr val="FF0000"/>
              </a:solidFill>
            </a:endParaRPr>
          </a:p>
          <a:p>
            <a:pPr>
              <a:lnSpc>
                <a:spcPct val="120000"/>
              </a:lnSpc>
              <a:buFont typeface="Arial" charset="0"/>
              <a:buNone/>
            </a:pPr>
            <a:r>
              <a:rPr lang="zh-CN" altLang="en-US" sz="1000" dirty="0" smtClean="0">
                <a:solidFill>
                  <a:schemeClr val="bg1"/>
                </a:solidFill>
              </a:rPr>
              <a:t>正威国际集团的主营业务金属新材料、有色金属贸易市场已经从单纯的价格、市场份额之间的竞争演变为产品规模、技术、实力、品牌和销售渠道等全方面的竞争，</a:t>
            </a:r>
            <a:r>
              <a:rPr lang="zh-CN" altLang="en-US" sz="1000" dirty="0" smtClean="0">
                <a:solidFill>
                  <a:srgbClr val="FF0000"/>
                </a:solidFill>
              </a:rPr>
              <a:t>整体看来集团面临的行业竞争风险很激烈</a:t>
            </a:r>
            <a:r>
              <a:rPr lang="zh-CN" altLang="en-US" sz="1000" dirty="0" smtClean="0">
                <a:solidFill>
                  <a:schemeClr val="bg1"/>
                </a:solidFill>
              </a:rPr>
              <a:t>。</a:t>
            </a:r>
            <a:endParaRPr lang="zh-CN" altLang="en-US" sz="1000" dirty="0">
              <a:solidFill>
                <a:schemeClr val="bg1"/>
              </a:solidFill>
            </a:endParaRPr>
          </a:p>
        </p:txBody>
      </p:sp>
    </p:spTree>
    <p:extLst>
      <p:ext uri="{BB962C8B-B14F-4D97-AF65-F5344CB8AC3E}">
        <p14:creationId xmlns:p14="http://schemas.microsoft.com/office/powerpoint/2010/main" val="26810865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174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48" name="Text Box 4"/>
          <p:cNvSpPr txBox="1">
            <a:spLocks noChangeArrowheads="1"/>
          </p:cNvSpPr>
          <p:nvPr/>
        </p:nvSpPr>
        <p:spPr bwMode="auto">
          <a:xfrm>
            <a:off x="250825" y="266700"/>
            <a:ext cx="3093154"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a:t>
            </a:r>
            <a:r>
              <a:rPr lang="zh-CN" altLang="en-US" b="1" dirty="0" smtClean="0">
                <a:solidFill>
                  <a:srgbClr val="EF6541"/>
                </a:solidFill>
                <a:latin typeface="微软雅黑" charset="-122"/>
                <a:ea typeface="微软雅黑" charset="-122"/>
              </a:rPr>
              <a:t>企业目标及愿景</a:t>
            </a:r>
            <a:endParaRPr lang="en-US" altLang="zh-CN" b="1" dirty="0">
              <a:solidFill>
                <a:schemeClr val="bg1"/>
              </a:solidFill>
              <a:latin typeface="微软雅黑" charset="-122"/>
              <a:ea typeface="微软雅黑" charset="-122"/>
            </a:endParaRPr>
          </a:p>
        </p:txBody>
      </p:sp>
      <p:sp>
        <p:nvSpPr>
          <p:cNvPr id="31753" name="Freeform 9"/>
          <p:cNvSpPr>
            <a:spLocks noEditPoints="1"/>
          </p:cNvSpPr>
          <p:nvPr/>
        </p:nvSpPr>
        <p:spPr bwMode="auto">
          <a:xfrm>
            <a:off x="3182938" y="1562100"/>
            <a:ext cx="2778125" cy="2778125"/>
          </a:xfrm>
          <a:custGeom>
            <a:avLst/>
            <a:gdLst>
              <a:gd name="T0" fmla="*/ 566 w 741"/>
              <a:gd name="T1" fmla="*/ 225 h 741"/>
              <a:gd name="T2" fmla="*/ 413 w 741"/>
              <a:gd name="T3" fmla="*/ 348 h 741"/>
              <a:gd name="T4" fmla="*/ 495 w 741"/>
              <a:gd name="T5" fmla="*/ 225 h 741"/>
              <a:gd name="T6" fmla="*/ 495 w 741"/>
              <a:gd name="T7" fmla="*/ 125 h 741"/>
              <a:gd name="T8" fmla="*/ 245 w 741"/>
              <a:gd name="T9" fmla="*/ 125 h 741"/>
              <a:gd name="T10" fmla="*/ 245 w 741"/>
              <a:gd name="T11" fmla="*/ 225 h 741"/>
              <a:gd name="T12" fmla="*/ 327 w 741"/>
              <a:gd name="T13" fmla="*/ 348 h 741"/>
              <a:gd name="T14" fmla="*/ 175 w 741"/>
              <a:gd name="T15" fmla="*/ 225 h 741"/>
              <a:gd name="T16" fmla="*/ 0 w 741"/>
              <a:gd name="T17" fmla="*/ 371 h 741"/>
              <a:gd name="T18" fmla="*/ 175 w 741"/>
              <a:gd name="T19" fmla="*/ 516 h 741"/>
              <a:gd name="T20" fmla="*/ 327 w 741"/>
              <a:gd name="T21" fmla="*/ 393 h 741"/>
              <a:gd name="T22" fmla="*/ 245 w 741"/>
              <a:gd name="T23" fmla="*/ 516 h 741"/>
              <a:gd name="T24" fmla="*/ 245 w 741"/>
              <a:gd name="T25" fmla="*/ 616 h 741"/>
              <a:gd name="T26" fmla="*/ 495 w 741"/>
              <a:gd name="T27" fmla="*/ 616 h 741"/>
              <a:gd name="T28" fmla="*/ 495 w 741"/>
              <a:gd name="T29" fmla="*/ 516 h 741"/>
              <a:gd name="T30" fmla="*/ 413 w 741"/>
              <a:gd name="T31" fmla="*/ 393 h 741"/>
              <a:gd name="T32" fmla="*/ 566 w 741"/>
              <a:gd name="T33" fmla="*/ 516 h 741"/>
              <a:gd name="T34" fmla="*/ 741 w 741"/>
              <a:gd name="T35" fmla="*/ 371 h 741"/>
              <a:gd name="T36" fmla="*/ 268 w 741"/>
              <a:gd name="T37" fmla="*/ 203 h 741"/>
              <a:gd name="T38" fmla="*/ 268 w 741"/>
              <a:gd name="T39" fmla="*/ 148 h 741"/>
              <a:gd name="T40" fmla="*/ 473 w 741"/>
              <a:gd name="T41" fmla="*/ 148 h 741"/>
              <a:gd name="T42" fmla="*/ 473 w 741"/>
              <a:gd name="T43" fmla="*/ 203 h 741"/>
              <a:gd name="T44" fmla="*/ 268 w 741"/>
              <a:gd name="T45" fmla="*/ 203 h 741"/>
              <a:gd name="T46" fmla="*/ 175 w 741"/>
              <a:gd name="T47" fmla="*/ 484 h 741"/>
              <a:gd name="T48" fmla="*/ 45 w 741"/>
              <a:gd name="T49" fmla="*/ 371 h 741"/>
              <a:gd name="T50" fmla="*/ 175 w 741"/>
              <a:gd name="T51" fmla="*/ 257 h 741"/>
              <a:gd name="T52" fmla="*/ 305 w 741"/>
              <a:gd name="T53" fmla="*/ 371 h 741"/>
              <a:gd name="T54" fmla="*/ 473 w 741"/>
              <a:gd name="T55" fmla="*/ 539 h 741"/>
              <a:gd name="T56" fmla="*/ 473 w 741"/>
              <a:gd name="T57" fmla="*/ 594 h 741"/>
              <a:gd name="T58" fmla="*/ 268 w 741"/>
              <a:gd name="T59" fmla="*/ 594 h 741"/>
              <a:gd name="T60" fmla="*/ 268 w 741"/>
              <a:gd name="T61" fmla="*/ 539 h 741"/>
              <a:gd name="T62" fmla="*/ 473 w 741"/>
              <a:gd name="T63" fmla="*/ 539 h 741"/>
              <a:gd name="T64" fmla="*/ 350 w 741"/>
              <a:gd name="T65" fmla="*/ 371 h 741"/>
              <a:gd name="T66" fmla="*/ 391 w 741"/>
              <a:gd name="T67" fmla="*/ 371 h 741"/>
              <a:gd name="T68" fmla="*/ 593 w 741"/>
              <a:gd name="T69" fmla="*/ 473 h 741"/>
              <a:gd name="T70" fmla="*/ 538 w 741"/>
              <a:gd name="T71" fmla="*/ 473 h 741"/>
              <a:gd name="T72" fmla="*/ 538 w 741"/>
              <a:gd name="T73" fmla="*/ 268 h 741"/>
              <a:gd name="T74" fmla="*/ 593 w 741"/>
              <a:gd name="T75" fmla="*/ 268 h 741"/>
              <a:gd name="T76" fmla="*/ 593 w 741"/>
              <a:gd name="T77" fmla="*/ 473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1" h="741">
                <a:moveTo>
                  <a:pt x="616" y="246"/>
                </a:moveTo>
                <a:cubicBezTo>
                  <a:pt x="602" y="232"/>
                  <a:pt x="585" y="225"/>
                  <a:pt x="566" y="225"/>
                </a:cubicBezTo>
                <a:cubicBezTo>
                  <a:pt x="547" y="225"/>
                  <a:pt x="529" y="232"/>
                  <a:pt x="516" y="246"/>
                </a:cubicBezTo>
                <a:cubicBezTo>
                  <a:pt x="413" y="348"/>
                  <a:pt x="413" y="348"/>
                  <a:pt x="413" y="348"/>
                </a:cubicBezTo>
                <a:cubicBezTo>
                  <a:pt x="393" y="328"/>
                  <a:pt x="393" y="328"/>
                  <a:pt x="393" y="328"/>
                </a:cubicBezTo>
                <a:cubicBezTo>
                  <a:pt x="495" y="225"/>
                  <a:pt x="495" y="225"/>
                  <a:pt x="495" y="225"/>
                </a:cubicBezTo>
                <a:cubicBezTo>
                  <a:pt x="509" y="212"/>
                  <a:pt x="516" y="194"/>
                  <a:pt x="516" y="175"/>
                </a:cubicBezTo>
                <a:cubicBezTo>
                  <a:pt x="516" y="156"/>
                  <a:pt x="509" y="138"/>
                  <a:pt x="495" y="125"/>
                </a:cubicBezTo>
                <a:cubicBezTo>
                  <a:pt x="370" y="0"/>
                  <a:pt x="370" y="0"/>
                  <a:pt x="370" y="0"/>
                </a:cubicBezTo>
                <a:cubicBezTo>
                  <a:pt x="245" y="125"/>
                  <a:pt x="245" y="125"/>
                  <a:pt x="245" y="125"/>
                </a:cubicBezTo>
                <a:cubicBezTo>
                  <a:pt x="232" y="138"/>
                  <a:pt x="225" y="156"/>
                  <a:pt x="225" y="175"/>
                </a:cubicBezTo>
                <a:cubicBezTo>
                  <a:pt x="225" y="194"/>
                  <a:pt x="232" y="212"/>
                  <a:pt x="245" y="225"/>
                </a:cubicBezTo>
                <a:cubicBezTo>
                  <a:pt x="348" y="328"/>
                  <a:pt x="348" y="328"/>
                  <a:pt x="348" y="328"/>
                </a:cubicBezTo>
                <a:cubicBezTo>
                  <a:pt x="327" y="348"/>
                  <a:pt x="327" y="348"/>
                  <a:pt x="327" y="348"/>
                </a:cubicBezTo>
                <a:cubicBezTo>
                  <a:pt x="225" y="246"/>
                  <a:pt x="225" y="246"/>
                  <a:pt x="225" y="246"/>
                </a:cubicBezTo>
                <a:cubicBezTo>
                  <a:pt x="211" y="232"/>
                  <a:pt x="194" y="225"/>
                  <a:pt x="175" y="225"/>
                </a:cubicBezTo>
                <a:cubicBezTo>
                  <a:pt x="156" y="225"/>
                  <a:pt x="138" y="232"/>
                  <a:pt x="125" y="246"/>
                </a:cubicBezTo>
                <a:cubicBezTo>
                  <a:pt x="0" y="371"/>
                  <a:pt x="0" y="371"/>
                  <a:pt x="0" y="371"/>
                </a:cubicBezTo>
                <a:cubicBezTo>
                  <a:pt x="125" y="496"/>
                  <a:pt x="125" y="496"/>
                  <a:pt x="125" y="496"/>
                </a:cubicBezTo>
                <a:cubicBezTo>
                  <a:pt x="138" y="509"/>
                  <a:pt x="156" y="516"/>
                  <a:pt x="175" y="516"/>
                </a:cubicBezTo>
                <a:cubicBezTo>
                  <a:pt x="194" y="516"/>
                  <a:pt x="211" y="509"/>
                  <a:pt x="225" y="496"/>
                </a:cubicBezTo>
                <a:cubicBezTo>
                  <a:pt x="327" y="393"/>
                  <a:pt x="327" y="393"/>
                  <a:pt x="327" y="393"/>
                </a:cubicBezTo>
                <a:cubicBezTo>
                  <a:pt x="348" y="414"/>
                  <a:pt x="348" y="414"/>
                  <a:pt x="348" y="414"/>
                </a:cubicBezTo>
                <a:cubicBezTo>
                  <a:pt x="245" y="516"/>
                  <a:pt x="245" y="516"/>
                  <a:pt x="245" y="516"/>
                </a:cubicBezTo>
                <a:cubicBezTo>
                  <a:pt x="232" y="529"/>
                  <a:pt x="225" y="547"/>
                  <a:pt x="225" y="566"/>
                </a:cubicBezTo>
                <a:cubicBezTo>
                  <a:pt x="225" y="585"/>
                  <a:pt x="232" y="603"/>
                  <a:pt x="245" y="616"/>
                </a:cubicBezTo>
                <a:cubicBezTo>
                  <a:pt x="370" y="741"/>
                  <a:pt x="370" y="741"/>
                  <a:pt x="370" y="741"/>
                </a:cubicBezTo>
                <a:cubicBezTo>
                  <a:pt x="495" y="616"/>
                  <a:pt x="495" y="616"/>
                  <a:pt x="495" y="616"/>
                </a:cubicBezTo>
                <a:cubicBezTo>
                  <a:pt x="509" y="603"/>
                  <a:pt x="516" y="585"/>
                  <a:pt x="516" y="566"/>
                </a:cubicBezTo>
                <a:cubicBezTo>
                  <a:pt x="516" y="547"/>
                  <a:pt x="509" y="529"/>
                  <a:pt x="495" y="516"/>
                </a:cubicBezTo>
                <a:cubicBezTo>
                  <a:pt x="393" y="414"/>
                  <a:pt x="393" y="414"/>
                  <a:pt x="393" y="414"/>
                </a:cubicBezTo>
                <a:cubicBezTo>
                  <a:pt x="413" y="393"/>
                  <a:pt x="413" y="393"/>
                  <a:pt x="413" y="393"/>
                </a:cubicBezTo>
                <a:cubicBezTo>
                  <a:pt x="516" y="496"/>
                  <a:pt x="516" y="496"/>
                  <a:pt x="516" y="496"/>
                </a:cubicBezTo>
                <a:cubicBezTo>
                  <a:pt x="529" y="509"/>
                  <a:pt x="547" y="516"/>
                  <a:pt x="566" y="516"/>
                </a:cubicBezTo>
                <a:cubicBezTo>
                  <a:pt x="585" y="516"/>
                  <a:pt x="602" y="509"/>
                  <a:pt x="616" y="496"/>
                </a:cubicBezTo>
                <a:cubicBezTo>
                  <a:pt x="741" y="371"/>
                  <a:pt x="741" y="371"/>
                  <a:pt x="741" y="371"/>
                </a:cubicBezTo>
                <a:lnTo>
                  <a:pt x="616" y="246"/>
                </a:lnTo>
                <a:close/>
                <a:moveTo>
                  <a:pt x="268" y="203"/>
                </a:moveTo>
                <a:cubicBezTo>
                  <a:pt x="261" y="195"/>
                  <a:pt x="257" y="185"/>
                  <a:pt x="257" y="175"/>
                </a:cubicBezTo>
                <a:cubicBezTo>
                  <a:pt x="257" y="165"/>
                  <a:pt x="260" y="155"/>
                  <a:pt x="268" y="148"/>
                </a:cubicBezTo>
                <a:cubicBezTo>
                  <a:pt x="370" y="45"/>
                  <a:pt x="370" y="45"/>
                  <a:pt x="370" y="45"/>
                </a:cubicBezTo>
                <a:cubicBezTo>
                  <a:pt x="473" y="148"/>
                  <a:pt x="473" y="148"/>
                  <a:pt x="473" y="148"/>
                </a:cubicBezTo>
                <a:cubicBezTo>
                  <a:pt x="480" y="155"/>
                  <a:pt x="484" y="165"/>
                  <a:pt x="484" y="175"/>
                </a:cubicBezTo>
                <a:cubicBezTo>
                  <a:pt x="484" y="185"/>
                  <a:pt x="480" y="195"/>
                  <a:pt x="473" y="203"/>
                </a:cubicBezTo>
                <a:cubicBezTo>
                  <a:pt x="370" y="305"/>
                  <a:pt x="370" y="305"/>
                  <a:pt x="370" y="305"/>
                </a:cubicBezTo>
                <a:lnTo>
                  <a:pt x="268" y="203"/>
                </a:lnTo>
                <a:close/>
                <a:moveTo>
                  <a:pt x="202" y="473"/>
                </a:moveTo>
                <a:cubicBezTo>
                  <a:pt x="195" y="480"/>
                  <a:pt x="185" y="484"/>
                  <a:pt x="175" y="484"/>
                </a:cubicBezTo>
                <a:cubicBezTo>
                  <a:pt x="164" y="484"/>
                  <a:pt x="155" y="480"/>
                  <a:pt x="147" y="473"/>
                </a:cubicBezTo>
                <a:cubicBezTo>
                  <a:pt x="45" y="371"/>
                  <a:pt x="45" y="371"/>
                  <a:pt x="45" y="371"/>
                </a:cubicBezTo>
                <a:cubicBezTo>
                  <a:pt x="147" y="268"/>
                  <a:pt x="147" y="268"/>
                  <a:pt x="147" y="268"/>
                </a:cubicBezTo>
                <a:cubicBezTo>
                  <a:pt x="155" y="261"/>
                  <a:pt x="164" y="257"/>
                  <a:pt x="175" y="257"/>
                </a:cubicBezTo>
                <a:cubicBezTo>
                  <a:pt x="185" y="257"/>
                  <a:pt x="195" y="261"/>
                  <a:pt x="202" y="268"/>
                </a:cubicBezTo>
                <a:cubicBezTo>
                  <a:pt x="305" y="371"/>
                  <a:pt x="305" y="371"/>
                  <a:pt x="305" y="371"/>
                </a:cubicBezTo>
                <a:lnTo>
                  <a:pt x="202" y="473"/>
                </a:lnTo>
                <a:close/>
                <a:moveTo>
                  <a:pt x="473" y="539"/>
                </a:moveTo>
                <a:cubicBezTo>
                  <a:pt x="480" y="546"/>
                  <a:pt x="484" y="556"/>
                  <a:pt x="484" y="566"/>
                </a:cubicBezTo>
                <a:cubicBezTo>
                  <a:pt x="484" y="576"/>
                  <a:pt x="480" y="586"/>
                  <a:pt x="473" y="594"/>
                </a:cubicBezTo>
                <a:cubicBezTo>
                  <a:pt x="370" y="696"/>
                  <a:pt x="370" y="696"/>
                  <a:pt x="370" y="696"/>
                </a:cubicBezTo>
                <a:cubicBezTo>
                  <a:pt x="268" y="594"/>
                  <a:pt x="268" y="594"/>
                  <a:pt x="268" y="594"/>
                </a:cubicBezTo>
                <a:cubicBezTo>
                  <a:pt x="261" y="586"/>
                  <a:pt x="257" y="576"/>
                  <a:pt x="257" y="566"/>
                </a:cubicBezTo>
                <a:cubicBezTo>
                  <a:pt x="257" y="556"/>
                  <a:pt x="260" y="546"/>
                  <a:pt x="268" y="539"/>
                </a:cubicBezTo>
                <a:cubicBezTo>
                  <a:pt x="370" y="436"/>
                  <a:pt x="370" y="436"/>
                  <a:pt x="370" y="436"/>
                </a:cubicBezTo>
                <a:lnTo>
                  <a:pt x="473" y="539"/>
                </a:lnTo>
                <a:close/>
                <a:moveTo>
                  <a:pt x="370" y="391"/>
                </a:moveTo>
                <a:cubicBezTo>
                  <a:pt x="350" y="371"/>
                  <a:pt x="350" y="371"/>
                  <a:pt x="350" y="371"/>
                </a:cubicBezTo>
                <a:cubicBezTo>
                  <a:pt x="370" y="350"/>
                  <a:pt x="370" y="350"/>
                  <a:pt x="370" y="350"/>
                </a:cubicBezTo>
                <a:cubicBezTo>
                  <a:pt x="391" y="371"/>
                  <a:pt x="391" y="371"/>
                  <a:pt x="391" y="371"/>
                </a:cubicBezTo>
                <a:lnTo>
                  <a:pt x="370" y="391"/>
                </a:lnTo>
                <a:close/>
                <a:moveTo>
                  <a:pt x="593" y="473"/>
                </a:moveTo>
                <a:cubicBezTo>
                  <a:pt x="586" y="480"/>
                  <a:pt x="576" y="484"/>
                  <a:pt x="566" y="484"/>
                </a:cubicBezTo>
                <a:cubicBezTo>
                  <a:pt x="555" y="484"/>
                  <a:pt x="546" y="480"/>
                  <a:pt x="538" y="473"/>
                </a:cubicBezTo>
                <a:cubicBezTo>
                  <a:pt x="436" y="371"/>
                  <a:pt x="436" y="371"/>
                  <a:pt x="436" y="371"/>
                </a:cubicBezTo>
                <a:cubicBezTo>
                  <a:pt x="538" y="268"/>
                  <a:pt x="538" y="268"/>
                  <a:pt x="538" y="268"/>
                </a:cubicBezTo>
                <a:cubicBezTo>
                  <a:pt x="546" y="261"/>
                  <a:pt x="555" y="257"/>
                  <a:pt x="566" y="257"/>
                </a:cubicBezTo>
                <a:cubicBezTo>
                  <a:pt x="576" y="257"/>
                  <a:pt x="586" y="261"/>
                  <a:pt x="593" y="268"/>
                </a:cubicBezTo>
                <a:cubicBezTo>
                  <a:pt x="696" y="371"/>
                  <a:pt x="696" y="371"/>
                  <a:pt x="696" y="371"/>
                </a:cubicBezTo>
                <a:lnTo>
                  <a:pt x="593" y="473"/>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4" name="Freeform 10"/>
          <p:cNvSpPr>
            <a:spLocks noEditPoints="1"/>
          </p:cNvSpPr>
          <p:nvPr/>
        </p:nvSpPr>
        <p:spPr bwMode="auto">
          <a:xfrm>
            <a:off x="5184775" y="2825750"/>
            <a:ext cx="255588" cy="254000"/>
          </a:xfrm>
          <a:custGeom>
            <a:avLst/>
            <a:gdLst>
              <a:gd name="T0" fmla="*/ 14 w 68"/>
              <a:gd name="T1" fmla="*/ 25 h 68"/>
              <a:gd name="T2" fmla="*/ 15 w 68"/>
              <a:gd name="T3" fmla="*/ 20 h 68"/>
              <a:gd name="T4" fmla="*/ 17 w 68"/>
              <a:gd name="T5" fmla="*/ 17 h 68"/>
              <a:gd name="T6" fmla="*/ 20 w 68"/>
              <a:gd name="T7" fmla="*/ 14 h 68"/>
              <a:gd name="T8" fmla="*/ 26 w 68"/>
              <a:gd name="T9" fmla="*/ 13 h 68"/>
              <a:gd name="T10" fmla="*/ 22 w 68"/>
              <a:gd name="T11" fmla="*/ 17 h 68"/>
              <a:gd name="T12" fmla="*/ 17 w 68"/>
              <a:gd name="T13" fmla="*/ 21 h 68"/>
              <a:gd name="T14" fmla="*/ 55 w 68"/>
              <a:gd name="T15" fmla="*/ 50 h 68"/>
              <a:gd name="T16" fmla="*/ 67 w 68"/>
              <a:gd name="T17" fmla="*/ 63 h 68"/>
              <a:gd name="T18" fmla="*/ 63 w 68"/>
              <a:gd name="T19" fmla="*/ 67 h 68"/>
              <a:gd name="T20" fmla="*/ 43 w 68"/>
              <a:gd name="T21" fmla="*/ 59 h 68"/>
              <a:gd name="T22" fmla="*/ 19 w 68"/>
              <a:gd name="T23" fmla="*/ 59 h 68"/>
              <a:gd name="T24" fmla="*/ 3 w 68"/>
              <a:gd name="T25" fmla="*/ 42 h 68"/>
              <a:gd name="T26" fmla="*/ 0 w 68"/>
              <a:gd name="T27" fmla="*/ 31 h 68"/>
              <a:gd name="T28" fmla="*/ 9 w 68"/>
              <a:gd name="T29" fmla="*/ 9 h 68"/>
              <a:gd name="T30" fmla="*/ 43 w 68"/>
              <a:gd name="T31" fmla="*/ 2 h 68"/>
              <a:gd name="T32" fmla="*/ 43 w 68"/>
              <a:gd name="T33" fmla="*/ 2 h 68"/>
              <a:gd name="T34" fmla="*/ 53 w 68"/>
              <a:gd name="T35" fmla="*/ 9 h 68"/>
              <a:gd name="T36" fmla="*/ 60 w 68"/>
              <a:gd name="T37" fmla="*/ 19 h 68"/>
              <a:gd name="T38" fmla="*/ 60 w 68"/>
              <a:gd name="T39" fmla="*/ 42 h 68"/>
              <a:gd name="T40" fmla="*/ 41 w 68"/>
              <a:gd name="T41" fmla="*/ 7 h 68"/>
              <a:gd name="T42" fmla="*/ 31 w 68"/>
              <a:gd name="T43" fmla="*/ 6 h 68"/>
              <a:gd name="T44" fmla="*/ 8 w 68"/>
              <a:gd name="T45" fmla="*/ 21 h 68"/>
              <a:gd name="T46" fmla="*/ 8 w 68"/>
              <a:gd name="T47" fmla="*/ 40 h 68"/>
              <a:gd name="T48" fmla="*/ 13 w 68"/>
              <a:gd name="T49" fmla="*/ 48 h 68"/>
              <a:gd name="T50" fmla="*/ 31 w 68"/>
              <a:gd name="T51" fmla="*/ 56 h 68"/>
              <a:gd name="T52" fmla="*/ 49 w 68"/>
              <a:gd name="T53" fmla="*/ 49 h 68"/>
              <a:gd name="T54" fmla="*/ 54 w 68"/>
              <a:gd name="T55" fmla="*/ 40 h 68"/>
              <a:gd name="T56" fmla="*/ 54 w 68"/>
              <a:gd name="T57" fmla="*/ 21 h 68"/>
              <a:gd name="T58" fmla="*/ 49 w 68"/>
              <a:gd name="T59" fmla="*/ 13 h 68"/>
              <a:gd name="T60" fmla="*/ 41 w 68"/>
              <a:gd name="T61" fmla="*/ 7 h 68"/>
              <a:gd name="T62" fmla="*/ 48 w 68"/>
              <a:gd name="T63" fmla="*/ 31 h 68"/>
              <a:gd name="T64" fmla="*/ 49 w 68"/>
              <a:gd name="T65" fmla="*/ 29 h 68"/>
              <a:gd name="T66" fmla="*/ 50 w 68"/>
              <a:gd name="T67" fmla="*/ 38 h 68"/>
              <a:gd name="T68" fmla="*/ 45 w 68"/>
              <a:gd name="T69" fmla="*/ 45 h 68"/>
              <a:gd name="T70" fmla="*/ 31 w 68"/>
              <a:gd name="T71" fmla="*/ 51 h 68"/>
              <a:gd name="T72" fmla="*/ 31 w 68"/>
              <a:gd name="T73" fmla="*/ 47 h 68"/>
              <a:gd name="T74" fmla="*/ 43 w 68"/>
              <a:gd name="T75" fmla="*/ 42 h 68"/>
              <a:gd name="T76" fmla="*/ 46 w 68"/>
              <a:gd name="T77"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8">
                <a:moveTo>
                  <a:pt x="16" y="24"/>
                </a:moveTo>
                <a:cubicBezTo>
                  <a:pt x="16" y="25"/>
                  <a:pt x="15" y="25"/>
                  <a:pt x="14" y="25"/>
                </a:cubicBezTo>
                <a:cubicBezTo>
                  <a:pt x="13" y="25"/>
                  <a:pt x="12" y="24"/>
                  <a:pt x="13" y="23"/>
                </a:cubicBezTo>
                <a:cubicBezTo>
                  <a:pt x="13" y="22"/>
                  <a:pt x="14" y="21"/>
                  <a:pt x="15" y="20"/>
                </a:cubicBezTo>
                <a:cubicBezTo>
                  <a:pt x="15" y="19"/>
                  <a:pt x="16" y="18"/>
                  <a:pt x="17" y="17"/>
                </a:cubicBezTo>
                <a:cubicBezTo>
                  <a:pt x="17" y="17"/>
                  <a:pt x="17" y="17"/>
                  <a:pt x="17" y="17"/>
                </a:cubicBezTo>
                <a:cubicBezTo>
                  <a:pt x="17" y="17"/>
                  <a:pt x="17" y="17"/>
                  <a:pt x="17" y="17"/>
                </a:cubicBezTo>
                <a:cubicBezTo>
                  <a:pt x="18" y="16"/>
                  <a:pt x="19" y="15"/>
                  <a:pt x="20" y="14"/>
                </a:cubicBezTo>
                <a:cubicBezTo>
                  <a:pt x="21" y="13"/>
                  <a:pt x="22" y="13"/>
                  <a:pt x="23" y="12"/>
                </a:cubicBezTo>
                <a:cubicBezTo>
                  <a:pt x="24" y="12"/>
                  <a:pt x="25" y="12"/>
                  <a:pt x="26" y="13"/>
                </a:cubicBezTo>
                <a:cubicBezTo>
                  <a:pt x="26" y="14"/>
                  <a:pt x="26" y="15"/>
                  <a:pt x="25" y="15"/>
                </a:cubicBezTo>
                <a:cubicBezTo>
                  <a:pt x="24" y="16"/>
                  <a:pt x="23" y="16"/>
                  <a:pt x="22" y="17"/>
                </a:cubicBezTo>
                <a:cubicBezTo>
                  <a:pt x="21" y="18"/>
                  <a:pt x="20" y="18"/>
                  <a:pt x="19" y="19"/>
                </a:cubicBezTo>
                <a:cubicBezTo>
                  <a:pt x="19" y="20"/>
                  <a:pt x="18" y="21"/>
                  <a:pt x="17" y="21"/>
                </a:cubicBezTo>
                <a:cubicBezTo>
                  <a:pt x="17" y="22"/>
                  <a:pt x="16" y="23"/>
                  <a:pt x="16" y="24"/>
                </a:cubicBezTo>
                <a:close/>
                <a:moveTo>
                  <a:pt x="55" y="50"/>
                </a:moveTo>
                <a:cubicBezTo>
                  <a:pt x="55" y="50"/>
                  <a:pt x="55" y="50"/>
                  <a:pt x="55" y="50"/>
                </a:cubicBezTo>
                <a:cubicBezTo>
                  <a:pt x="67" y="63"/>
                  <a:pt x="67" y="63"/>
                  <a:pt x="67" y="63"/>
                </a:cubicBezTo>
                <a:cubicBezTo>
                  <a:pt x="68" y="64"/>
                  <a:pt x="68" y="65"/>
                  <a:pt x="67" y="67"/>
                </a:cubicBezTo>
                <a:cubicBezTo>
                  <a:pt x="66" y="68"/>
                  <a:pt x="64" y="68"/>
                  <a:pt x="63" y="67"/>
                </a:cubicBezTo>
                <a:cubicBezTo>
                  <a:pt x="51" y="54"/>
                  <a:pt x="51" y="54"/>
                  <a:pt x="51" y="54"/>
                </a:cubicBezTo>
                <a:cubicBezTo>
                  <a:pt x="48" y="56"/>
                  <a:pt x="46" y="58"/>
                  <a:pt x="43" y="59"/>
                </a:cubicBezTo>
                <a:cubicBezTo>
                  <a:pt x="39" y="61"/>
                  <a:pt x="35" y="61"/>
                  <a:pt x="31" y="61"/>
                </a:cubicBezTo>
                <a:cubicBezTo>
                  <a:pt x="27" y="61"/>
                  <a:pt x="23" y="61"/>
                  <a:pt x="19" y="59"/>
                </a:cubicBezTo>
                <a:cubicBezTo>
                  <a:pt x="16" y="58"/>
                  <a:pt x="12" y="55"/>
                  <a:pt x="9" y="52"/>
                </a:cubicBezTo>
                <a:cubicBezTo>
                  <a:pt x="7" y="50"/>
                  <a:pt x="4" y="46"/>
                  <a:pt x="3" y="42"/>
                </a:cubicBezTo>
                <a:cubicBezTo>
                  <a:pt x="3" y="42"/>
                  <a:pt x="3" y="42"/>
                  <a:pt x="3" y="42"/>
                </a:cubicBezTo>
                <a:cubicBezTo>
                  <a:pt x="1" y="39"/>
                  <a:pt x="0" y="35"/>
                  <a:pt x="0" y="31"/>
                </a:cubicBezTo>
                <a:cubicBezTo>
                  <a:pt x="0" y="27"/>
                  <a:pt x="1" y="23"/>
                  <a:pt x="3" y="19"/>
                </a:cubicBezTo>
                <a:cubicBezTo>
                  <a:pt x="4" y="15"/>
                  <a:pt x="7" y="12"/>
                  <a:pt x="9" y="9"/>
                </a:cubicBezTo>
                <a:cubicBezTo>
                  <a:pt x="15" y="3"/>
                  <a:pt x="23" y="0"/>
                  <a:pt x="31" y="0"/>
                </a:cubicBezTo>
                <a:cubicBezTo>
                  <a:pt x="35" y="0"/>
                  <a:pt x="39" y="1"/>
                  <a:pt x="43" y="2"/>
                </a:cubicBezTo>
                <a:cubicBezTo>
                  <a:pt x="43" y="2"/>
                  <a:pt x="43" y="2"/>
                  <a:pt x="43" y="2"/>
                </a:cubicBezTo>
                <a:cubicBezTo>
                  <a:pt x="43" y="2"/>
                  <a:pt x="43" y="2"/>
                  <a:pt x="43" y="2"/>
                </a:cubicBezTo>
                <a:cubicBezTo>
                  <a:pt x="47" y="4"/>
                  <a:pt x="50" y="6"/>
                  <a:pt x="53" y="9"/>
                </a:cubicBezTo>
                <a:cubicBezTo>
                  <a:pt x="53" y="9"/>
                  <a:pt x="53" y="9"/>
                  <a:pt x="53" y="9"/>
                </a:cubicBezTo>
                <a:cubicBezTo>
                  <a:pt x="56" y="12"/>
                  <a:pt x="58" y="15"/>
                  <a:pt x="60" y="19"/>
                </a:cubicBezTo>
                <a:cubicBezTo>
                  <a:pt x="60" y="19"/>
                  <a:pt x="60" y="19"/>
                  <a:pt x="60" y="19"/>
                </a:cubicBezTo>
                <a:cubicBezTo>
                  <a:pt x="61" y="23"/>
                  <a:pt x="62" y="27"/>
                  <a:pt x="62" y="31"/>
                </a:cubicBezTo>
                <a:cubicBezTo>
                  <a:pt x="62" y="35"/>
                  <a:pt x="61" y="39"/>
                  <a:pt x="60" y="42"/>
                </a:cubicBezTo>
                <a:cubicBezTo>
                  <a:pt x="58" y="45"/>
                  <a:pt x="57" y="48"/>
                  <a:pt x="55" y="50"/>
                </a:cubicBezTo>
                <a:close/>
                <a:moveTo>
                  <a:pt x="41" y="7"/>
                </a:moveTo>
                <a:cubicBezTo>
                  <a:pt x="41" y="7"/>
                  <a:pt x="41" y="7"/>
                  <a:pt x="41" y="7"/>
                </a:cubicBezTo>
                <a:cubicBezTo>
                  <a:pt x="38" y="6"/>
                  <a:pt x="35" y="6"/>
                  <a:pt x="31" y="6"/>
                </a:cubicBezTo>
                <a:cubicBezTo>
                  <a:pt x="24" y="6"/>
                  <a:pt x="18" y="8"/>
                  <a:pt x="13" y="13"/>
                </a:cubicBezTo>
                <a:cubicBezTo>
                  <a:pt x="11" y="15"/>
                  <a:pt x="9" y="18"/>
                  <a:pt x="8" y="21"/>
                </a:cubicBezTo>
                <a:cubicBezTo>
                  <a:pt x="7" y="24"/>
                  <a:pt x="6" y="27"/>
                  <a:pt x="6" y="31"/>
                </a:cubicBezTo>
                <a:cubicBezTo>
                  <a:pt x="6" y="34"/>
                  <a:pt x="7" y="37"/>
                  <a:pt x="8" y="40"/>
                </a:cubicBezTo>
                <a:cubicBezTo>
                  <a:pt x="8" y="40"/>
                  <a:pt x="8" y="40"/>
                  <a:pt x="8" y="40"/>
                </a:cubicBezTo>
                <a:cubicBezTo>
                  <a:pt x="9" y="43"/>
                  <a:pt x="11" y="46"/>
                  <a:pt x="13" y="48"/>
                </a:cubicBezTo>
                <a:cubicBezTo>
                  <a:pt x="16" y="51"/>
                  <a:pt x="18" y="53"/>
                  <a:pt x="22" y="54"/>
                </a:cubicBezTo>
                <a:cubicBezTo>
                  <a:pt x="24" y="55"/>
                  <a:pt x="28" y="56"/>
                  <a:pt x="31" y="56"/>
                </a:cubicBezTo>
                <a:cubicBezTo>
                  <a:pt x="35" y="56"/>
                  <a:pt x="38" y="55"/>
                  <a:pt x="41" y="54"/>
                </a:cubicBezTo>
                <a:cubicBezTo>
                  <a:pt x="44" y="53"/>
                  <a:pt x="47" y="51"/>
                  <a:pt x="49" y="49"/>
                </a:cubicBezTo>
                <a:cubicBezTo>
                  <a:pt x="49" y="48"/>
                  <a:pt x="49" y="48"/>
                  <a:pt x="49" y="48"/>
                </a:cubicBezTo>
                <a:cubicBezTo>
                  <a:pt x="51" y="46"/>
                  <a:pt x="53" y="43"/>
                  <a:pt x="54" y="40"/>
                </a:cubicBezTo>
                <a:cubicBezTo>
                  <a:pt x="56" y="37"/>
                  <a:pt x="56" y="34"/>
                  <a:pt x="56" y="31"/>
                </a:cubicBezTo>
                <a:cubicBezTo>
                  <a:pt x="56" y="27"/>
                  <a:pt x="56" y="24"/>
                  <a:pt x="54" y="21"/>
                </a:cubicBezTo>
                <a:cubicBezTo>
                  <a:pt x="54" y="21"/>
                  <a:pt x="54" y="21"/>
                  <a:pt x="54" y="21"/>
                </a:cubicBezTo>
                <a:cubicBezTo>
                  <a:pt x="53" y="18"/>
                  <a:pt x="51" y="15"/>
                  <a:pt x="49" y="13"/>
                </a:cubicBezTo>
                <a:cubicBezTo>
                  <a:pt x="49" y="13"/>
                  <a:pt x="49" y="13"/>
                  <a:pt x="49" y="13"/>
                </a:cubicBezTo>
                <a:cubicBezTo>
                  <a:pt x="47" y="11"/>
                  <a:pt x="44" y="9"/>
                  <a:pt x="41" y="7"/>
                </a:cubicBezTo>
                <a:cubicBezTo>
                  <a:pt x="41" y="7"/>
                  <a:pt x="41" y="7"/>
                  <a:pt x="41" y="7"/>
                </a:cubicBezTo>
                <a:close/>
                <a:moveTo>
                  <a:pt x="48" y="31"/>
                </a:moveTo>
                <a:cubicBezTo>
                  <a:pt x="48" y="31"/>
                  <a:pt x="48" y="31"/>
                  <a:pt x="48" y="31"/>
                </a:cubicBezTo>
                <a:cubicBezTo>
                  <a:pt x="48" y="30"/>
                  <a:pt x="48" y="29"/>
                  <a:pt x="49" y="29"/>
                </a:cubicBezTo>
                <a:cubicBezTo>
                  <a:pt x="50" y="29"/>
                  <a:pt x="51" y="30"/>
                  <a:pt x="51" y="31"/>
                </a:cubicBezTo>
                <a:cubicBezTo>
                  <a:pt x="51" y="33"/>
                  <a:pt x="51" y="36"/>
                  <a:pt x="50" y="38"/>
                </a:cubicBezTo>
                <a:cubicBezTo>
                  <a:pt x="50" y="38"/>
                  <a:pt x="50" y="38"/>
                  <a:pt x="50" y="38"/>
                </a:cubicBezTo>
                <a:cubicBezTo>
                  <a:pt x="49" y="41"/>
                  <a:pt x="47" y="43"/>
                  <a:pt x="45" y="45"/>
                </a:cubicBezTo>
                <a:cubicBezTo>
                  <a:pt x="43" y="47"/>
                  <a:pt x="41" y="48"/>
                  <a:pt x="39" y="49"/>
                </a:cubicBezTo>
                <a:cubicBezTo>
                  <a:pt x="36" y="50"/>
                  <a:pt x="34" y="51"/>
                  <a:pt x="31" y="51"/>
                </a:cubicBezTo>
                <a:cubicBezTo>
                  <a:pt x="30" y="51"/>
                  <a:pt x="29" y="50"/>
                  <a:pt x="29" y="49"/>
                </a:cubicBezTo>
                <a:cubicBezTo>
                  <a:pt x="29" y="48"/>
                  <a:pt x="30" y="47"/>
                  <a:pt x="31" y="47"/>
                </a:cubicBezTo>
                <a:cubicBezTo>
                  <a:pt x="33" y="47"/>
                  <a:pt x="35" y="47"/>
                  <a:pt x="37" y="46"/>
                </a:cubicBezTo>
                <a:cubicBezTo>
                  <a:pt x="39" y="45"/>
                  <a:pt x="41" y="44"/>
                  <a:pt x="43" y="42"/>
                </a:cubicBezTo>
                <a:cubicBezTo>
                  <a:pt x="44" y="41"/>
                  <a:pt x="46" y="39"/>
                  <a:pt x="46" y="37"/>
                </a:cubicBezTo>
                <a:cubicBezTo>
                  <a:pt x="46" y="37"/>
                  <a:pt x="46" y="37"/>
                  <a:pt x="46" y="37"/>
                </a:cubicBezTo>
                <a:cubicBezTo>
                  <a:pt x="47" y="35"/>
                  <a:pt x="48" y="33"/>
                  <a:pt x="48"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5" name="Freeform 11"/>
          <p:cNvSpPr>
            <a:spLocks noEditPoints="1"/>
          </p:cNvSpPr>
          <p:nvPr/>
        </p:nvSpPr>
        <p:spPr bwMode="auto">
          <a:xfrm>
            <a:off x="4454525" y="2076450"/>
            <a:ext cx="239713" cy="276225"/>
          </a:xfrm>
          <a:custGeom>
            <a:avLst/>
            <a:gdLst>
              <a:gd name="T0" fmla="*/ 14 w 64"/>
              <a:gd name="T1" fmla="*/ 55 h 74"/>
              <a:gd name="T2" fmla="*/ 49 w 64"/>
              <a:gd name="T3" fmla="*/ 53 h 74"/>
              <a:gd name="T4" fmla="*/ 49 w 64"/>
              <a:gd name="T5" fmla="*/ 57 h 74"/>
              <a:gd name="T6" fmla="*/ 8 w 64"/>
              <a:gd name="T7" fmla="*/ 0 h 74"/>
              <a:gd name="T8" fmla="*/ 41 w 64"/>
              <a:gd name="T9" fmla="*/ 0 h 74"/>
              <a:gd name="T10" fmla="*/ 64 w 64"/>
              <a:gd name="T11" fmla="*/ 22 h 74"/>
              <a:gd name="T12" fmla="*/ 64 w 64"/>
              <a:gd name="T13" fmla="*/ 24 h 74"/>
              <a:gd name="T14" fmla="*/ 62 w 64"/>
              <a:gd name="T15" fmla="*/ 72 h 74"/>
              <a:gd name="T16" fmla="*/ 62 w 64"/>
              <a:gd name="T17" fmla="*/ 72 h 74"/>
              <a:gd name="T18" fmla="*/ 8 w 64"/>
              <a:gd name="T19" fmla="*/ 74 h 74"/>
              <a:gd name="T20" fmla="*/ 0 w 64"/>
              <a:gd name="T21" fmla="*/ 66 h 74"/>
              <a:gd name="T22" fmla="*/ 2 w 64"/>
              <a:gd name="T23" fmla="*/ 3 h 74"/>
              <a:gd name="T24" fmla="*/ 39 w 64"/>
              <a:gd name="T25" fmla="*/ 6 h 74"/>
              <a:gd name="T26" fmla="*/ 8 w 64"/>
              <a:gd name="T27" fmla="*/ 6 h 74"/>
              <a:gd name="T28" fmla="*/ 6 w 64"/>
              <a:gd name="T29" fmla="*/ 8 h 74"/>
              <a:gd name="T30" fmla="*/ 6 w 64"/>
              <a:gd name="T31" fmla="*/ 68 h 74"/>
              <a:gd name="T32" fmla="*/ 8 w 64"/>
              <a:gd name="T33" fmla="*/ 68 h 74"/>
              <a:gd name="T34" fmla="*/ 58 w 64"/>
              <a:gd name="T35" fmla="*/ 68 h 74"/>
              <a:gd name="T36" fmla="*/ 59 w 64"/>
              <a:gd name="T37" fmla="*/ 66 h 74"/>
              <a:gd name="T38" fmla="*/ 46 w 64"/>
              <a:gd name="T39" fmla="*/ 25 h 74"/>
              <a:gd name="T40" fmla="*/ 41 w 64"/>
              <a:gd name="T41" fmla="*/ 23 h 74"/>
              <a:gd name="T42" fmla="*/ 39 w 64"/>
              <a:gd name="T43" fmla="*/ 6 h 74"/>
              <a:gd name="T44" fmla="*/ 56 w 64"/>
              <a:gd name="T45" fmla="*/ 22 h 74"/>
              <a:gd name="T46" fmla="*/ 43 w 64"/>
              <a:gd name="T47" fmla="*/ 19 h 74"/>
              <a:gd name="T48" fmla="*/ 44 w 64"/>
              <a:gd name="T49" fmla="*/ 21 h 74"/>
              <a:gd name="T50" fmla="*/ 56 w 64"/>
              <a:gd name="T51" fmla="*/ 22 h 74"/>
              <a:gd name="T52" fmla="*/ 16 w 64"/>
              <a:gd name="T53" fmla="*/ 33 h 74"/>
              <a:gd name="T54" fmla="*/ 16 w 64"/>
              <a:gd name="T55" fmla="*/ 29 h 74"/>
              <a:gd name="T56" fmla="*/ 50 w 64"/>
              <a:gd name="T57" fmla="*/ 31 h 74"/>
              <a:gd name="T58" fmla="*/ 16 w 64"/>
              <a:gd name="T59" fmla="*/ 33 h 74"/>
              <a:gd name="T60" fmla="*/ 16 w 64"/>
              <a:gd name="T61" fmla="*/ 45 h 74"/>
              <a:gd name="T62" fmla="*/ 16 w 64"/>
              <a:gd name="T63" fmla="*/ 41 h 74"/>
              <a:gd name="T64" fmla="*/ 50 w 64"/>
              <a:gd name="T65" fmla="*/ 43 h 74"/>
              <a:gd name="T66" fmla="*/ 16 w 64"/>
              <a:gd name="T6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 h="74">
                <a:moveTo>
                  <a:pt x="16" y="57"/>
                </a:moveTo>
                <a:cubicBezTo>
                  <a:pt x="15" y="57"/>
                  <a:pt x="14" y="56"/>
                  <a:pt x="14" y="55"/>
                </a:cubicBezTo>
                <a:cubicBezTo>
                  <a:pt x="14" y="54"/>
                  <a:pt x="15" y="53"/>
                  <a:pt x="16" y="53"/>
                </a:cubicBezTo>
                <a:cubicBezTo>
                  <a:pt x="49" y="53"/>
                  <a:pt x="49" y="53"/>
                  <a:pt x="49" y="53"/>
                </a:cubicBezTo>
                <a:cubicBezTo>
                  <a:pt x="50" y="53"/>
                  <a:pt x="50" y="54"/>
                  <a:pt x="50" y="55"/>
                </a:cubicBezTo>
                <a:cubicBezTo>
                  <a:pt x="50" y="56"/>
                  <a:pt x="50" y="57"/>
                  <a:pt x="49" y="57"/>
                </a:cubicBezTo>
                <a:cubicBezTo>
                  <a:pt x="16" y="57"/>
                  <a:pt x="16" y="57"/>
                  <a:pt x="16" y="57"/>
                </a:cubicBezTo>
                <a:close/>
                <a:moveTo>
                  <a:pt x="8" y="0"/>
                </a:moveTo>
                <a:cubicBezTo>
                  <a:pt x="8" y="0"/>
                  <a:pt x="8" y="0"/>
                  <a:pt x="8" y="0"/>
                </a:cubicBezTo>
                <a:cubicBezTo>
                  <a:pt x="41" y="0"/>
                  <a:pt x="41" y="0"/>
                  <a:pt x="41" y="0"/>
                </a:cubicBezTo>
                <a:cubicBezTo>
                  <a:pt x="42" y="0"/>
                  <a:pt x="43" y="1"/>
                  <a:pt x="43" y="1"/>
                </a:cubicBezTo>
                <a:cubicBezTo>
                  <a:pt x="64" y="22"/>
                  <a:pt x="64" y="22"/>
                  <a:pt x="64" y="22"/>
                </a:cubicBezTo>
                <a:cubicBezTo>
                  <a:pt x="64" y="22"/>
                  <a:pt x="64" y="23"/>
                  <a:pt x="64" y="24"/>
                </a:cubicBezTo>
                <a:cubicBezTo>
                  <a:pt x="64" y="24"/>
                  <a:pt x="64" y="24"/>
                  <a:pt x="64" y="24"/>
                </a:cubicBezTo>
                <a:cubicBezTo>
                  <a:pt x="64" y="66"/>
                  <a:pt x="64" y="66"/>
                  <a:pt x="64" y="66"/>
                </a:cubicBezTo>
                <a:cubicBezTo>
                  <a:pt x="64" y="68"/>
                  <a:pt x="64" y="70"/>
                  <a:pt x="62" y="72"/>
                </a:cubicBezTo>
                <a:cubicBezTo>
                  <a:pt x="62" y="72"/>
                  <a:pt x="62" y="72"/>
                  <a:pt x="62" y="72"/>
                </a:cubicBezTo>
                <a:cubicBezTo>
                  <a:pt x="62" y="72"/>
                  <a:pt x="62" y="72"/>
                  <a:pt x="62" y="72"/>
                </a:cubicBezTo>
                <a:cubicBezTo>
                  <a:pt x="61" y="73"/>
                  <a:pt x="59" y="74"/>
                  <a:pt x="57" y="74"/>
                </a:cubicBezTo>
                <a:cubicBezTo>
                  <a:pt x="8" y="74"/>
                  <a:pt x="8" y="74"/>
                  <a:pt x="8" y="74"/>
                </a:cubicBezTo>
                <a:cubicBezTo>
                  <a:pt x="6" y="74"/>
                  <a:pt x="4" y="73"/>
                  <a:pt x="2" y="72"/>
                </a:cubicBezTo>
                <a:cubicBezTo>
                  <a:pt x="1" y="70"/>
                  <a:pt x="0" y="68"/>
                  <a:pt x="0" y="66"/>
                </a:cubicBezTo>
                <a:cubicBezTo>
                  <a:pt x="0" y="8"/>
                  <a:pt x="0" y="8"/>
                  <a:pt x="0" y="8"/>
                </a:cubicBezTo>
                <a:cubicBezTo>
                  <a:pt x="0" y="6"/>
                  <a:pt x="1" y="4"/>
                  <a:pt x="2" y="3"/>
                </a:cubicBezTo>
                <a:cubicBezTo>
                  <a:pt x="4" y="1"/>
                  <a:pt x="6" y="0"/>
                  <a:pt x="8" y="0"/>
                </a:cubicBezTo>
                <a:close/>
                <a:moveTo>
                  <a:pt x="39" y="6"/>
                </a:moveTo>
                <a:cubicBezTo>
                  <a:pt x="39" y="6"/>
                  <a:pt x="39" y="6"/>
                  <a:pt x="39" y="6"/>
                </a:cubicBezTo>
                <a:cubicBezTo>
                  <a:pt x="8" y="6"/>
                  <a:pt x="8" y="6"/>
                  <a:pt x="8" y="6"/>
                </a:cubicBezTo>
                <a:cubicBezTo>
                  <a:pt x="7" y="6"/>
                  <a:pt x="7" y="6"/>
                  <a:pt x="6" y="7"/>
                </a:cubicBezTo>
                <a:cubicBezTo>
                  <a:pt x="6" y="7"/>
                  <a:pt x="6" y="8"/>
                  <a:pt x="6" y="8"/>
                </a:cubicBezTo>
                <a:cubicBezTo>
                  <a:pt x="6" y="66"/>
                  <a:pt x="6" y="66"/>
                  <a:pt x="6" y="66"/>
                </a:cubicBezTo>
                <a:cubicBezTo>
                  <a:pt x="6" y="67"/>
                  <a:pt x="6" y="67"/>
                  <a:pt x="6" y="68"/>
                </a:cubicBezTo>
                <a:cubicBezTo>
                  <a:pt x="6" y="68"/>
                  <a:pt x="6" y="68"/>
                  <a:pt x="6" y="68"/>
                </a:cubicBezTo>
                <a:cubicBezTo>
                  <a:pt x="7" y="68"/>
                  <a:pt x="7" y="68"/>
                  <a:pt x="8" y="68"/>
                </a:cubicBezTo>
                <a:cubicBezTo>
                  <a:pt x="57" y="68"/>
                  <a:pt x="57" y="68"/>
                  <a:pt x="57" y="68"/>
                </a:cubicBezTo>
                <a:cubicBezTo>
                  <a:pt x="57" y="68"/>
                  <a:pt x="58" y="68"/>
                  <a:pt x="58" y="68"/>
                </a:cubicBezTo>
                <a:cubicBezTo>
                  <a:pt x="58" y="68"/>
                  <a:pt x="58" y="68"/>
                  <a:pt x="58" y="68"/>
                </a:cubicBezTo>
                <a:cubicBezTo>
                  <a:pt x="59" y="67"/>
                  <a:pt x="59" y="67"/>
                  <a:pt x="59" y="66"/>
                </a:cubicBezTo>
                <a:cubicBezTo>
                  <a:pt x="59" y="25"/>
                  <a:pt x="59" y="25"/>
                  <a:pt x="59" y="25"/>
                </a:cubicBezTo>
                <a:cubicBezTo>
                  <a:pt x="46" y="25"/>
                  <a:pt x="46" y="25"/>
                  <a:pt x="46" y="25"/>
                </a:cubicBezTo>
                <a:cubicBezTo>
                  <a:pt x="44" y="25"/>
                  <a:pt x="43" y="25"/>
                  <a:pt x="41" y="24"/>
                </a:cubicBezTo>
                <a:cubicBezTo>
                  <a:pt x="41" y="23"/>
                  <a:pt x="41" y="23"/>
                  <a:pt x="41" y="23"/>
                </a:cubicBezTo>
                <a:cubicBezTo>
                  <a:pt x="40" y="22"/>
                  <a:pt x="39" y="21"/>
                  <a:pt x="39" y="19"/>
                </a:cubicBezTo>
                <a:cubicBezTo>
                  <a:pt x="39" y="6"/>
                  <a:pt x="39" y="6"/>
                  <a:pt x="39" y="6"/>
                </a:cubicBezTo>
                <a:close/>
                <a:moveTo>
                  <a:pt x="56" y="22"/>
                </a:moveTo>
                <a:cubicBezTo>
                  <a:pt x="56" y="22"/>
                  <a:pt x="56" y="22"/>
                  <a:pt x="56" y="22"/>
                </a:cubicBezTo>
                <a:cubicBezTo>
                  <a:pt x="43" y="9"/>
                  <a:pt x="43" y="9"/>
                  <a:pt x="43" y="9"/>
                </a:cubicBezTo>
                <a:cubicBezTo>
                  <a:pt x="43" y="19"/>
                  <a:pt x="43" y="19"/>
                  <a:pt x="43" y="19"/>
                </a:cubicBezTo>
                <a:cubicBezTo>
                  <a:pt x="43" y="20"/>
                  <a:pt x="43" y="21"/>
                  <a:pt x="44" y="21"/>
                </a:cubicBezTo>
                <a:cubicBezTo>
                  <a:pt x="44" y="21"/>
                  <a:pt x="44" y="21"/>
                  <a:pt x="44" y="21"/>
                </a:cubicBezTo>
                <a:cubicBezTo>
                  <a:pt x="44" y="22"/>
                  <a:pt x="45" y="22"/>
                  <a:pt x="46" y="22"/>
                </a:cubicBezTo>
                <a:cubicBezTo>
                  <a:pt x="56" y="22"/>
                  <a:pt x="56" y="22"/>
                  <a:pt x="56" y="22"/>
                </a:cubicBezTo>
                <a:close/>
                <a:moveTo>
                  <a:pt x="16" y="33"/>
                </a:moveTo>
                <a:cubicBezTo>
                  <a:pt x="16" y="33"/>
                  <a:pt x="16" y="33"/>
                  <a:pt x="16" y="33"/>
                </a:cubicBezTo>
                <a:cubicBezTo>
                  <a:pt x="15" y="33"/>
                  <a:pt x="14" y="32"/>
                  <a:pt x="14" y="31"/>
                </a:cubicBezTo>
                <a:cubicBezTo>
                  <a:pt x="14" y="30"/>
                  <a:pt x="15" y="29"/>
                  <a:pt x="16" y="29"/>
                </a:cubicBezTo>
                <a:cubicBezTo>
                  <a:pt x="49" y="29"/>
                  <a:pt x="49" y="29"/>
                  <a:pt x="49" y="29"/>
                </a:cubicBezTo>
                <a:cubicBezTo>
                  <a:pt x="50" y="29"/>
                  <a:pt x="50" y="30"/>
                  <a:pt x="50" y="31"/>
                </a:cubicBezTo>
                <a:cubicBezTo>
                  <a:pt x="50" y="32"/>
                  <a:pt x="50" y="33"/>
                  <a:pt x="49" y="33"/>
                </a:cubicBezTo>
                <a:cubicBezTo>
                  <a:pt x="16" y="33"/>
                  <a:pt x="16" y="33"/>
                  <a:pt x="16" y="33"/>
                </a:cubicBezTo>
                <a:close/>
                <a:moveTo>
                  <a:pt x="16" y="45"/>
                </a:moveTo>
                <a:cubicBezTo>
                  <a:pt x="16" y="45"/>
                  <a:pt x="16" y="45"/>
                  <a:pt x="16" y="45"/>
                </a:cubicBezTo>
                <a:cubicBezTo>
                  <a:pt x="15" y="45"/>
                  <a:pt x="14" y="44"/>
                  <a:pt x="14" y="43"/>
                </a:cubicBezTo>
                <a:cubicBezTo>
                  <a:pt x="14" y="42"/>
                  <a:pt x="15" y="41"/>
                  <a:pt x="16" y="41"/>
                </a:cubicBezTo>
                <a:cubicBezTo>
                  <a:pt x="49" y="41"/>
                  <a:pt x="49" y="41"/>
                  <a:pt x="49" y="41"/>
                </a:cubicBezTo>
                <a:cubicBezTo>
                  <a:pt x="50" y="41"/>
                  <a:pt x="50" y="42"/>
                  <a:pt x="50" y="43"/>
                </a:cubicBezTo>
                <a:cubicBezTo>
                  <a:pt x="50" y="44"/>
                  <a:pt x="50" y="45"/>
                  <a:pt x="49" y="45"/>
                </a:cubicBezTo>
                <a:cubicBezTo>
                  <a:pt x="16" y="45"/>
                  <a:pt x="16" y="4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6" name="Freeform 12"/>
          <p:cNvSpPr>
            <a:spLocks noEditPoints="1"/>
          </p:cNvSpPr>
          <p:nvPr/>
        </p:nvSpPr>
        <p:spPr bwMode="auto">
          <a:xfrm>
            <a:off x="4435475" y="3538538"/>
            <a:ext cx="277813" cy="258762"/>
          </a:xfrm>
          <a:custGeom>
            <a:avLst/>
            <a:gdLst>
              <a:gd name="T0" fmla="*/ 58 w 74"/>
              <a:gd name="T1" fmla="*/ 39 h 69"/>
              <a:gd name="T2" fmla="*/ 61 w 74"/>
              <a:gd name="T3" fmla="*/ 36 h 69"/>
              <a:gd name="T4" fmla="*/ 63 w 74"/>
              <a:gd name="T5" fmla="*/ 39 h 69"/>
              <a:gd name="T6" fmla="*/ 63 w 74"/>
              <a:gd name="T7" fmla="*/ 66 h 69"/>
              <a:gd name="T8" fmla="*/ 61 w 74"/>
              <a:gd name="T9" fmla="*/ 69 h 69"/>
              <a:gd name="T10" fmla="*/ 61 w 74"/>
              <a:gd name="T11" fmla="*/ 69 h 69"/>
              <a:gd name="T12" fmla="*/ 14 w 74"/>
              <a:gd name="T13" fmla="*/ 69 h 69"/>
              <a:gd name="T14" fmla="*/ 11 w 74"/>
              <a:gd name="T15" fmla="*/ 66 h 69"/>
              <a:gd name="T16" fmla="*/ 11 w 74"/>
              <a:gd name="T17" fmla="*/ 66 h 69"/>
              <a:gd name="T18" fmla="*/ 11 w 74"/>
              <a:gd name="T19" fmla="*/ 39 h 69"/>
              <a:gd name="T20" fmla="*/ 14 w 74"/>
              <a:gd name="T21" fmla="*/ 36 h 69"/>
              <a:gd name="T22" fmla="*/ 17 w 74"/>
              <a:gd name="T23" fmla="*/ 39 h 69"/>
              <a:gd name="T24" fmla="*/ 17 w 74"/>
              <a:gd name="T25" fmla="*/ 63 h 69"/>
              <a:gd name="T26" fmla="*/ 26 w 74"/>
              <a:gd name="T27" fmla="*/ 63 h 69"/>
              <a:gd name="T28" fmla="*/ 26 w 74"/>
              <a:gd name="T29" fmla="*/ 36 h 69"/>
              <a:gd name="T30" fmla="*/ 28 w 74"/>
              <a:gd name="T31" fmla="*/ 34 h 69"/>
              <a:gd name="T32" fmla="*/ 28 w 74"/>
              <a:gd name="T33" fmla="*/ 34 h 69"/>
              <a:gd name="T34" fmla="*/ 47 w 74"/>
              <a:gd name="T35" fmla="*/ 34 h 69"/>
              <a:gd name="T36" fmla="*/ 49 w 74"/>
              <a:gd name="T37" fmla="*/ 36 h 69"/>
              <a:gd name="T38" fmla="*/ 49 w 74"/>
              <a:gd name="T39" fmla="*/ 36 h 69"/>
              <a:gd name="T40" fmla="*/ 49 w 74"/>
              <a:gd name="T41" fmla="*/ 63 h 69"/>
              <a:gd name="T42" fmla="*/ 58 w 74"/>
              <a:gd name="T43" fmla="*/ 63 h 69"/>
              <a:gd name="T44" fmla="*/ 58 w 74"/>
              <a:gd name="T45" fmla="*/ 39 h 69"/>
              <a:gd name="T46" fmla="*/ 29 w 74"/>
              <a:gd name="T47" fmla="*/ 63 h 69"/>
              <a:gd name="T48" fmla="*/ 29 w 74"/>
              <a:gd name="T49" fmla="*/ 63 h 69"/>
              <a:gd name="T50" fmla="*/ 45 w 74"/>
              <a:gd name="T51" fmla="*/ 63 h 69"/>
              <a:gd name="T52" fmla="*/ 45 w 74"/>
              <a:gd name="T53" fmla="*/ 37 h 69"/>
              <a:gd name="T54" fmla="*/ 29 w 74"/>
              <a:gd name="T55" fmla="*/ 37 h 69"/>
              <a:gd name="T56" fmla="*/ 29 w 74"/>
              <a:gd name="T57" fmla="*/ 63 h 69"/>
              <a:gd name="T58" fmla="*/ 5 w 74"/>
              <a:gd name="T59" fmla="*/ 39 h 69"/>
              <a:gd name="T60" fmla="*/ 5 w 74"/>
              <a:gd name="T61" fmla="*/ 39 h 69"/>
              <a:gd name="T62" fmla="*/ 1 w 74"/>
              <a:gd name="T63" fmla="*/ 39 h 69"/>
              <a:gd name="T64" fmla="*/ 1 w 74"/>
              <a:gd name="T65" fmla="*/ 35 h 69"/>
              <a:gd name="T66" fmla="*/ 35 w 74"/>
              <a:gd name="T67" fmla="*/ 1 h 69"/>
              <a:gd name="T68" fmla="*/ 39 w 74"/>
              <a:gd name="T69" fmla="*/ 1 h 69"/>
              <a:gd name="T70" fmla="*/ 39 w 74"/>
              <a:gd name="T71" fmla="*/ 1 h 69"/>
              <a:gd name="T72" fmla="*/ 73 w 74"/>
              <a:gd name="T73" fmla="*/ 35 h 69"/>
              <a:gd name="T74" fmla="*/ 73 w 74"/>
              <a:gd name="T75" fmla="*/ 39 h 69"/>
              <a:gd name="T76" fmla="*/ 69 w 74"/>
              <a:gd name="T77" fmla="*/ 39 h 69"/>
              <a:gd name="T78" fmla="*/ 37 w 74"/>
              <a:gd name="T79" fmla="*/ 7 h 69"/>
              <a:gd name="T80" fmla="*/ 5 w 74"/>
              <a:gd name="T81"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 h="69">
                <a:moveTo>
                  <a:pt x="58" y="39"/>
                </a:moveTo>
                <a:cubicBezTo>
                  <a:pt x="58" y="37"/>
                  <a:pt x="59" y="36"/>
                  <a:pt x="61" y="36"/>
                </a:cubicBezTo>
                <a:cubicBezTo>
                  <a:pt x="62" y="36"/>
                  <a:pt x="63" y="37"/>
                  <a:pt x="63" y="39"/>
                </a:cubicBezTo>
                <a:cubicBezTo>
                  <a:pt x="63" y="66"/>
                  <a:pt x="63" y="66"/>
                  <a:pt x="63" y="66"/>
                </a:cubicBezTo>
                <a:cubicBezTo>
                  <a:pt x="63" y="68"/>
                  <a:pt x="62" y="69"/>
                  <a:pt x="61" y="69"/>
                </a:cubicBezTo>
                <a:cubicBezTo>
                  <a:pt x="61" y="69"/>
                  <a:pt x="61" y="69"/>
                  <a:pt x="61" y="69"/>
                </a:cubicBezTo>
                <a:cubicBezTo>
                  <a:pt x="14" y="69"/>
                  <a:pt x="14" y="69"/>
                  <a:pt x="14" y="69"/>
                </a:cubicBezTo>
                <a:cubicBezTo>
                  <a:pt x="12" y="69"/>
                  <a:pt x="11" y="68"/>
                  <a:pt x="11" y="66"/>
                </a:cubicBezTo>
                <a:cubicBezTo>
                  <a:pt x="11" y="66"/>
                  <a:pt x="11" y="66"/>
                  <a:pt x="11" y="66"/>
                </a:cubicBezTo>
                <a:cubicBezTo>
                  <a:pt x="11" y="39"/>
                  <a:pt x="11" y="39"/>
                  <a:pt x="11" y="39"/>
                </a:cubicBezTo>
                <a:cubicBezTo>
                  <a:pt x="11" y="37"/>
                  <a:pt x="12" y="36"/>
                  <a:pt x="14" y="36"/>
                </a:cubicBezTo>
                <a:cubicBezTo>
                  <a:pt x="16" y="36"/>
                  <a:pt x="17" y="37"/>
                  <a:pt x="17" y="39"/>
                </a:cubicBezTo>
                <a:cubicBezTo>
                  <a:pt x="17" y="63"/>
                  <a:pt x="17" y="63"/>
                  <a:pt x="17" y="63"/>
                </a:cubicBezTo>
                <a:cubicBezTo>
                  <a:pt x="26" y="63"/>
                  <a:pt x="26" y="63"/>
                  <a:pt x="26" y="63"/>
                </a:cubicBezTo>
                <a:cubicBezTo>
                  <a:pt x="26" y="36"/>
                  <a:pt x="26" y="36"/>
                  <a:pt x="26" y="36"/>
                </a:cubicBezTo>
                <a:cubicBezTo>
                  <a:pt x="26" y="35"/>
                  <a:pt x="27" y="34"/>
                  <a:pt x="28" y="34"/>
                </a:cubicBezTo>
                <a:cubicBezTo>
                  <a:pt x="28" y="34"/>
                  <a:pt x="28" y="34"/>
                  <a:pt x="28" y="34"/>
                </a:cubicBezTo>
                <a:cubicBezTo>
                  <a:pt x="47" y="34"/>
                  <a:pt x="47" y="34"/>
                  <a:pt x="47" y="34"/>
                </a:cubicBezTo>
                <a:cubicBezTo>
                  <a:pt x="48" y="34"/>
                  <a:pt x="49" y="35"/>
                  <a:pt x="49" y="36"/>
                </a:cubicBezTo>
                <a:cubicBezTo>
                  <a:pt x="49" y="36"/>
                  <a:pt x="49" y="36"/>
                  <a:pt x="49" y="36"/>
                </a:cubicBezTo>
                <a:cubicBezTo>
                  <a:pt x="49" y="63"/>
                  <a:pt x="49" y="63"/>
                  <a:pt x="49" y="63"/>
                </a:cubicBezTo>
                <a:cubicBezTo>
                  <a:pt x="58" y="63"/>
                  <a:pt x="58" y="63"/>
                  <a:pt x="58" y="63"/>
                </a:cubicBezTo>
                <a:cubicBezTo>
                  <a:pt x="58" y="39"/>
                  <a:pt x="58" y="39"/>
                  <a:pt x="58" y="39"/>
                </a:cubicBezTo>
                <a:close/>
                <a:moveTo>
                  <a:pt x="29" y="63"/>
                </a:moveTo>
                <a:cubicBezTo>
                  <a:pt x="29" y="63"/>
                  <a:pt x="29" y="63"/>
                  <a:pt x="29" y="63"/>
                </a:cubicBezTo>
                <a:cubicBezTo>
                  <a:pt x="45" y="63"/>
                  <a:pt x="45" y="63"/>
                  <a:pt x="45" y="63"/>
                </a:cubicBezTo>
                <a:cubicBezTo>
                  <a:pt x="45" y="37"/>
                  <a:pt x="45" y="37"/>
                  <a:pt x="45" y="37"/>
                </a:cubicBezTo>
                <a:cubicBezTo>
                  <a:pt x="29" y="37"/>
                  <a:pt x="29" y="37"/>
                  <a:pt x="29" y="37"/>
                </a:cubicBezTo>
                <a:cubicBezTo>
                  <a:pt x="29" y="63"/>
                  <a:pt x="29" y="63"/>
                  <a:pt x="29" y="63"/>
                </a:cubicBezTo>
                <a:close/>
                <a:moveTo>
                  <a:pt x="5" y="39"/>
                </a:moveTo>
                <a:cubicBezTo>
                  <a:pt x="5" y="39"/>
                  <a:pt x="5" y="39"/>
                  <a:pt x="5" y="39"/>
                </a:cubicBezTo>
                <a:cubicBezTo>
                  <a:pt x="4" y="40"/>
                  <a:pt x="2" y="40"/>
                  <a:pt x="1" y="39"/>
                </a:cubicBezTo>
                <a:cubicBezTo>
                  <a:pt x="0" y="38"/>
                  <a:pt x="0" y="36"/>
                  <a:pt x="1" y="35"/>
                </a:cubicBezTo>
                <a:cubicBezTo>
                  <a:pt x="35" y="1"/>
                  <a:pt x="35" y="1"/>
                  <a:pt x="35" y="1"/>
                </a:cubicBezTo>
                <a:cubicBezTo>
                  <a:pt x="36" y="0"/>
                  <a:pt x="38" y="0"/>
                  <a:pt x="39" y="1"/>
                </a:cubicBezTo>
                <a:cubicBezTo>
                  <a:pt x="39" y="1"/>
                  <a:pt x="39" y="1"/>
                  <a:pt x="39" y="1"/>
                </a:cubicBezTo>
                <a:cubicBezTo>
                  <a:pt x="73" y="35"/>
                  <a:pt x="73" y="35"/>
                  <a:pt x="73" y="35"/>
                </a:cubicBezTo>
                <a:cubicBezTo>
                  <a:pt x="74" y="36"/>
                  <a:pt x="74" y="38"/>
                  <a:pt x="73" y="39"/>
                </a:cubicBezTo>
                <a:cubicBezTo>
                  <a:pt x="72" y="40"/>
                  <a:pt x="70" y="40"/>
                  <a:pt x="69" y="39"/>
                </a:cubicBezTo>
                <a:cubicBezTo>
                  <a:pt x="37" y="7"/>
                  <a:pt x="37" y="7"/>
                  <a:pt x="37" y="7"/>
                </a:cubicBezTo>
                <a:cubicBezTo>
                  <a:pt x="5" y="39"/>
                  <a:pt x="5" y="39"/>
                  <a:pt x="5"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7" name="Freeform 13"/>
          <p:cNvSpPr>
            <a:spLocks noEditPoints="1"/>
          </p:cNvSpPr>
          <p:nvPr/>
        </p:nvSpPr>
        <p:spPr bwMode="auto">
          <a:xfrm>
            <a:off x="3697288" y="2814638"/>
            <a:ext cx="284162" cy="277812"/>
          </a:xfrm>
          <a:custGeom>
            <a:avLst/>
            <a:gdLst>
              <a:gd name="T0" fmla="*/ 27 w 76"/>
              <a:gd name="T1" fmla="*/ 29 h 74"/>
              <a:gd name="T2" fmla="*/ 76 w 76"/>
              <a:gd name="T3" fmla="*/ 32 h 74"/>
              <a:gd name="T4" fmla="*/ 76 w 76"/>
              <a:gd name="T5" fmla="*/ 65 h 74"/>
              <a:gd name="T6" fmla="*/ 73 w 76"/>
              <a:gd name="T7" fmla="*/ 68 h 74"/>
              <a:gd name="T8" fmla="*/ 52 w 76"/>
              <a:gd name="T9" fmla="*/ 70 h 74"/>
              <a:gd name="T10" fmla="*/ 62 w 76"/>
              <a:gd name="T11" fmla="*/ 72 h 74"/>
              <a:gd name="T12" fmla="*/ 39 w 76"/>
              <a:gd name="T13" fmla="*/ 74 h 74"/>
              <a:gd name="T14" fmla="*/ 39 w 76"/>
              <a:gd name="T15" fmla="*/ 70 h 74"/>
              <a:gd name="T16" fmla="*/ 47 w 76"/>
              <a:gd name="T17" fmla="*/ 68 h 74"/>
              <a:gd name="T18" fmla="*/ 24 w 76"/>
              <a:gd name="T19" fmla="*/ 65 h 74"/>
              <a:gd name="T20" fmla="*/ 24 w 76"/>
              <a:gd name="T21" fmla="*/ 32 h 74"/>
              <a:gd name="T22" fmla="*/ 37 w 76"/>
              <a:gd name="T23" fmla="*/ 0 h 74"/>
              <a:gd name="T24" fmla="*/ 11 w 76"/>
              <a:gd name="T25" fmla="*/ 10 h 74"/>
              <a:gd name="T26" fmla="*/ 11 w 76"/>
              <a:gd name="T27" fmla="*/ 62 h 74"/>
              <a:gd name="T28" fmla="*/ 19 w 76"/>
              <a:gd name="T29" fmla="*/ 62 h 74"/>
              <a:gd name="T30" fmla="*/ 17 w 76"/>
              <a:gd name="T31" fmla="*/ 38 h 74"/>
              <a:gd name="T32" fmla="*/ 21 w 76"/>
              <a:gd name="T33" fmla="*/ 43 h 74"/>
              <a:gd name="T34" fmla="*/ 21 w 76"/>
              <a:gd name="T35" fmla="*/ 43 h 74"/>
              <a:gd name="T36" fmla="*/ 25 w 76"/>
              <a:gd name="T37" fmla="*/ 18 h 74"/>
              <a:gd name="T38" fmla="*/ 35 w 76"/>
              <a:gd name="T39" fmla="*/ 25 h 74"/>
              <a:gd name="T40" fmla="*/ 39 w 76"/>
              <a:gd name="T41" fmla="*/ 21 h 74"/>
              <a:gd name="T42" fmla="*/ 51 w 76"/>
              <a:gd name="T43" fmla="*/ 18 h 74"/>
              <a:gd name="T44" fmla="*/ 56 w 76"/>
              <a:gd name="T45" fmla="*/ 25 h 74"/>
              <a:gd name="T46" fmla="*/ 58 w 76"/>
              <a:gd name="T47" fmla="*/ 14 h 74"/>
              <a:gd name="T48" fmla="*/ 66 w 76"/>
              <a:gd name="T49" fmla="*/ 25 h 74"/>
              <a:gd name="T50" fmla="*/ 63 w 76"/>
              <a:gd name="T51" fmla="*/ 10 h 74"/>
              <a:gd name="T52" fmla="*/ 56 w 76"/>
              <a:gd name="T53" fmla="*/ 11 h 74"/>
              <a:gd name="T54" fmla="*/ 53 w 76"/>
              <a:gd name="T55" fmla="*/ 13 h 74"/>
              <a:gd name="T56" fmla="*/ 49 w 76"/>
              <a:gd name="T57" fmla="*/ 8 h 74"/>
              <a:gd name="T58" fmla="*/ 42 w 76"/>
              <a:gd name="T59" fmla="*/ 6 h 74"/>
              <a:gd name="T60" fmla="*/ 49 w 76"/>
              <a:gd name="T61" fmla="*/ 13 h 74"/>
              <a:gd name="T62" fmla="*/ 48 w 76"/>
              <a:gd name="T63" fmla="*/ 15 h 74"/>
              <a:gd name="T64" fmla="*/ 39 w 76"/>
              <a:gd name="T65" fmla="*/ 5 h 74"/>
              <a:gd name="T66" fmla="*/ 35 w 76"/>
              <a:gd name="T67" fmla="*/ 5 h 74"/>
              <a:gd name="T68" fmla="*/ 35 w 76"/>
              <a:gd name="T69" fmla="*/ 17 h 74"/>
              <a:gd name="T70" fmla="*/ 25 w 76"/>
              <a:gd name="T71" fmla="*/ 15 h 74"/>
              <a:gd name="T72" fmla="*/ 32 w 76"/>
              <a:gd name="T73" fmla="*/ 6 h 74"/>
              <a:gd name="T74" fmla="*/ 25 w 76"/>
              <a:gd name="T75" fmla="*/ 8 h 74"/>
              <a:gd name="T76" fmla="*/ 22 w 76"/>
              <a:gd name="T77" fmla="*/ 11 h 74"/>
              <a:gd name="T78" fmla="*/ 19 w 76"/>
              <a:gd name="T79" fmla="*/ 11 h 74"/>
              <a:gd name="T80" fmla="*/ 16 w 76"/>
              <a:gd name="T81" fmla="*/ 14 h 74"/>
              <a:gd name="T82" fmla="*/ 20 w 76"/>
              <a:gd name="T83" fmla="*/ 16 h 74"/>
              <a:gd name="T84" fmla="*/ 6 w 76"/>
              <a:gd name="T85" fmla="*/ 35 h 74"/>
              <a:gd name="T86" fmla="*/ 16 w 76"/>
              <a:gd name="T87" fmla="*/ 14 h 74"/>
              <a:gd name="T88" fmla="*/ 70 w 76"/>
              <a:gd name="T89" fmla="*/ 35 h 74"/>
              <a:gd name="T90" fmla="*/ 29 w 76"/>
              <a:gd name="T91" fmla="*/ 62 h 74"/>
              <a:gd name="T92" fmla="*/ 70 w 76"/>
              <a:gd name="T93" fmla="*/ 3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74">
                <a:moveTo>
                  <a:pt x="26" y="29"/>
                </a:moveTo>
                <a:cubicBezTo>
                  <a:pt x="27" y="29"/>
                  <a:pt x="27" y="29"/>
                  <a:pt x="27" y="29"/>
                </a:cubicBezTo>
                <a:cubicBezTo>
                  <a:pt x="73" y="29"/>
                  <a:pt x="73" y="29"/>
                  <a:pt x="73" y="29"/>
                </a:cubicBezTo>
                <a:cubicBezTo>
                  <a:pt x="74" y="29"/>
                  <a:pt x="76" y="31"/>
                  <a:pt x="76" y="32"/>
                </a:cubicBezTo>
                <a:cubicBezTo>
                  <a:pt x="76" y="32"/>
                  <a:pt x="76" y="32"/>
                  <a:pt x="76" y="32"/>
                </a:cubicBezTo>
                <a:cubicBezTo>
                  <a:pt x="76" y="65"/>
                  <a:pt x="76" y="65"/>
                  <a:pt x="76" y="65"/>
                </a:cubicBezTo>
                <a:cubicBezTo>
                  <a:pt x="76" y="66"/>
                  <a:pt x="74" y="68"/>
                  <a:pt x="73" y="68"/>
                </a:cubicBezTo>
                <a:cubicBezTo>
                  <a:pt x="73" y="68"/>
                  <a:pt x="73" y="68"/>
                  <a:pt x="73" y="68"/>
                </a:cubicBezTo>
                <a:cubicBezTo>
                  <a:pt x="52" y="68"/>
                  <a:pt x="52" y="68"/>
                  <a:pt x="52" y="68"/>
                </a:cubicBezTo>
                <a:cubicBezTo>
                  <a:pt x="52" y="70"/>
                  <a:pt x="52" y="70"/>
                  <a:pt x="52" y="70"/>
                </a:cubicBezTo>
                <a:cubicBezTo>
                  <a:pt x="61" y="70"/>
                  <a:pt x="61" y="70"/>
                  <a:pt x="61" y="70"/>
                </a:cubicBezTo>
                <a:cubicBezTo>
                  <a:pt x="62" y="70"/>
                  <a:pt x="62" y="71"/>
                  <a:pt x="62" y="72"/>
                </a:cubicBezTo>
                <a:cubicBezTo>
                  <a:pt x="62" y="73"/>
                  <a:pt x="62" y="74"/>
                  <a:pt x="61" y="74"/>
                </a:cubicBezTo>
                <a:cubicBezTo>
                  <a:pt x="39" y="74"/>
                  <a:pt x="39" y="74"/>
                  <a:pt x="39" y="74"/>
                </a:cubicBezTo>
                <a:cubicBezTo>
                  <a:pt x="38" y="74"/>
                  <a:pt x="37" y="73"/>
                  <a:pt x="37" y="72"/>
                </a:cubicBezTo>
                <a:cubicBezTo>
                  <a:pt x="37" y="71"/>
                  <a:pt x="38" y="70"/>
                  <a:pt x="39" y="70"/>
                </a:cubicBezTo>
                <a:cubicBezTo>
                  <a:pt x="47" y="70"/>
                  <a:pt x="47" y="70"/>
                  <a:pt x="47" y="70"/>
                </a:cubicBezTo>
                <a:cubicBezTo>
                  <a:pt x="47" y="68"/>
                  <a:pt x="47" y="68"/>
                  <a:pt x="47" y="68"/>
                </a:cubicBezTo>
                <a:cubicBezTo>
                  <a:pt x="26" y="68"/>
                  <a:pt x="26" y="68"/>
                  <a:pt x="26" y="68"/>
                </a:cubicBezTo>
                <a:cubicBezTo>
                  <a:pt x="25" y="68"/>
                  <a:pt x="24" y="66"/>
                  <a:pt x="24" y="65"/>
                </a:cubicBezTo>
                <a:cubicBezTo>
                  <a:pt x="24" y="65"/>
                  <a:pt x="24" y="65"/>
                  <a:pt x="24" y="65"/>
                </a:cubicBezTo>
                <a:cubicBezTo>
                  <a:pt x="24" y="32"/>
                  <a:pt x="24" y="32"/>
                  <a:pt x="24" y="32"/>
                </a:cubicBezTo>
                <a:cubicBezTo>
                  <a:pt x="24" y="31"/>
                  <a:pt x="25" y="29"/>
                  <a:pt x="26" y="29"/>
                </a:cubicBezTo>
                <a:close/>
                <a:moveTo>
                  <a:pt x="37" y="0"/>
                </a:moveTo>
                <a:cubicBezTo>
                  <a:pt x="37" y="0"/>
                  <a:pt x="37" y="0"/>
                  <a:pt x="37" y="0"/>
                </a:cubicBezTo>
                <a:cubicBezTo>
                  <a:pt x="27" y="0"/>
                  <a:pt x="18" y="4"/>
                  <a:pt x="11" y="10"/>
                </a:cubicBezTo>
                <a:cubicBezTo>
                  <a:pt x="4" y="17"/>
                  <a:pt x="0" y="26"/>
                  <a:pt x="0" y="36"/>
                </a:cubicBezTo>
                <a:cubicBezTo>
                  <a:pt x="0" y="46"/>
                  <a:pt x="4" y="56"/>
                  <a:pt x="11" y="62"/>
                </a:cubicBezTo>
                <a:cubicBezTo>
                  <a:pt x="13" y="64"/>
                  <a:pt x="14" y="65"/>
                  <a:pt x="16" y="66"/>
                </a:cubicBezTo>
                <a:cubicBezTo>
                  <a:pt x="19" y="69"/>
                  <a:pt x="22" y="64"/>
                  <a:pt x="19" y="62"/>
                </a:cubicBezTo>
                <a:cubicBezTo>
                  <a:pt x="12" y="56"/>
                  <a:pt x="7" y="48"/>
                  <a:pt x="6" y="38"/>
                </a:cubicBezTo>
                <a:cubicBezTo>
                  <a:pt x="17" y="38"/>
                  <a:pt x="17" y="38"/>
                  <a:pt x="17" y="38"/>
                </a:cubicBezTo>
                <a:cubicBezTo>
                  <a:pt x="17" y="40"/>
                  <a:pt x="17" y="42"/>
                  <a:pt x="17" y="44"/>
                </a:cubicBezTo>
                <a:cubicBezTo>
                  <a:pt x="17" y="46"/>
                  <a:pt x="21" y="46"/>
                  <a:pt x="21" y="43"/>
                </a:cubicBezTo>
                <a:cubicBezTo>
                  <a:pt x="21" y="43"/>
                  <a:pt x="21" y="43"/>
                  <a:pt x="21" y="43"/>
                </a:cubicBezTo>
                <a:cubicBezTo>
                  <a:pt x="21" y="43"/>
                  <a:pt x="21" y="43"/>
                  <a:pt x="21" y="43"/>
                </a:cubicBezTo>
                <a:cubicBezTo>
                  <a:pt x="20" y="35"/>
                  <a:pt x="20" y="25"/>
                  <a:pt x="23" y="18"/>
                </a:cubicBezTo>
                <a:cubicBezTo>
                  <a:pt x="24" y="18"/>
                  <a:pt x="24" y="18"/>
                  <a:pt x="25" y="18"/>
                </a:cubicBezTo>
                <a:cubicBezTo>
                  <a:pt x="28" y="20"/>
                  <a:pt x="32" y="20"/>
                  <a:pt x="35" y="21"/>
                </a:cubicBezTo>
                <a:cubicBezTo>
                  <a:pt x="35" y="25"/>
                  <a:pt x="35" y="25"/>
                  <a:pt x="35" y="25"/>
                </a:cubicBezTo>
                <a:cubicBezTo>
                  <a:pt x="35" y="27"/>
                  <a:pt x="39" y="27"/>
                  <a:pt x="39" y="25"/>
                </a:cubicBezTo>
                <a:cubicBezTo>
                  <a:pt x="39" y="21"/>
                  <a:pt x="39" y="21"/>
                  <a:pt x="39" y="21"/>
                </a:cubicBezTo>
                <a:cubicBezTo>
                  <a:pt x="43" y="20"/>
                  <a:pt x="46" y="20"/>
                  <a:pt x="50" y="18"/>
                </a:cubicBezTo>
                <a:cubicBezTo>
                  <a:pt x="50" y="18"/>
                  <a:pt x="50" y="18"/>
                  <a:pt x="51" y="18"/>
                </a:cubicBezTo>
                <a:cubicBezTo>
                  <a:pt x="52" y="20"/>
                  <a:pt x="53" y="23"/>
                  <a:pt x="53" y="26"/>
                </a:cubicBezTo>
                <a:cubicBezTo>
                  <a:pt x="54" y="28"/>
                  <a:pt x="57" y="27"/>
                  <a:pt x="56" y="25"/>
                </a:cubicBezTo>
                <a:cubicBezTo>
                  <a:pt x="56" y="22"/>
                  <a:pt x="55" y="19"/>
                  <a:pt x="54" y="16"/>
                </a:cubicBezTo>
                <a:cubicBezTo>
                  <a:pt x="56" y="15"/>
                  <a:pt x="57" y="15"/>
                  <a:pt x="58" y="14"/>
                </a:cubicBezTo>
                <a:cubicBezTo>
                  <a:pt x="59" y="14"/>
                  <a:pt x="59" y="14"/>
                  <a:pt x="59" y="14"/>
                </a:cubicBezTo>
                <a:cubicBezTo>
                  <a:pt x="62" y="17"/>
                  <a:pt x="65" y="21"/>
                  <a:pt x="66" y="25"/>
                </a:cubicBezTo>
                <a:cubicBezTo>
                  <a:pt x="68" y="29"/>
                  <a:pt x="73" y="26"/>
                  <a:pt x="71" y="23"/>
                </a:cubicBezTo>
                <a:cubicBezTo>
                  <a:pt x="70" y="18"/>
                  <a:pt x="67" y="14"/>
                  <a:pt x="63" y="10"/>
                </a:cubicBezTo>
                <a:cubicBezTo>
                  <a:pt x="56" y="4"/>
                  <a:pt x="47" y="0"/>
                  <a:pt x="37" y="0"/>
                </a:cubicBezTo>
                <a:close/>
                <a:moveTo>
                  <a:pt x="56" y="11"/>
                </a:moveTo>
                <a:cubicBezTo>
                  <a:pt x="56" y="11"/>
                  <a:pt x="56" y="11"/>
                  <a:pt x="56" y="11"/>
                </a:cubicBezTo>
                <a:cubicBezTo>
                  <a:pt x="55" y="12"/>
                  <a:pt x="54" y="13"/>
                  <a:pt x="53" y="13"/>
                </a:cubicBezTo>
                <a:cubicBezTo>
                  <a:pt x="52" y="13"/>
                  <a:pt x="52" y="12"/>
                  <a:pt x="52" y="11"/>
                </a:cubicBezTo>
                <a:cubicBezTo>
                  <a:pt x="51" y="10"/>
                  <a:pt x="50" y="9"/>
                  <a:pt x="49" y="8"/>
                </a:cubicBezTo>
                <a:cubicBezTo>
                  <a:pt x="52" y="9"/>
                  <a:pt x="54" y="10"/>
                  <a:pt x="56" y="11"/>
                </a:cubicBezTo>
                <a:close/>
                <a:moveTo>
                  <a:pt x="42" y="6"/>
                </a:moveTo>
                <a:cubicBezTo>
                  <a:pt x="42" y="6"/>
                  <a:pt x="42" y="6"/>
                  <a:pt x="42" y="6"/>
                </a:cubicBezTo>
                <a:cubicBezTo>
                  <a:pt x="45" y="7"/>
                  <a:pt x="47" y="10"/>
                  <a:pt x="49" y="13"/>
                </a:cubicBezTo>
                <a:cubicBezTo>
                  <a:pt x="49" y="14"/>
                  <a:pt x="49" y="14"/>
                  <a:pt x="50" y="15"/>
                </a:cubicBezTo>
                <a:cubicBezTo>
                  <a:pt x="49" y="15"/>
                  <a:pt x="49" y="15"/>
                  <a:pt x="48" y="15"/>
                </a:cubicBezTo>
                <a:cubicBezTo>
                  <a:pt x="45" y="16"/>
                  <a:pt x="42" y="17"/>
                  <a:pt x="39" y="17"/>
                </a:cubicBezTo>
                <a:cubicBezTo>
                  <a:pt x="39" y="5"/>
                  <a:pt x="39" y="5"/>
                  <a:pt x="39" y="5"/>
                </a:cubicBezTo>
                <a:cubicBezTo>
                  <a:pt x="40" y="5"/>
                  <a:pt x="41" y="5"/>
                  <a:pt x="42" y="6"/>
                </a:cubicBezTo>
                <a:close/>
                <a:moveTo>
                  <a:pt x="35" y="5"/>
                </a:moveTo>
                <a:cubicBezTo>
                  <a:pt x="35" y="5"/>
                  <a:pt x="35" y="5"/>
                  <a:pt x="35" y="5"/>
                </a:cubicBezTo>
                <a:cubicBezTo>
                  <a:pt x="35" y="17"/>
                  <a:pt x="35" y="17"/>
                  <a:pt x="35" y="17"/>
                </a:cubicBezTo>
                <a:cubicBezTo>
                  <a:pt x="32" y="17"/>
                  <a:pt x="29" y="16"/>
                  <a:pt x="26" y="15"/>
                </a:cubicBezTo>
                <a:cubicBezTo>
                  <a:pt x="25" y="15"/>
                  <a:pt x="25" y="15"/>
                  <a:pt x="25" y="15"/>
                </a:cubicBezTo>
                <a:cubicBezTo>
                  <a:pt x="25" y="14"/>
                  <a:pt x="25" y="14"/>
                  <a:pt x="25" y="13"/>
                </a:cubicBezTo>
                <a:cubicBezTo>
                  <a:pt x="27" y="10"/>
                  <a:pt x="30" y="7"/>
                  <a:pt x="32" y="6"/>
                </a:cubicBezTo>
                <a:cubicBezTo>
                  <a:pt x="33" y="5"/>
                  <a:pt x="34" y="5"/>
                  <a:pt x="35" y="5"/>
                </a:cubicBezTo>
                <a:close/>
                <a:moveTo>
                  <a:pt x="25" y="8"/>
                </a:moveTo>
                <a:cubicBezTo>
                  <a:pt x="25" y="8"/>
                  <a:pt x="25" y="8"/>
                  <a:pt x="25" y="8"/>
                </a:cubicBezTo>
                <a:cubicBezTo>
                  <a:pt x="24" y="9"/>
                  <a:pt x="23" y="10"/>
                  <a:pt x="22" y="11"/>
                </a:cubicBezTo>
                <a:cubicBezTo>
                  <a:pt x="22" y="12"/>
                  <a:pt x="22" y="13"/>
                  <a:pt x="22" y="13"/>
                </a:cubicBezTo>
                <a:cubicBezTo>
                  <a:pt x="21" y="13"/>
                  <a:pt x="20" y="12"/>
                  <a:pt x="19" y="11"/>
                </a:cubicBezTo>
                <a:cubicBezTo>
                  <a:pt x="21" y="10"/>
                  <a:pt x="23" y="9"/>
                  <a:pt x="25" y="8"/>
                </a:cubicBezTo>
                <a:close/>
                <a:moveTo>
                  <a:pt x="16" y="14"/>
                </a:moveTo>
                <a:cubicBezTo>
                  <a:pt x="16" y="14"/>
                  <a:pt x="16" y="14"/>
                  <a:pt x="16" y="14"/>
                </a:cubicBezTo>
                <a:cubicBezTo>
                  <a:pt x="17" y="15"/>
                  <a:pt x="19" y="15"/>
                  <a:pt x="20" y="16"/>
                </a:cubicBezTo>
                <a:cubicBezTo>
                  <a:pt x="18" y="22"/>
                  <a:pt x="17" y="28"/>
                  <a:pt x="17" y="35"/>
                </a:cubicBezTo>
                <a:cubicBezTo>
                  <a:pt x="6" y="35"/>
                  <a:pt x="6" y="35"/>
                  <a:pt x="6" y="35"/>
                </a:cubicBezTo>
                <a:cubicBezTo>
                  <a:pt x="6" y="27"/>
                  <a:pt x="10" y="20"/>
                  <a:pt x="15" y="14"/>
                </a:cubicBezTo>
                <a:cubicBezTo>
                  <a:pt x="15" y="14"/>
                  <a:pt x="16" y="14"/>
                  <a:pt x="16" y="14"/>
                </a:cubicBezTo>
                <a:close/>
                <a:moveTo>
                  <a:pt x="70" y="35"/>
                </a:moveTo>
                <a:cubicBezTo>
                  <a:pt x="70" y="35"/>
                  <a:pt x="70" y="35"/>
                  <a:pt x="70" y="35"/>
                </a:cubicBezTo>
                <a:cubicBezTo>
                  <a:pt x="29" y="35"/>
                  <a:pt x="29" y="35"/>
                  <a:pt x="29" y="35"/>
                </a:cubicBezTo>
                <a:cubicBezTo>
                  <a:pt x="29" y="62"/>
                  <a:pt x="29" y="62"/>
                  <a:pt x="29" y="62"/>
                </a:cubicBezTo>
                <a:cubicBezTo>
                  <a:pt x="70" y="62"/>
                  <a:pt x="70" y="62"/>
                  <a:pt x="70" y="62"/>
                </a:cubicBezTo>
                <a:cubicBezTo>
                  <a:pt x="70" y="35"/>
                  <a:pt x="70" y="35"/>
                  <a:pt x="70"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8" name="Line 14"/>
          <p:cNvSpPr>
            <a:spLocks noChangeShapeType="1"/>
          </p:cNvSpPr>
          <p:nvPr/>
        </p:nvSpPr>
        <p:spPr bwMode="auto">
          <a:xfrm flipH="1">
            <a:off x="3087688" y="1871663"/>
            <a:ext cx="1008062"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59" name="Rectangle 15"/>
          <p:cNvSpPr>
            <a:spLocks noChangeArrowheads="1"/>
          </p:cNvSpPr>
          <p:nvPr/>
        </p:nvSpPr>
        <p:spPr bwMode="auto">
          <a:xfrm>
            <a:off x="1358900" y="1798638"/>
            <a:ext cx="1512888"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r">
              <a:buFont typeface="Arial" charset="0"/>
              <a:buNone/>
            </a:pPr>
            <a:r>
              <a:rPr lang="zh-CN" altLang="en-US" sz="1200" b="1" dirty="0" smtClean="0">
                <a:solidFill>
                  <a:srgbClr val="EF6541"/>
                </a:solidFill>
              </a:rPr>
              <a:t>营业收入超过万亿元</a:t>
            </a:r>
            <a:endParaRPr lang="en-US" altLang="zh-CN" sz="1200" b="1" dirty="0" smtClean="0">
              <a:solidFill>
                <a:srgbClr val="EF6541"/>
              </a:solidFill>
            </a:endParaRPr>
          </a:p>
          <a:p>
            <a:pPr algn="r">
              <a:buFont typeface="Arial" charset="0"/>
              <a:buNone/>
            </a:pPr>
            <a:r>
              <a:rPr lang="zh-CN" altLang="en-US" sz="900" dirty="0" smtClean="0">
                <a:solidFill>
                  <a:schemeClr val="bg1"/>
                </a:solidFill>
              </a:rPr>
              <a:t>按照正威国际集团</a:t>
            </a:r>
            <a:r>
              <a:rPr lang="en-US" altLang="zh-CN" sz="900" dirty="0" smtClean="0">
                <a:solidFill>
                  <a:schemeClr val="bg1"/>
                </a:solidFill>
              </a:rPr>
              <a:t>2016</a:t>
            </a:r>
            <a:r>
              <a:rPr lang="zh-CN" altLang="en-US" sz="900" dirty="0" smtClean="0">
                <a:solidFill>
                  <a:schemeClr val="bg1"/>
                </a:solidFill>
              </a:rPr>
              <a:t>年</a:t>
            </a:r>
            <a:r>
              <a:rPr lang="en-US" altLang="zh-CN" sz="900" dirty="0" smtClean="0">
                <a:solidFill>
                  <a:schemeClr val="bg1"/>
                </a:solidFill>
              </a:rPr>
              <a:t>3300</a:t>
            </a:r>
            <a:r>
              <a:rPr lang="zh-CN" altLang="en-US" sz="900" dirty="0" smtClean="0">
                <a:solidFill>
                  <a:schemeClr val="bg1"/>
                </a:solidFill>
              </a:rPr>
              <a:t>亿元的营业收入，王文银还需要再打造两个“正威”</a:t>
            </a:r>
            <a:endParaRPr lang="zh-CN" altLang="en-US" sz="900" dirty="0">
              <a:solidFill>
                <a:schemeClr val="bg1"/>
              </a:solidFill>
            </a:endParaRPr>
          </a:p>
        </p:txBody>
      </p:sp>
      <p:sp>
        <p:nvSpPr>
          <p:cNvPr id="31760" name="Line 16"/>
          <p:cNvSpPr>
            <a:spLocks noChangeShapeType="1"/>
          </p:cNvSpPr>
          <p:nvPr/>
        </p:nvSpPr>
        <p:spPr bwMode="auto">
          <a:xfrm flipH="1">
            <a:off x="2413000" y="3349625"/>
            <a:ext cx="1008063"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1" name="Rectangle 17"/>
          <p:cNvSpPr>
            <a:spLocks noChangeArrowheads="1"/>
          </p:cNvSpPr>
          <p:nvPr/>
        </p:nvSpPr>
        <p:spPr bwMode="auto">
          <a:xfrm>
            <a:off x="323529" y="3276600"/>
            <a:ext cx="1873572" cy="6001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buFont typeface="Arial" charset="0"/>
              <a:buNone/>
            </a:pPr>
            <a:r>
              <a:rPr lang="zh-CN" altLang="en-US" sz="1200" b="1" dirty="0" smtClean="0">
                <a:solidFill>
                  <a:srgbClr val="EF6541"/>
                </a:solidFill>
              </a:rPr>
              <a:t>在全球铜业行业拥有定价权</a:t>
            </a:r>
            <a:endParaRPr lang="en-US" altLang="zh-CN" sz="1200" b="1" dirty="0" smtClean="0">
              <a:solidFill>
                <a:srgbClr val="EF6541"/>
              </a:solidFill>
            </a:endParaRPr>
          </a:p>
          <a:p>
            <a:pPr algn="r">
              <a:buFont typeface="Arial" charset="0"/>
              <a:buNone/>
            </a:pPr>
            <a:r>
              <a:rPr lang="zh-CN" altLang="en-US" sz="900" dirty="0" smtClean="0">
                <a:solidFill>
                  <a:schemeClr val="bg1"/>
                </a:solidFill>
              </a:rPr>
              <a:t>按照王文银目前的设想，需要在铜矿石长拥有</a:t>
            </a:r>
            <a:r>
              <a:rPr lang="en-US" altLang="zh-CN" sz="900" dirty="0" smtClean="0">
                <a:solidFill>
                  <a:schemeClr val="bg1"/>
                </a:solidFill>
              </a:rPr>
              <a:t>12%</a:t>
            </a:r>
            <a:r>
              <a:rPr lang="zh-CN" altLang="en-US" sz="900" dirty="0" smtClean="0">
                <a:solidFill>
                  <a:schemeClr val="bg1"/>
                </a:solidFill>
              </a:rPr>
              <a:t>左右的份额，才能掌握话语权和定价权。</a:t>
            </a:r>
            <a:endParaRPr lang="zh-CN" altLang="en-US" sz="900" dirty="0">
              <a:solidFill>
                <a:schemeClr val="bg1"/>
              </a:solidFill>
            </a:endParaRPr>
          </a:p>
        </p:txBody>
      </p:sp>
      <p:sp>
        <p:nvSpPr>
          <p:cNvPr id="31762" name="Line 18"/>
          <p:cNvSpPr>
            <a:spLocks noChangeShapeType="1"/>
          </p:cNvSpPr>
          <p:nvPr/>
        </p:nvSpPr>
        <p:spPr bwMode="auto">
          <a:xfrm>
            <a:off x="5724525" y="2505075"/>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3" name="Rectangle 19"/>
          <p:cNvSpPr>
            <a:spLocks noChangeArrowheads="1"/>
          </p:cNvSpPr>
          <p:nvPr/>
        </p:nvSpPr>
        <p:spPr bwMode="auto">
          <a:xfrm>
            <a:off x="6953250" y="2432050"/>
            <a:ext cx="1512888" cy="877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1200" b="1" dirty="0" smtClean="0">
                <a:solidFill>
                  <a:srgbClr val="EF6541"/>
                </a:solidFill>
              </a:rPr>
              <a:t>进入世界</a:t>
            </a:r>
            <a:r>
              <a:rPr lang="en-US" altLang="zh-CN" sz="1200" b="1" dirty="0" smtClean="0">
                <a:solidFill>
                  <a:srgbClr val="EF6541"/>
                </a:solidFill>
              </a:rPr>
              <a:t>50</a:t>
            </a:r>
            <a:r>
              <a:rPr lang="zh-CN" altLang="en-US" sz="1200" b="1" dirty="0" smtClean="0">
                <a:solidFill>
                  <a:srgbClr val="EF6541"/>
                </a:solidFill>
              </a:rPr>
              <a:t>强</a:t>
            </a:r>
            <a:endParaRPr lang="en-US" altLang="zh-CN" sz="1200" b="1" dirty="0" smtClean="0">
              <a:solidFill>
                <a:srgbClr val="EF6541"/>
              </a:solidFill>
            </a:endParaRPr>
          </a:p>
          <a:p>
            <a:pPr>
              <a:buFont typeface="Arial" charset="0"/>
              <a:buNone/>
            </a:pPr>
            <a:r>
              <a:rPr lang="en-US" altLang="zh-CN" sz="900" dirty="0" smtClean="0">
                <a:solidFill>
                  <a:schemeClr val="bg1"/>
                </a:solidFill>
              </a:rPr>
              <a:t>《</a:t>
            </a:r>
            <a:r>
              <a:rPr lang="zh-CN" altLang="en-US" sz="900" dirty="0" smtClean="0">
                <a:solidFill>
                  <a:schemeClr val="bg1"/>
                </a:solidFill>
              </a:rPr>
              <a:t>财富</a:t>
            </a:r>
            <a:r>
              <a:rPr lang="en-US" altLang="zh-CN" sz="900" dirty="0" smtClean="0">
                <a:solidFill>
                  <a:schemeClr val="bg1"/>
                </a:solidFill>
              </a:rPr>
              <a:t>》</a:t>
            </a:r>
            <a:r>
              <a:rPr lang="zh-CN" altLang="en-US" sz="900" dirty="0" smtClean="0">
                <a:solidFill>
                  <a:schemeClr val="bg1"/>
                </a:solidFill>
              </a:rPr>
              <a:t>世界</a:t>
            </a:r>
            <a:r>
              <a:rPr lang="en-US" altLang="zh-CN" sz="900" dirty="0" smtClean="0">
                <a:solidFill>
                  <a:schemeClr val="bg1"/>
                </a:solidFill>
              </a:rPr>
              <a:t>500</a:t>
            </a:r>
            <a:r>
              <a:rPr lang="zh-CN" altLang="en-US" sz="900" dirty="0" smtClean="0">
                <a:solidFill>
                  <a:schemeClr val="bg1"/>
                </a:solidFill>
              </a:rPr>
              <a:t>强排行榜</a:t>
            </a:r>
            <a:r>
              <a:rPr lang="en-US" altLang="zh-CN" sz="900" dirty="0" smtClean="0">
                <a:solidFill>
                  <a:schemeClr val="bg1"/>
                </a:solidFill>
              </a:rPr>
              <a:t>2017</a:t>
            </a:r>
            <a:r>
              <a:rPr lang="zh-CN" altLang="en-US" sz="900" dirty="0" smtClean="0">
                <a:solidFill>
                  <a:schemeClr val="bg1"/>
                </a:solidFill>
              </a:rPr>
              <a:t>年第</a:t>
            </a:r>
            <a:r>
              <a:rPr lang="en-US" altLang="zh-CN" sz="900" dirty="0" smtClean="0">
                <a:solidFill>
                  <a:schemeClr val="bg1"/>
                </a:solidFill>
              </a:rPr>
              <a:t>50</a:t>
            </a:r>
            <a:r>
              <a:rPr lang="zh-CN" altLang="en-US" sz="900" dirty="0" smtClean="0">
                <a:solidFill>
                  <a:schemeClr val="bg1"/>
                </a:solidFill>
              </a:rPr>
              <a:t>位的企业营收为</a:t>
            </a:r>
            <a:r>
              <a:rPr lang="en-US" altLang="zh-CN" sz="900" dirty="0" smtClean="0">
                <a:solidFill>
                  <a:schemeClr val="bg1"/>
                </a:solidFill>
              </a:rPr>
              <a:t>105,127.5</a:t>
            </a:r>
            <a:r>
              <a:rPr lang="zh-CN" altLang="en-US" sz="900" dirty="0" smtClean="0">
                <a:solidFill>
                  <a:schemeClr val="bg1"/>
                </a:solidFill>
              </a:rPr>
              <a:t>百万美元</a:t>
            </a:r>
            <a:r>
              <a:rPr lang="en-US" altLang="zh-CN" sz="900" dirty="0" smtClean="0">
                <a:solidFill>
                  <a:schemeClr val="bg1"/>
                </a:solidFill>
              </a:rPr>
              <a:t>,</a:t>
            </a:r>
            <a:r>
              <a:rPr lang="zh-CN" altLang="en-US" sz="900" dirty="0" smtClean="0">
                <a:solidFill>
                  <a:schemeClr val="bg1"/>
                </a:solidFill>
              </a:rPr>
              <a:t>约合人民币</a:t>
            </a:r>
            <a:r>
              <a:rPr lang="en-US" altLang="zh-CN" sz="900" dirty="0" smtClean="0">
                <a:solidFill>
                  <a:schemeClr val="bg1"/>
                </a:solidFill>
              </a:rPr>
              <a:t>6937</a:t>
            </a:r>
            <a:r>
              <a:rPr lang="zh-CN" altLang="en-US" sz="900" dirty="0" smtClean="0">
                <a:solidFill>
                  <a:schemeClr val="bg1"/>
                </a:solidFill>
              </a:rPr>
              <a:t>亿元</a:t>
            </a:r>
            <a:r>
              <a:rPr lang="en-US" altLang="zh-CN" sz="900" dirty="0" smtClean="0">
                <a:solidFill>
                  <a:schemeClr val="bg1"/>
                </a:solidFill>
              </a:rPr>
              <a:t>,</a:t>
            </a:r>
            <a:r>
              <a:rPr lang="zh-CN" altLang="en-US" sz="900" dirty="0">
                <a:solidFill>
                  <a:schemeClr val="bg1"/>
                </a:solidFill>
              </a:rPr>
              <a:t> </a:t>
            </a:r>
            <a:r>
              <a:rPr lang="zh-CN" altLang="en-US" sz="900" dirty="0" smtClean="0">
                <a:solidFill>
                  <a:schemeClr val="bg1"/>
                </a:solidFill>
              </a:rPr>
              <a:t>是目前正威的</a:t>
            </a:r>
            <a:r>
              <a:rPr lang="en-US" altLang="zh-CN" sz="900" dirty="0" smtClean="0">
                <a:solidFill>
                  <a:schemeClr val="bg1"/>
                </a:solidFill>
              </a:rPr>
              <a:t>2.1</a:t>
            </a:r>
            <a:r>
              <a:rPr lang="zh-CN" altLang="en-US" sz="900" dirty="0" smtClean="0">
                <a:solidFill>
                  <a:schemeClr val="bg1"/>
                </a:solidFill>
              </a:rPr>
              <a:t>倍。</a:t>
            </a:r>
            <a:endParaRPr lang="zh-CN" altLang="en-US" sz="900" dirty="0">
              <a:solidFill>
                <a:schemeClr val="bg1"/>
              </a:solidFill>
            </a:endParaRPr>
          </a:p>
        </p:txBody>
      </p:sp>
      <p:sp>
        <p:nvSpPr>
          <p:cNvPr id="31764" name="Line 20"/>
          <p:cNvSpPr>
            <a:spLocks noChangeShapeType="1"/>
          </p:cNvSpPr>
          <p:nvPr/>
        </p:nvSpPr>
        <p:spPr bwMode="auto">
          <a:xfrm>
            <a:off x="5118100" y="3954463"/>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5" name="Rectangle 21"/>
          <p:cNvSpPr>
            <a:spLocks noChangeArrowheads="1"/>
          </p:cNvSpPr>
          <p:nvPr/>
        </p:nvSpPr>
        <p:spPr bwMode="auto">
          <a:xfrm>
            <a:off x="6346824" y="3881438"/>
            <a:ext cx="1969592" cy="7386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buFont typeface="Arial" charset="0"/>
              <a:buNone/>
            </a:pPr>
            <a:r>
              <a:rPr lang="zh-CN" altLang="en-US" sz="1200" b="1" dirty="0" smtClean="0">
                <a:solidFill>
                  <a:srgbClr val="EF6541"/>
                </a:solidFill>
              </a:rPr>
              <a:t>振兴民族精神 实现产业报国</a:t>
            </a:r>
            <a:endParaRPr lang="en-US" altLang="zh-CN" sz="1200" b="1" dirty="0" smtClean="0">
              <a:solidFill>
                <a:srgbClr val="EF6541"/>
              </a:solidFill>
            </a:endParaRPr>
          </a:p>
          <a:p>
            <a:pPr>
              <a:buFont typeface="Arial" charset="0"/>
              <a:buNone/>
            </a:pPr>
            <a:r>
              <a:rPr lang="zh-CN" altLang="en-US" sz="900" dirty="0" smtClean="0">
                <a:solidFill>
                  <a:schemeClr val="bg1"/>
                </a:solidFill>
              </a:rPr>
              <a:t>目前正威集团已经积极涉足国家政策大力扶持的半导体和高新材料领域，并取得初步成果。同时还积极合作创立中外合资公立医院，完善国家医疗事业。</a:t>
            </a:r>
            <a:endParaRPr lang="zh-CN" altLang="en-US" sz="900" dirty="0">
              <a:solidFill>
                <a:schemeClr val="bg1"/>
              </a:solidFill>
            </a:endParaRPr>
          </a:p>
        </p:txBody>
      </p:sp>
    </p:spTree>
    <p:extLst>
      <p:ext uri="{BB962C8B-B14F-4D97-AF65-F5344CB8AC3E}">
        <p14:creationId xmlns:p14="http://schemas.microsoft.com/office/powerpoint/2010/main" val="109433523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2"/>
          <p:cNvSpPr>
            <a:spLocks noChangeArrowheads="1"/>
          </p:cNvSpPr>
          <p:nvPr/>
        </p:nvSpPr>
        <p:spPr bwMode="auto">
          <a:xfrm>
            <a:off x="0" y="4181475"/>
            <a:ext cx="9144000" cy="960438"/>
          </a:xfrm>
          <a:prstGeom prst="rect">
            <a:avLst/>
          </a:prstGeom>
          <a:solidFill>
            <a:srgbClr val="C9B193"/>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25603" name="Picture 3" descr="卡通遨游太空汇报模板"/>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50813" y="736600"/>
            <a:ext cx="4364037" cy="3670300"/>
          </a:xfrm>
          <a:prstGeom prst="rect">
            <a:avLst/>
          </a:prstGeom>
          <a:noFill/>
          <a:extLst>
            <a:ext uri="{909E8E84-426E-40DD-AFC4-6F175D3DCCD1}">
              <a14:hiddenFill xmlns:a14="http://schemas.microsoft.com/office/drawing/2010/main">
                <a:solidFill>
                  <a:srgbClr val="FFFFFF"/>
                </a:solidFill>
              </a14:hiddenFill>
            </a:ext>
          </a:extLst>
        </p:spPr>
      </p:pic>
      <p:sp>
        <p:nvSpPr>
          <p:cNvPr id="25604" name="Rectangle 4"/>
          <p:cNvSpPr>
            <a:spLocks noChangeArrowheads="1"/>
          </p:cNvSpPr>
          <p:nvPr/>
        </p:nvSpPr>
        <p:spPr bwMode="auto">
          <a:xfrm>
            <a:off x="4456113" y="1635125"/>
            <a:ext cx="4386262" cy="427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buFont typeface="Arial" charset="0"/>
              <a:buNone/>
            </a:pPr>
            <a:r>
              <a:rPr lang="en-US" altLang="zh-CN" sz="2800" b="1" dirty="0">
                <a:solidFill>
                  <a:srgbClr val="EF6541"/>
                </a:solidFill>
              </a:rPr>
              <a:t>THANKS FOR WATCHING</a:t>
            </a:r>
            <a:endParaRPr lang="en-US" altLang="zh-CN" sz="2800" dirty="0">
              <a:solidFill>
                <a:srgbClr val="EF6541"/>
              </a:solidFill>
            </a:endParaRPr>
          </a:p>
        </p:txBody>
      </p:sp>
    </p:spTree>
    <p:extLst>
      <p:ext uri="{BB962C8B-B14F-4D97-AF65-F5344CB8AC3E}">
        <p14:creationId xmlns:p14="http://schemas.microsoft.com/office/powerpoint/2010/main" val="205160092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01" name="Oval 5"/>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4100" name="Picture 4"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4105" name="Rectangle 9"/>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a:solidFill>
                  <a:schemeClr val="bg1"/>
                </a:solidFill>
              </a:rPr>
              <a:t>01</a:t>
            </a:r>
          </a:p>
        </p:txBody>
      </p:sp>
      <p:pic>
        <p:nvPicPr>
          <p:cNvPr id="4107" name="Picture 11" descr="未标题-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33663" y="1738313"/>
            <a:ext cx="476250" cy="530225"/>
          </a:xfrm>
          <a:prstGeom prst="rect">
            <a:avLst/>
          </a:prstGeom>
          <a:noFill/>
          <a:extLst>
            <a:ext uri="{909E8E84-426E-40DD-AFC4-6F175D3DCCD1}">
              <a14:hiddenFill xmlns:a14="http://schemas.microsoft.com/office/drawing/2010/main">
                <a:solidFill>
                  <a:srgbClr val="FFFFFF"/>
                </a:solidFill>
              </a14:hiddenFill>
            </a:ext>
          </a:extLst>
        </p:spPr>
      </p:pic>
      <p:sp>
        <p:nvSpPr>
          <p:cNvPr id="4108" name="Freeform 12"/>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109" name="Group 13"/>
          <p:cNvGrpSpPr>
            <a:grpSpLocks/>
          </p:cNvGrpSpPr>
          <p:nvPr/>
        </p:nvGrpSpPr>
        <p:grpSpPr bwMode="auto">
          <a:xfrm>
            <a:off x="1406525" y="1871663"/>
            <a:ext cx="177800" cy="174625"/>
            <a:chOff x="223" y="203"/>
            <a:chExt cx="213" cy="211"/>
          </a:xfrm>
        </p:grpSpPr>
        <p:sp>
          <p:nvSpPr>
            <p:cNvPr id="4110" name="Freeform 14"/>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111" name="Oval 15"/>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112" name="Freeform 16"/>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4113" name="Group 17"/>
          <p:cNvGrpSpPr>
            <a:grpSpLocks/>
          </p:cNvGrpSpPr>
          <p:nvPr/>
        </p:nvGrpSpPr>
        <p:grpSpPr bwMode="auto">
          <a:xfrm flipV="1">
            <a:off x="2849563" y="2730500"/>
            <a:ext cx="130175" cy="127000"/>
            <a:chOff x="223" y="203"/>
            <a:chExt cx="213" cy="211"/>
          </a:xfrm>
        </p:grpSpPr>
        <p:sp>
          <p:nvSpPr>
            <p:cNvPr id="4114" name="Freeform 18"/>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4115" name="Oval 19"/>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4116" name="Rectangle 20"/>
          <p:cNvSpPr>
            <a:spLocks noChangeArrowheads="1"/>
          </p:cNvSpPr>
          <p:nvPr/>
        </p:nvSpPr>
        <p:spPr bwMode="auto">
          <a:xfrm>
            <a:off x="3995738" y="2189163"/>
            <a:ext cx="4537075"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正威国际集团简介及发展历程</a:t>
            </a:r>
          </a:p>
          <a:p>
            <a:pPr>
              <a:buFont typeface="Arial" charset="0"/>
              <a:buNone/>
            </a:pPr>
            <a:r>
              <a:rPr lang="zh-CN" altLang="en-US" sz="1600" dirty="0" smtClean="0">
                <a:solidFill>
                  <a:schemeClr val="bg1"/>
                </a:solidFill>
              </a:rPr>
              <a:t>历时</a:t>
            </a:r>
            <a:r>
              <a:rPr lang="en-US" altLang="zh-CN" sz="1600" dirty="0" smtClean="0">
                <a:solidFill>
                  <a:schemeClr val="bg1"/>
                </a:solidFill>
              </a:rPr>
              <a:t>20</a:t>
            </a:r>
            <a:r>
              <a:rPr lang="zh-CN" altLang="en-US" sz="1600" dirty="0" smtClean="0">
                <a:solidFill>
                  <a:schemeClr val="bg1"/>
                </a:solidFill>
              </a:rPr>
              <a:t>多年</a:t>
            </a:r>
            <a:r>
              <a:rPr lang="en-US" altLang="zh-CN" sz="1600" dirty="0" smtClean="0">
                <a:solidFill>
                  <a:schemeClr val="bg1"/>
                </a:solidFill>
              </a:rPr>
              <a:t>,</a:t>
            </a:r>
            <a:r>
              <a:rPr lang="zh-CN" altLang="en-US" sz="1600" dirty="0" smtClean="0">
                <a:solidFill>
                  <a:schemeClr val="bg1"/>
                </a:solidFill>
              </a:rPr>
              <a:t> 实现从</a:t>
            </a:r>
            <a:r>
              <a:rPr lang="en-US" altLang="zh-CN" sz="1600" dirty="0" smtClean="0">
                <a:solidFill>
                  <a:schemeClr val="bg1"/>
                </a:solidFill>
              </a:rPr>
              <a:t>0</a:t>
            </a:r>
            <a:r>
              <a:rPr lang="zh-CN" altLang="en-US" sz="1600" dirty="0" smtClean="0">
                <a:solidFill>
                  <a:schemeClr val="bg1"/>
                </a:solidFill>
              </a:rPr>
              <a:t>到</a:t>
            </a:r>
            <a:r>
              <a:rPr lang="en-US" altLang="zh-CN" sz="1600" dirty="0" smtClean="0">
                <a:solidFill>
                  <a:schemeClr val="bg1"/>
                </a:solidFill>
              </a:rPr>
              <a:t>3300</a:t>
            </a:r>
            <a:r>
              <a:rPr lang="zh-CN" altLang="en-US" sz="1600" dirty="0" smtClean="0">
                <a:solidFill>
                  <a:schemeClr val="bg1"/>
                </a:solidFill>
              </a:rPr>
              <a:t>亿的蜕变</a:t>
            </a:r>
            <a:endParaRPr lang="en-US" altLang="zh-CN" sz="1600" dirty="0">
              <a:solidFill>
                <a:schemeClr val="bg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6" name="Picture 4"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8197" name="Line 5"/>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8198" name="Text Box 6"/>
          <p:cNvSpPr txBox="1">
            <a:spLocks noChangeArrowheads="1"/>
          </p:cNvSpPr>
          <p:nvPr/>
        </p:nvSpPr>
        <p:spPr bwMode="auto">
          <a:xfrm>
            <a:off x="250825" y="266700"/>
            <a:ext cx="193899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正威国际集团简介</a:t>
            </a:r>
            <a:endParaRPr lang="en-US" altLang="zh-CN" b="1" dirty="0">
              <a:solidFill>
                <a:schemeClr val="bg1"/>
              </a:solidFill>
              <a:latin typeface="微软雅黑" charset="-122"/>
              <a:ea typeface="微软雅黑" charset="-122"/>
            </a:endParaRPr>
          </a:p>
        </p:txBody>
      </p:sp>
      <p:sp>
        <p:nvSpPr>
          <p:cNvPr id="8200" name="Text Box 8"/>
          <p:cNvSpPr txBox="1">
            <a:spLocks noChangeArrowheads="1"/>
          </p:cNvSpPr>
          <p:nvPr/>
        </p:nvSpPr>
        <p:spPr bwMode="auto">
          <a:xfrm>
            <a:off x="250825" y="627063"/>
            <a:ext cx="1015663"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世界铜王的铜业帝国</a:t>
            </a:r>
            <a:endParaRPr lang="en-US" altLang="zh-CN" sz="800" dirty="0">
              <a:solidFill>
                <a:srgbClr val="F0EFEF"/>
              </a:solidFill>
            </a:endParaRPr>
          </a:p>
        </p:txBody>
      </p:sp>
      <p:sp>
        <p:nvSpPr>
          <p:cNvPr id="8201" name="Rectangle 9"/>
          <p:cNvSpPr>
            <a:spLocks noChangeArrowheads="1"/>
          </p:cNvSpPr>
          <p:nvPr/>
        </p:nvSpPr>
        <p:spPr bwMode="auto">
          <a:xfrm>
            <a:off x="827088" y="1349375"/>
            <a:ext cx="7489825" cy="664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200" dirty="0" smtClean="0">
                <a:solidFill>
                  <a:schemeClr val="bg1"/>
                </a:solidFill>
              </a:rPr>
              <a:t>正威国际集团是由产业经济发展起来的一家以金属新材料和非金属新材料完整产业链为主导的高科技产业集团</a:t>
            </a:r>
            <a:r>
              <a:rPr lang="zh-CN" altLang="en-US" sz="1200" dirty="0">
                <a:solidFill>
                  <a:schemeClr val="bg1"/>
                </a:solidFill>
              </a:rPr>
              <a:t>，</a:t>
            </a:r>
            <a:r>
              <a:rPr lang="zh-CN" altLang="en-US" sz="1200" dirty="0" smtClean="0">
                <a:solidFill>
                  <a:schemeClr val="bg1"/>
                </a:solidFill>
              </a:rPr>
              <a:t> 近年来大力发展产业投资与科技智慧园区开发、战略投资与财务投资、交易平台等业务，</a:t>
            </a:r>
            <a:r>
              <a:rPr lang="zh-CN" altLang="en-US" sz="1200" dirty="0" smtClean="0">
                <a:solidFill>
                  <a:srgbClr val="EF6541"/>
                </a:solidFill>
              </a:rPr>
              <a:t>在金属新材料领域位列世界第一</a:t>
            </a:r>
            <a:r>
              <a:rPr lang="zh-CN" altLang="en-US" sz="1200" dirty="0" smtClean="0">
                <a:solidFill>
                  <a:schemeClr val="bg1"/>
                </a:solidFill>
              </a:rPr>
              <a:t>。</a:t>
            </a:r>
            <a:endParaRPr lang="zh-CN" altLang="en-US" sz="1200" dirty="0">
              <a:solidFill>
                <a:schemeClr val="bg1"/>
              </a:solidFill>
            </a:endParaRPr>
          </a:p>
        </p:txBody>
      </p:sp>
      <p:sp>
        <p:nvSpPr>
          <p:cNvPr id="8202" name="Freeform 10"/>
          <p:cNvSpPr>
            <a:spLocks/>
          </p:cNvSpPr>
          <p:nvPr/>
        </p:nvSpPr>
        <p:spPr bwMode="auto">
          <a:xfrm>
            <a:off x="801688" y="2570163"/>
            <a:ext cx="1550987"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3" name="Freeform 11"/>
          <p:cNvSpPr>
            <a:spLocks/>
          </p:cNvSpPr>
          <p:nvPr/>
        </p:nvSpPr>
        <p:spPr bwMode="auto">
          <a:xfrm>
            <a:off x="382588" y="2570163"/>
            <a:ext cx="371475" cy="373062"/>
          </a:xfrm>
          <a:custGeom>
            <a:avLst/>
            <a:gdLst>
              <a:gd name="T0" fmla="*/ 117 w 117"/>
              <a:gd name="T1" fmla="*/ 106 h 117"/>
              <a:gd name="T2" fmla="*/ 106 w 117"/>
              <a:gd name="T3" fmla="*/ 117 h 117"/>
              <a:gd name="T4" fmla="*/ 11 w 117"/>
              <a:gd name="T5" fmla="*/ 117 h 117"/>
              <a:gd name="T6" fmla="*/ 0 w 117"/>
              <a:gd name="T7" fmla="*/ 106 h 117"/>
              <a:gd name="T8" fmla="*/ 0 w 117"/>
              <a:gd name="T9" fmla="*/ 11 h 117"/>
              <a:gd name="T10" fmla="*/ 11 w 117"/>
              <a:gd name="T11" fmla="*/ 0 h 117"/>
              <a:gd name="T12" fmla="*/ 106 w 117"/>
              <a:gd name="T13" fmla="*/ 0 h 117"/>
              <a:gd name="T14" fmla="*/ 117 w 117"/>
              <a:gd name="T15" fmla="*/ 11 h 117"/>
              <a:gd name="T16" fmla="*/ 117 w 117"/>
              <a:gd name="T17" fmla="*/ 10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7">
                <a:moveTo>
                  <a:pt x="117" y="106"/>
                </a:moveTo>
                <a:cubicBezTo>
                  <a:pt x="117" y="112"/>
                  <a:pt x="112" y="117"/>
                  <a:pt x="106" y="117"/>
                </a:cubicBezTo>
                <a:cubicBezTo>
                  <a:pt x="11" y="117"/>
                  <a:pt x="11" y="117"/>
                  <a:pt x="11" y="117"/>
                </a:cubicBezTo>
                <a:cubicBezTo>
                  <a:pt x="5" y="117"/>
                  <a:pt x="0" y="112"/>
                  <a:pt x="0" y="106"/>
                </a:cubicBezTo>
                <a:cubicBezTo>
                  <a:pt x="0" y="11"/>
                  <a:pt x="0" y="11"/>
                  <a:pt x="0" y="11"/>
                </a:cubicBezTo>
                <a:cubicBezTo>
                  <a:pt x="0" y="5"/>
                  <a:pt x="5" y="0"/>
                  <a:pt x="11" y="0"/>
                </a:cubicBezTo>
                <a:cubicBezTo>
                  <a:pt x="106" y="0"/>
                  <a:pt x="106" y="0"/>
                  <a:pt x="106" y="0"/>
                </a:cubicBezTo>
                <a:cubicBezTo>
                  <a:pt x="112" y="0"/>
                  <a:pt x="117" y="5"/>
                  <a:pt x="117" y="11"/>
                </a:cubicBezTo>
                <a:lnTo>
                  <a:pt x="117" y="10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4" name="Freeform 12"/>
          <p:cNvSpPr>
            <a:spLocks/>
          </p:cNvSpPr>
          <p:nvPr/>
        </p:nvSpPr>
        <p:spPr bwMode="auto">
          <a:xfrm>
            <a:off x="2403475" y="3013075"/>
            <a:ext cx="1550988" cy="1557338"/>
          </a:xfrm>
          <a:custGeom>
            <a:avLst/>
            <a:gdLst>
              <a:gd name="T0" fmla="*/ 488 w 488"/>
              <a:gd name="T1" fmla="*/ 476 h 488"/>
              <a:gd name="T2" fmla="*/ 477 w 488"/>
              <a:gd name="T3" fmla="*/ 488 h 488"/>
              <a:gd name="T4" fmla="*/ 11 w 488"/>
              <a:gd name="T5" fmla="*/ 488 h 488"/>
              <a:gd name="T6" fmla="*/ 0 w 488"/>
              <a:gd name="T7" fmla="*/ 476 h 488"/>
              <a:gd name="T8" fmla="*/ 0 w 488"/>
              <a:gd name="T9" fmla="*/ 11 h 488"/>
              <a:gd name="T10" fmla="*/ 11 w 488"/>
              <a:gd name="T11" fmla="*/ 0 h 488"/>
              <a:gd name="T12" fmla="*/ 477 w 488"/>
              <a:gd name="T13" fmla="*/ 0 h 488"/>
              <a:gd name="T14" fmla="*/ 488 w 488"/>
              <a:gd name="T15" fmla="*/ 11 h 488"/>
              <a:gd name="T16" fmla="*/ 488 w 488"/>
              <a:gd name="T17" fmla="*/ 47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6"/>
                </a:moveTo>
                <a:cubicBezTo>
                  <a:pt x="488" y="483"/>
                  <a:pt x="483" y="488"/>
                  <a:pt x="477" y="488"/>
                </a:cubicBezTo>
                <a:cubicBezTo>
                  <a:pt x="11" y="488"/>
                  <a:pt x="11" y="488"/>
                  <a:pt x="11" y="488"/>
                </a:cubicBezTo>
                <a:cubicBezTo>
                  <a:pt x="5" y="488"/>
                  <a:pt x="0" y="483"/>
                  <a:pt x="0" y="476"/>
                </a:cubicBezTo>
                <a:cubicBezTo>
                  <a:pt x="0" y="11"/>
                  <a:pt x="0" y="11"/>
                  <a:pt x="0" y="11"/>
                </a:cubicBezTo>
                <a:cubicBezTo>
                  <a:pt x="0" y="5"/>
                  <a:pt x="5" y="0"/>
                  <a:pt x="11" y="0"/>
                </a:cubicBezTo>
                <a:cubicBezTo>
                  <a:pt x="477" y="0"/>
                  <a:pt x="477" y="0"/>
                  <a:pt x="477" y="0"/>
                </a:cubicBezTo>
                <a:cubicBezTo>
                  <a:pt x="483" y="0"/>
                  <a:pt x="488" y="5"/>
                  <a:pt x="488" y="11"/>
                </a:cubicBezTo>
                <a:lnTo>
                  <a:pt x="488" y="4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5" name="Freeform 13"/>
          <p:cNvSpPr>
            <a:spLocks/>
          </p:cNvSpPr>
          <p:nvPr/>
        </p:nvSpPr>
        <p:spPr bwMode="auto">
          <a:xfrm>
            <a:off x="1984375" y="4194175"/>
            <a:ext cx="371475" cy="376238"/>
          </a:xfrm>
          <a:custGeom>
            <a:avLst/>
            <a:gdLst>
              <a:gd name="T0" fmla="*/ 117 w 117"/>
              <a:gd name="T1" fmla="*/ 106 h 118"/>
              <a:gd name="T2" fmla="*/ 106 w 117"/>
              <a:gd name="T3" fmla="*/ 118 h 118"/>
              <a:gd name="T4" fmla="*/ 11 w 117"/>
              <a:gd name="T5" fmla="*/ 118 h 118"/>
              <a:gd name="T6" fmla="*/ 0 w 117"/>
              <a:gd name="T7" fmla="*/ 106 h 118"/>
              <a:gd name="T8" fmla="*/ 0 w 117"/>
              <a:gd name="T9" fmla="*/ 12 h 118"/>
              <a:gd name="T10" fmla="*/ 11 w 117"/>
              <a:gd name="T11" fmla="*/ 0 h 118"/>
              <a:gd name="T12" fmla="*/ 106 w 117"/>
              <a:gd name="T13" fmla="*/ 0 h 118"/>
              <a:gd name="T14" fmla="*/ 117 w 117"/>
              <a:gd name="T15" fmla="*/ 12 h 118"/>
              <a:gd name="T16" fmla="*/ 117 w 117"/>
              <a:gd name="T17" fmla="*/ 10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8">
                <a:moveTo>
                  <a:pt x="117" y="106"/>
                </a:moveTo>
                <a:cubicBezTo>
                  <a:pt x="117" y="113"/>
                  <a:pt x="112" y="118"/>
                  <a:pt x="106" y="118"/>
                </a:cubicBezTo>
                <a:cubicBezTo>
                  <a:pt x="11" y="118"/>
                  <a:pt x="11" y="118"/>
                  <a:pt x="11" y="118"/>
                </a:cubicBezTo>
                <a:cubicBezTo>
                  <a:pt x="5" y="118"/>
                  <a:pt x="0" y="113"/>
                  <a:pt x="0" y="106"/>
                </a:cubicBezTo>
                <a:cubicBezTo>
                  <a:pt x="0" y="12"/>
                  <a:pt x="0" y="12"/>
                  <a:pt x="0" y="12"/>
                </a:cubicBezTo>
                <a:cubicBezTo>
                  <a:pt x="0" y="5"/>
                  <a:pt x="5" y="0"/>
                  <a:pt x="11" y="0"/>
                </a:cubicBezTo>
                <a:cubicBezTo>
                  <a:pt x="106" y="0"/>
                  <a:pt x="106" y="0"/>
                  <a:pt x="106" y="0"/>
                </a:cubicBezTo>
                <a:cubicBezTo>
                  <a:pt x="112" y="0"/>
                  <a:pt x="117" y="5"/>
                  <a:pt x="117" y="12"/>
                </a:cubicBezTo>
                <a:lnTo>
                  <a:pt x="117" y="10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6" name="Freeform 14"/>
          <p:cNvSpPr>
            <a:spLocks/>
          </p:cNvSpPr>
          <p:nvPr/>
        </p:nvSpPr>
        <p:spPr bwMode="auto">
          <a:xfrm>
            <a:off x="4006850" y="2570163"/>
            <a:ext cx="1550988"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7" name="Freeform 15"/>
          <p:cNvSpPr>
            <a:spLocks/>
          </p:cNvSpPr>
          <p:nvPr/>
        </p:nvSpPr>
        <p:spPr bwMode="auto">
          <a:xfrm>
            <a:off x="3586163" y="2570163"/>
            <a:ext cx="371475" cy="373062"/>
          </a:xfrm>
          <a:custGeom>
            <a:avLst/>
            <a:gdLst>
              <a:gd name="T0" fmla="*/ 117 w 117"/>
              <a:gd name="T1" fmla="*/ 106 h 117"/>
              <a:gd name="T2" fmla="*/ 106 w 117"/>
              <a:gd name="T3" fmla="*/ 117 h 117"/>
              <a:gd name="T4" fmla="*/ 11 w 117"/>
              <a:gd name="T5" fmla="*/ 117 h 117"/>
              <a:gd name="T6" fmla="*/ 0 w 117"/>
              <a:gd name="T7" fmla="*/ 106 h 117"/>
              <a:gd name="T8" fmla="*/ 0 w 117"/>
              <a:gd name="T9" fmla="*/ 11 h 117"/>
              <a:gd name="T10" fmla="*/ 11 w 117"/>
              <a:gd name="T11" fmla="*/ 0 h 117"/>
              <a:gd name="T12" fmla="*/ 106 w 117"/>
              <a:gd name="T13" fmla="*/ 0 h 117"/>
              <a:gd name="T14" fmla="*/ 117 w 117"/>
              <a:gd name="T15" fmla="*/ 11 h 117"/>
              <a:gd name="T16" fmla="*/ 117 w 117"/>
              <a:gd name="T17" fmla="*/ 10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7">
                <a:moveTo>
                  <a:pt x="117" y="106"/>
                </a:moveTo>
                <a:cubicBezTo>
                  <a:pt x="117" y="112"/>
                  <a:pt x="112" y="117"/>
                  <a:pt x="106" y="117"/>
                </a:cubicBezTo>
                <a:cubicBezTo>
                  <a:pt x="11" y="117"/>
                  <a:pt x="11" y="117"/>
                  <a:pt x="11" y="117"/>
                </a:cubicBezTo>
                <a:cubicBezTo>
                  <a:pt x="5" y="117"/>
                  <a:pt x="0" y="112"/>
                  <a:pt x="0" y="106"/>
                </a:cubicBezTo>
                <a:cubicBezTo>
                  <a:pt x="0" y="11"/>
                  <a:pt x="0" y="11"/>
                  <a:pt x="0" y="11"/>
                </a:cubicBezTo>
                <a:cubicBezTo>
                  <a:pt x="0" y="5"/>
                  <a:pt x="5" y="0"/>
                  <a:pt x="11" y="0"/>
                </a:cubicBezTo>
                <a:cubicBezTo>
                  <a:pt x="106" y="0"/>
                  <a:pt x="106" y="0"/>
                  <a:pt x="106" y="0"/>
                </a:cubicBezTo>
                <a:cubicBezTo>
                  <a:pt x="112" y="0"/>
                  <a:pt x="117" y="5"/>
                  <a:pt x="117" y="11"/>
                </a:cubicBezTo>
                <a:lnTo>
                  <a:pt x="117" y="10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8" name="Freeform 16"/>
          <p:cNvSpPr>
            <a:spLocks/>
          </p:cNvSpPr>
          <p:nvPr/>
        </p:nvSpPr>
        <p:spPr bwMode="auto">
          <a:xfrm>
            <a:off x="5608638" y="3013075"/>
            <a:ext cx="1550987" cy="1557338"/>
          </a:xfrm>
          <a:custGeom>
            <a:avLst/>
            <a:gdLst>
              <a:gd name="T0" fmla="*/ 488 w 488"/>
              <a:gd name="T1" fmla="*/ 476 h 488"/>
              <a:gd name="T2" fmla="*/ 477 w 488"/>
              <a:gd name="T3" fmla="*/ 488 h 488"/>
              <a:gd name="T4" fmla="*/ 11 w 488"/>
              <a:gd name="T5" fmla="*/ 488 h 488"/>
              <a:gd name="T6" fmla="*/ 0 w 488"/>
              <a:gd name="T7" fmla="*/ 476 h 488"/>
              <a:gd name="T8" fmla="*/ 0 w 488"/>
              <a:gd name="T9" fmla="*/ 11 h 488"/>
              <a:gd name="T10" fmla="*/ 11 w 488"/>
              <a:gd name="T11" fmla="*/ 0 h 488"/>
              <a:gd name="T12" fmla="*/ 477 w 488"/>
              <a:gd name="T13" fmla="*/ 0 h 488"/>
              <a:gd name="T14" fmla="*/ 488 w 488"/>
              <a:gd name="T15" fmla="*/ 11 h 488"/>
              <a:gd name="T16" fmla="*/ 488 w 488"/>
              <a:gd name="T17" fmla="*/ 476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6"/>
                </a:moveTo>
                <a:cubicBezTo>
                  <a:pt x="488" y="483"/>
                  <a:pt x="483" y="488"/>
                  <a:pt x="477" y="488"/>
                </a:cubicBezTo>
                <a:cubicBezTo>
                  <a:pt x="11" y="488"/>
                  <a:pt x="11" y="488"/>
                  <a:pt x="11" y="488"/>
                </a:cubicBezTo>
                <a:cubicBezTo>
                  <a:pt x="5" y="488"/>
                  <a:pt x="0" y="483"/>
                  <a:pt x="0" y="476"/>
                </a:cubicBezTo>
                <a:cubicBezTo>
                  <a:pt x="0" y="11"/>
                  <a:pt x="0" y="11"/>
                  <a:pt x="0" y="11"/>
                </a:cubicBezTo>
                <a:cubicBezTo>
                  <a:pt x="0" y="5"/>
                  <a:pt x="5" y="0"/>
                  <a:pt x="11" y="0"/>
                </a:cubicBezTo>
                <a:cubicBezTo>
                  <a:pt x="477" y="0"/>
                  <a:pt x="477" y="0"/>
                  <a:pt x="477" y="0"/>
                </a:cubicBezTo>
                <a:cubicBezTo>
                  <a:pt x="483" y="0"/>
                  <a:pt x="488" y="5"/>
                  <a:pt x="488" y="11"/>
                </a:cubicBezTo>
                <a:lnTo>
                  <a:pt x="488" y="47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09" name="Freeform 17"/>
          <p:cNvSpPr>
            <a:spLocks/>
          </p:cNvSpPr>
          <p:nvPr/>
        </p:nvSpPr>
        <p:spPr bwMode="auto">
          <a:xfrm>
            <a:off x="5187950" y="4194175"/>
            <a:ext cx="373063" cy="376238"/>
          </a:xfrm>
          <a:custGeom>
            <a:avLst/>
            <a:gdLst>
              <a:gd name="T0" fmla="*/ 117 w 117"/>
              <a:gd name="T1" fmla="*/ 106 h 118"/>
              <a:gd name="T2" fmla="*/ 106 w 117"/>
              <a:gd name="T3" fmla="*/ 118 h 118"/>
              <a:gd name="T4" fmla="*/ 11 w 117"/>
              <a:gd name="T5" fmla="*/ 118 h 118"/>
              <a:gd name="T6" fmla="*/ 0 w 117"/>
              <a:gd name="T7" fmla="*/ 106 h 118"/>
              <a:gd name="T8" fmla="*/ 0 w 117"/>
              <a:gd name="T9" fmla="*/ 12 h 118"/>
              <a:gd name="T10" fmla="*/ 11 w 117"/>
              <a:gd name="T11" fmla="*/ 0 h 118"/>
              <a:gd name="T12" fmla="*/ 106 w 117"/>
              <a:gd name="T13" fmla="*/ 0 h 118"/>
              <a:gd name="T14" fmla="*/ 117 w 117"/>
              <a:gd name="T15" fmla="*/ 12 h 118"/>
              <a:gd name="T16" fmla="*/ 117 w 117"/>
              <a:gd name="T17" fmla="*/ 106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8">
                <a:moveTo>
                  <a:pt x="117" y="106"/>
                </a:moveTo>
                <a:cubicBezTo>
                  <a:pt x="117" y="113"/>
                  <a:pt x="112" y="118"/>
                  <a:pt x="106" y="118"/>
                </a:cubicBezTo>
                <a:cubicBezTo>
                  <a:pt x="11" y="118"/>
                  <a:pt x="11" y="118"/>
                  <a:pt x="11" y="118"/>
                </a:cubicBezTo>
                <a:cubicBezTo>
                  <a:pt x="5" y="118"/>
                  <a:pt x="0" y="113"/>
                  <a:pt x="0" y="106"/>
                </a:cubicBezTo>
                <a:cubicBezTo>
                  <a:pt x="0" y="12"/>
                  <a:pt x="0" y="12"/>
                  <a:pt x="0" y="12"/>
                </a:cubicBezTo>
                <a:cubicBezTo>
                  <a:pt x="0" y="5"/>
                  <a:pt x="5" y="0"/>
                  <a:pt x="11" y="0"/>
                </a:cubicBezTo>
                <a:cubicBezTo>
                  <a:pt x="106" y="0"/>
                  <a:pt x="106" y="0"/>
                  <a:pt x="106" y="0"/>
                </a:cubicBezTo>
                <a:cubicBezTo>
                  <a:pt x="112" y="0"/>
                  <a:pt x="117" y="5"/>
                  <a:pt x="117" y="12"/>
                </a:cubicBezTo>
                <a:lnTo>
                  <a:pt x="117" y="106"/>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0" name="Freeform 18"/>
          <p:cNvSpPr>
            <a:spLocks/>
          </p:cNvSpPr>
          <p:nvPr/>
        </p:nvSpPr>
        <p:spPr bwMode="auto">
          <a:xfrm>
            <a:off x="7210425" y="2570163"/>
            <a:ext cx="1550988" cy="1557337"/>
          </a:xfrm>
          <a:custGeom>
            <a:avLst/>
            <a:gdLst>
              <a:gd name="T0" fmla="*/ 488 w 488"/>
              <a:gd name="T1" fmla="*/ 477 h 488"/>
              <a:gd name="T2" fmla="*/ 477 w 488"/>
              <a:gd name="T3" fmla="*/ 488 h 488"/>
              <a:gd name="T4" fmla="*/ 11 w 488"/>
              <a:gd name="T5" fmla="*/ 488 h 488"/>
              <a:gd name="T6" fmla="*/ 0 w 488"/>
              <a:gd name="T7" fmla="*/ 477 h 488"/>
              <a:gd name="T8" fmla="*/ 0 w 488"/>
              <a:gd name="T9" fmla="*/ 11 h 488"/>
              <a:gd name="T10" fmla="*/ 11 w 488"/>
              <a:gd name="T11" fmla="*/ 0 h 488"/>
              <a:gd name="T12" fmla="*/ 477 w 488"/>
              <a:gd name="T13" fmla="*/ 0 h 488"/>
              <a:gd name="T14" fmla="*/ 488 w 488"/>
              <a:gd name="T15" fmla="*/ 11 h 488"/>
              <a:gd name="T16" fmla="*/ 488 w 488"/>
              <a:gd name="T17" fmla="*/ 477 h 4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88" h="488">
                <a:moveTo>
                  <a:pt x="488" y="477"/>
                </a:moveTo>
                <a:cubicBezTo>
                  <a:pt x="488" y="483"/>
                  <a:pt x="483" y="488"/>
                  <a:pt x="477" y="488"/>
                </a:cubicBezTo>
                <a:cubicBezTo>
                  <a:pt x="11" y="488"/>
                  <a:pt x="11" y="488"/>
                  <a:pt x="11" y="488"/>
                </a:cubicBezTo>
                <a:cubicBezTo>
                  <a:pt x="5" y="488"/>
                  <a:pt x="0" y="483"/>
                  <a:pt x="0" y="477"/>
                </a:cubicBezTo>
                <a:cubicBezTo>
                  <a:pt x="0" y="11"/>
                  <a:pt x="0" y="11"/>
                  <a:pt x="0" y="11"/>
                </a:cubicBezTo>
                <a:cubicBezTo>
                  <a:pt x="0" y="5"/>
                  <a:pt x="5" y="0"/>
                  <a:pt x="11" y="0"/>
                </a:cubicBezTo>
                <a:cubicBezTo>
                  <a:pt x="477" y="0"/>
                  <a:pt x="477" y="0"/>
                  <a:pt x="477" y="0"/>
                </a:cubicBezTo>
                <a:cubicBezTo>
                  <a:pt x="483" y="0"/>
                  <a:pt x="488" y="5"/>
                  <a:pt x="488" y="11"/>
                </a:cubicBezTo>
                <a:lnTo>
                  <a:pt x="488" y="477"/>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1" name="Freeform 19"/>
          <p:cNvSpPr>
            <a:spLocks/>
          </p:cNvSpPr>
          <p:nvPr/>
        </p:nvSpPr>
        <p:spPr bwMode="auto">
          <a:xfrm>
            <a:off x="6791325" y="2570163"/>
            <a:ext cx="371475" cy="373062"/>
          </a:xfrm>
          <a:custGeom>
            <a:avLst/>
            <a:gdLst>
              <a:gd name="T0" fmla="*/ 117 w 117"/>
              <a:gd name="T1" fmla="*/ 106 h 117"/>
              <a:gd name="T2" fmla="*/ 106 w 117"/>
              <a:gd name="T3" fmla="*/ 117 h 117"/>
              <a:gd name="T4" fmla="*/ 11 w 117"/>
              <a:gd name="T5" fmla="*/ 117 h 117"/>
              <a:gd name="T6" fmla="*/ 0 w 117"/>
              <a:gd name="T7" fmla="*/ 106 h 117"/>
              <a:gd name="T8" fmla="*/ 0 w 117"/>
              <a:gd name="T9" fmla="*/ 11 h 117"/>
              <a:gd name="T10" fmla="*/ 11 w 117"/>
              <a:gd name="T11" fmla="*/ 0 h 117"/>
              <a:gd name="T12" fmla="*/ 106 w 117"/>
              <a:gd name="T13" fmla="*/ 0 h 117"/>
              <a:gd name="T14" fmla="*/ 117 w 117"/>
              <a:gd name="T15" fmla="*/ 11 h 117"/>
              <a:gd name="T16" fmla="*/ 117 w 117"/>
              <a:gd name="T17" fmla="*/ 106 h 1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7" h="117">
                <a:moveTo>
                  <a:pt x="117" y="106"/>
                </a:moveTo>
                <a:cubicBezTo>
                  <a:pt x="117" y="112"/>
                  <a:pt x="112" y="117"/>
                  <a:pt x="106" y="117"/>
                </a:cubicBezTo>
                <a:cubicBezTo>
                  <a:pt x="11" y="117"/>
                  <a:pt x="11" y="117"/>
                  <a:pt x="11" y="117"/>
                </a:cubicBezTo>
                <a:cubicBezTo>
                  <a:pt x="5" y="117"/>
                  <a:pt x="0" y="112"/>
                  <a:pt x="0" y="106"/>
                </a:cubicBezTo>
                <a:cubicBezTo>
                  <a:pt x="0" y="11"/>
                  <a:pt x="0" y="11"/>
                  <a:pt x="0" y="11"/>
                </a:cubicBezTo>
                <a:cubicBezTo>
                  <a:pt x="0" y="5"/>
                  <a:pt x="5" y="0"/>
                  <a:pt x="11" y="0"/>
                </a:cubicBezTo>
                <a:cubicBezTo>
                  <a:pt x="106" y="0"/>
                  <a:pt x="106" y="0"/>
                  <a:pt x="106" y="0"/>
                </a:cubicBezTo>
                <a:cubicBezTo>
                  <a:pt x="112" y="0"/>
                  <a:pt x="117" y="5"/>
                  <a:pt x="117" y="11"/>
                </a:cubicBezTo>
                <a:lnTo>
                  <a:pt x="117" y="10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8212" name="Text Box 20"/>
          <p:cNvSpPr txBox="1">
            <a:spLocks noChangeArrowheads="1"/>
          </p:cNvSpPr>
          <p:nvPr/>
        </p:nvSpPr>
        <p:spPr bwMode="auto">
          <a:xfrm>
            <a:off x="344488" y="2571750"/>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1"/>
                </a:solidFill>
              </a:rPr>
              <a:t>01</a:t>
            </a:r>
          </a:p>
        </p:txBody>
      </p:sp>
      <p:sp>
        <p:nvSpPr>
          <p:cNvPr id="8213" name="Text Box 21"/>
          <p:cNvSpPr txBox="1">
            <a:spLocks noChangeArrowheads="1"/>
          </p:cNvSpPr>
          <p:nvPr/>
        </p:nvSpPr>
        <p:spPr bwMode="auto">
          <a:xfrm>
            <a:off x="3544888" y="2571750"/>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1"/>
                </a:solidFill>
              </a:rPr>
              <a:t>03</a:t>
            </a:r>
          </a:p>
        </p:txBody>
      </p:sp>
      <p:sp>
        <p:nvSpPr>
          <p:cNvPr id="8214" name="Text Box 22"/>
          <p:cNvSpPr txBox="1">
            <a:spLocks noChangeArrowheads="1"/>
          </p:cNvSpPr>
          <p:nvPr/>
        </p:nvSpPr>
        <p:spPr bwMode="auto">
          <a:xfrm>
            <a:off x="6751638" y="2571750"/>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1"/>
                </a:solidFill>
              </a:rPr>
              <a:t>05</a:t>
            </a:r>
          </a:p>
        </p:txBody>
      </p:sp>
      <p:sp>
        <p:nvSpPr>
          <p:cNvPr id="8215" name="Text Box 23"/>
          <p:cNvSpPr txBox="1">
            <a:spLocks noChangeArrowheads="1"/>
          </p:cNvSpPr>
          <p:nvPr/>
        </p:nvSpPr>
        <p:spPr bwMode="auto">
          <a:xfrm>
            <a:off x="1941513" y="4200525"/>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2"/>
                </a:solidFill>
              </a:rPr>
              <a:t>02</a:t>
            </a:r>
          </a:p>
        </p:txBody>
      </p:sp>
      <p:sp>
        <p:nvSpPr>
          <p:cNvPr id="8216" name="Text Box 24"/>
          <p:cNvSpPr txBox="1">
            <a:spLocks noChangeArrowheads="1"/>
          </p:cNvSpPr>
          <p:nvPr/>
        </p:nvSpPr>
        <p:spPr bwMode="auto">
          <a:xfrm>
            <a:off x="5148263" y="4200525"/>
            <a:ext cx="4381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en-US" altLang="zh-CN">
                <a:solidFill>
                  <a:schemeClr val="bg2"/>
                </a:solidFill>
              </a:rPr>
              <a:t>04</a:t>
            </a:r>
          </a:p>
        </p:txBody>
      </p:sp>
      <p:sp>
        <p:nvSpPr>
          <p:cNvPr id="8217" name="Rectangle 25"/>
          <p:cNvSpPr>
            <a:spLocks noChangeArrowheads="1"/>
          </p:cNvSpPr>
          <p:nvPr/>
        </p:nvSpPr>
        <p:spPr bwMode="auto">
          <a:xfrm>
            <a:off x="989013" y="2712571"/>
            <a:ext cx="1152525" cy="136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1"/>
                </a:solidFill>
              </a:rPr>
              <a:t>集团整体规模</a:t>
            </a:r>
            <a:endParaRPr lang="en-US" altLang="zh-CN" sz="1000" b="1" dirty="0" smtClean="0">
              <a:solidFill>
                <a:schemeClr val="bg1"/>
              </a:solidFill>
            </a:endParaRPr>
          </a:p>
          <a:p>
            <a:pPr algn="ctr">
              <a:lnSpc>
                <a:spcPct val="120000"/>
              </a:lnSpc>
              <a:buFont typeface="Arial" charset="0"/>
              <a:buNone/>
            </a:pPr>
            <a:endParaRPr lang="en-US" altLang="zh-CN" sz="800" b="1" dirty="0" smtClean="0">
              <a:solidFill>
                <a:schemeClr val="bg1"/>
              </a:solidFill>
            </a:endParaRPr>
          </a:p>
          <a:p>
            <a:pPr algn="ctr">
              <a:lnSpc>
                <a:spcPct val="120000"/>
              </a:lnSpc>
              <a:buFont typeface="Arial" charset="0"/>
              <a:buNone/>
            </a:pPr>
            <a:r>
              <a:rPr lang="zh-CN" altLang="en-US" sz="800" dirty="0" smtClean="0">
                <a:solidFill>
                  <a:schemeClr val="bg1"/>
                </a:solidFill>
              </a:rPr>
              <a:t>正</a:t>
            </a:r>
            <a:r>
              <a:rPr lang="zh-CN" altLang="en-US" sz="800" dirty="0" smtClean="0">
                <a:solidFill>
                  <a:schemeClr val="bg1"/>
                </a:solidFill>
              </a:rPr>
              <a:t>威国际集团拥有员工超过</a:t>
            </a:r>
            <a:r>
              <a:rPr lang="en-US" altLang="zh-CN" sz="800" dirty="0" smtClean="0">
                <a:solidFill>
                  <a:schemeClr val="bg1"/>
                </a:solidFill>
              </a:rPr>
              <a:t>17850</a:t>
            </a:r>
            <a:r>
              <a:rPr lang="zh-CN" altLang="en-US" sz="800" dirty="0" smtClean="0">
                <a:solidFill>
                  <a:schemeClr val="bg1"/>
                </a:solidFill>
              </a:rPr>
              <a:t>名，</a:t>
            </a:r>
            <a:r>
              <a:rPr lang="zh-CN" altLang="en-US" sz="800" b="1" dirty="0" smtClean="0">
                <a:solidFill>
                  <a:schemeClr val="bg1"/>
                </a:solidFill>
              </a:rPr>
              <a:t>总部位于广东省深圳市</a:t>
            </a:r>
            <a:r>
              <a:rPr lang="zh-CN" altLang="en-US" sz="800" dirty="0" smtClean="0">
                <a:solidFill>
                  <a:schemeClr val="bg1"/>
                </a:solidFill>
              </a:rPr>
              <a:t>，应全球化业务发展， 在国内成立了华东、北方、西南、西北总部，在新加坡、瑞士和美国设有国际总部。</a:t>
            </a:r>
            <a:endParaRPr lang="zh-CN" altLang="en-US" sz="800" dirty="0">
              <a:solidFill>
                <a:schemeClr val="bg1"/>
              </a:solidFill>
            </a:endParaRPr>
          </a:p>
        </p:txBody>
      </p:sp>
      <p:sp>
        <p:nvSpPr>
          <p:cNvPr id="8218" name="Rectangle 26"/>
          <p:cNvSpPr>
            <a:spLocks noChangeArrowheads="1"/>
          </p:cNvSpPr>
          <p:nvPr/>
        </p:nvSpPr>
        <p:spPr bwMode="auto">
          <a:xfrm>
            <a:off x="4191094" y="2712571"/>
            <a:ext cx="1152525" cy="136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1"/>
                </a:solidFill>
              </a:rPr>
              <a:t>集团成就</a:t>
            </a:r>
            <a:endParaRPr lang="en-US" altLang="zh-CN" sz="1000" b="1" dirty="0" smtClean="0">
              <a:solidFill>
                <a:schemeClr val="bg1"/>
              </a:solidFill>
            </a:endParaRPr>
          </a:p>
          <a:p>
            <a:pPr algn="ctr">
              <a:lnSpc>
                <a:spcPct val="120000"/>
              </a:lnSpc>
              <a:buFont typeface="Arial" charset="0"/>
              <a:buNone/>
            </a:pPr>
            <a:endParaRPr lang="en-US" altLang="zh-CN" sz="800" dirty="0" smtClean="0">
              <a:solidFill>
                <a:schemeClr val="bg1"/>
              </a:solidFill>
            </a:endParaRPr>
          </a:p>
          <a:p>
            <a:pPr algn="ctr">
              <a:lnSpc>
                <a:spcPct val="120000"/>
              </a:lnSpc>
              <a:buFont typeface="Arial" charset="0"/>
              <a:buNone/>
            </a:pPr>
            <a:r>
              <a:rPr lang="zh-CN" altLang="en-US" sz="800" dirty="0" smtClean="0">
                <a:solidFill>
                  <a:schemeClr val="bg1"/>
                </a:solidFill>
              </a:rPr>
              <a:t>集团</a:t>
            </a:r>
            <a:r>
              <a:rPr lang="zh-CN" altLang="en-US" sz="800" dirty="0" smtClean="0">
                <a:solidFill>
                  <a:schemeClr val="bg1"/>
                </a:solidFill>
              </a:rPr>
              <a:t>从</a:t>
            </a:r>
            <a:r>
              <a:rPr lang="en-US" altLang="zh-CN" sz="800" dirty="0" smtClean="0">
                <a:solidFill>
                  <a:schemeClr val="bg1"/>
                </a:solidFill>
              </a:rPr>
              <a:t>2013</a:t>
            </a:r>
            <a:r>
              <a:rPr lang="zh-CN" altLang="en-US" sz="800" dirty="0" smtClean="0">
                <a:solidFill>
                  <a:schemeClr val="bg1"/>
                </a:solidFill>
              </a:rPr>
              <a:t>年开始连续</a:t>
            </a:r>
            <a:r>
              <a:rPr lang="en-US" altLang="zh-CN" sz="800" dirty="0" smtClean="0">
                <a:solidFill>
                  <a:schemeClr val="bg1"/>
                </a:solidFill>
              </a:rPr>
              <a:t>5</a:t>
            </a:r>
            <a:r>
              <a:rPr lang="zh-CN" altLang="en-US" sz="800" dirty="0" smtClean="0">
                <a:solidFill>
                  <a:schemeClr val="bg1"/>
                </a:solidFill>
              </a:rPr>
              <a:t>年进入</a:t>
            </a:r>
            <a:r>
              <a:rPr lang="en-US" altLang="zh-CN" sz="800" dirty="0" smtClean="0">
                <a:solidFill>
                  <a:schemeClr val="bg1"/>
                </a:solidFill>
              </a:rPr>
              <a:t>《</a:t>
            </a:r>
            <a:r>
              <a:rPr lang="zh-CN" altLang="en-US" sz="800" dirty="0" smtClean="0">
                <a:solidFill>
                  <a:schemeClr val="bg1"/>
                </a:solidFill>
              </a:rPr>
              <a:t>财富</a:t>
            </a:r>
            <a:r>
              <a:rPr lang="en-US" altLang="zh-CN" sz="800" dirty="0" smtClean="0">
                <a:solidFill>
                  <a:schemeClr val="bg1"/>
                </a:solidFill>
              </a:rPr>
              <a:t>》</a:t>
            </a:r>
            <a:r>
              <a:rPr lang="zh-CN" altLang="en-US" sz="800" dirty="0" smtClean="0">
                <a:solidFill>
                  <a:schemeClr val="bg1"/>
                </a:solidFill>
              </a:rPr>
              <a:t>杂志发布的</a:t>
            </a:r>
            <a:r>
              <a:rPr lang="zh-CN" altLang="en-US" sz="800" b="1" dirty="0" smtClean="0">
                <a:solidFill>
                  <a:schemeClr val="bg1"/>
                </a:solidFill>
              </a:rPr>
              <a:t>世界</a:t>
            </a:r>
            <a:r>
              <a:rPr lang="en-US" altLang="zh-CN" sz="800" b="1" dirty="0" smtClean="0">
                <a:solidFill>
                  <a:schemeClr val="bg1"/>
                </a:solidFill>
              </a:rPr>
              <a:t>500</a:t>
            </a:r>
            <a:r>
              <a:rPr lang="zh-CN" altLang="en-US" sz="800" b="1" dirty="0" smtClean="0">
                <a:solidFill>
                  <a:schemeClr val="bg1"/>
                </a:solidFill>
              </a:rPr>
              <a:t>强</a:t>
            </a:r>
            <a:r>
              <a:rPr lang="zh-CN" altLang="en-US" sz="800" dirty="0" smtClean="0">
                <a:solidFill>
                  <a:schemeClr val="bg1"/>
                </a:solidFill>
              </a:rPr>
              <a:t>排行榜。在</a:t>
            </a:r>
            <a:r>
              <a:rPr lang="en-US" altLang="zh-CN" sz="800" dirty="0" smtClean="0">
                <a:solidFill>
                  <a:schemeClr val="bg1"/>
                </a:solidFill>
              </a:rPr>
              <a:t>2017</a:t>
            </a:r>
            <a:r>
              <a:rPr lang="zh-CN" altLang="en-US" sz="800" dirty="0" smtClean="0">
                <a:solidFill>
                  <a:schemeClr val="bg1"/>
                </a:solidFill>
              </a:rPr>
              <a:t>年</a:t>
            </a:r>
            <a:r>
              <a:rPr lang="en-US" altLang="zh-CN" sz="800" dirty="0" smtClean="0">
                <a:solidFill>
                  <a:schemeClr val="bg1"/>
                </a:solidFill>
              </a:rPr>
              <a:t>8</a:t>
            </a:r>
            <a:r>
              <a:rPr lang="zh-CN" altLang="en-US" sz="800" dirty="0" smtClean="0">
                <a:solidFill>
                  <a:schemeClr val="bg1"/>
                </a:solidFill>
              </a:rPr>
              <a:t>月全球制造商集团发布的</a:t>
            </a:r>
            <a:r>
              <a:rPr lang="en-US" altLang="zh-CN" sz="800" dirty="0" smtClean="0">
                <a:solidFill>
                  <a:schemeClr val="bg1"/>
                </a:solidFill>
              </a:rPr>
              <a:t>《</a:t>
            </a:r>
            <a:r>
              <a:rPr lang="zh-CN" altLang="en-US" sz="800" dirty="0" smtClean="0">
                <a:solidFill>
                  <a:schemeClr val="bg1"/>
                </a:solidFill>
              </a:rPr>
              <a:t>全球制造</a:t>
            </a:r>
            <a:r>
              <a:rPr lang="en-US" altLang="zh-CN" sz="800" dirty="0" smtClean="0">
                <a:solidFill>
                  <a:schemeClr val="bg1"/>
                </a:solidFill>
              </a:rPr>
              <a:t>500</a:t>
            </a:r>
            <a:r>
              <a:rPr lang="zh-CN" altLang="en-US" sz="800" dirty="0" smtClean="0">
                <a:solidFill>
                  <a:schemeClr val="bg1"/>
                </a:solidFill>
              </a:rPr>
              <a:t>强</a:t>
            </a:r>
            <a:r>
              <a:rPr lang="en-US" altLang="zh-CN" sz="800" dirty="0" smtClean="0">
                <a:solidFill>
                  <a:schemeClr val="bg1"/>
                </a:solidFill>
              </a:rPr>
              <a:t>》</a:t>
            </a:r>
            <a:r>
              <a:rPr lang="zh-CN" altLang="en-US" sz="800" dirty="0" smtClean="0">
                <a:solidFill>
                  <a:schemeClr val="bg1"/>
                </a:solidFill>
              </a:rPr>
              <a:t>中排名</a:t>
            </a:r>
            <a:r>
              <a:rPr lang="zh-CN" altLang="en-US" sz="800" b="1" dirty="0" smtClean="0">
                <a:solidFill>
                  <a:schemeClr val="bg1"/>
                </a:solidFill>
              </a:rPr>
              <a:t>有色金属行业企业第二位</a:t>
            </a:r>
            <a:r>
              <a:rPr lang="zh-CN" altLang="en-US" sz="800" dirty="0" smtClean="0">
                <a:solidFill>
                  <a:schemeClr val="bg1"/>
                </a:solidFill>
              </a:rPr>
              <a:t>。</a:t>
            </a:r>
            <a:endParaRPr lang="zh-CN" altLang="en-US" sz="800" dirty="0">
              <a:solidFill>
                <a:schemeClr val="bg1"/>
              </a:solidFill>
            </a:endParaRPr>
          </a:p>
        </p:txBody>
      </p:sp>
      <p:sp>
        <p:nvSpPr>
          <p:cNvPr id="8219" name="Rectangle 27"/>
          <p:cNvSpPr>
            <a:spLocks noChangeArrowheads="1"/>
          </p:cNvSpPr>
          <p:nvPr/>
        </p:nvSpPr>
        <p:spPr bwMode="auto">
          <a:xfrm>
            <a:off x="7409656" y="2712571"/>
            <a:ext cx="1152525" cy="1366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1"/>
                </a:solidFill>
              </a:rPr>
              <a:t>北方总部落户天津</a:t>
            </a:r>
            <a:endParaRPr lang="en-US" altLang="zh-CN" sz="1000" b="1" dirty="0" smtClean="0">
              <a:solidFill>
                <a:schemeClr val="bg1"/>
              </a:solidFill>
            </a:endParaRPr>
          </a:p>
          <a:p>
            <a:pPr algn="ctr">
              <a:lnSpc>
                <a:spcPct val="120000"/>
              </a:lnSpc>
              <a:buFont typeface="Arial" charset="0"/>
              <a:buNone/>
            </a:pPr>
            <a:endParaRPr lang="en-US" altLang="zh-CN" sz="800" dirty="0" smtClean="0">
              <a:solidFill>
                <a:schemeClr val="bg1"/>
              </a:solidFill>
            </a:endParaRPr>
          </a:p>
          <a:p>
            <a:pPr algn="ctr">
              <a:lnSpc>
                <a:spcPct val="120000"/>
              </a:lnSpc>
              <a:buFont typeface="Arial" charset="0"/>
              <a:buNone/>
            </a:pPr>
            <a:r>
              <a:rPr lang="en-US" altLang="zh-CN" sz="800" dirty="0" smtClean="0">
                <a:solidFill>
                  <a:schemeClr val="bg1"/>
                </a:solidFill>
              </a:rPr>
              <a:t>2017</a:t>
            </a:r>
            <a:r>
              <a:rPr lang="zh-CN" altLang="en-US" sz="800" dirty="0" smtClean="0">
                <a:solidFill>
                  <a:schemeClr val="bg1"/>
                </a:solidFill>
              </a:rPr>
              <a:t>年</a:t>
            </a:r>
            <a:r>
              <a:rPr lang="en-US" altLang="zh-CN" sz="800" dirty="0" smtClean="0">
                <a:solidFill>
                  <a:schemeClr val="bg1"/>
                </a:solidFill>
              </a:rPr>
              <a:t>6</a:t>
            </a:r>
            <a:r>
              <a:rPr lang="zh-CN" altLang="en-US" sz="800" dirty="0" smtClean="0">
                <a:solidFill>
                  <a:schemeClr val="bg1"/>
                </a:solidFill>
              </a:rPr>
              <a:t>月</a:t>
            </a:r>
            <a:r>
              <a:rPr lang="en-US" altLang="zh-CN" sz="800" dirty="0" smtClean="0">
                <a:solidFill>
                  <a:schemeClr val="bg1"/>
                </a:solidFill>
              </a:rPr>
              <a:t>18</a:t>
            </a:r>
            <a:r>
              <a:rPr lang="zh-CN" altLang="en-US" sz="800" dirty="0" smtClean="0">
                <a:solidFill>
                  <a:schemeClr val="bg1"/>
                </a:solidFill>
              </a:rPr>
              <a:t>日上午，正威国际集团</a:t>
            </a:r>
            <a:r>
              <a:rPr lang="zh-CN" altLang="en-US" sz="800" b="1" dirty="0" smtClean="0">
                <a:solidFill>
                  <a:schemeClr val="bg1"/>
                </a:solidFill>
              </a:rPr>
              <a:t>北方总部在天津市西青区揭牌成立</a:t>
            </a:r>
            <a:r>
              <a:rPr lang="zh-CN" altLang="en-US" sz="800" dirty="0" smtClean="0">
                <a:solidFill>
                  <a:schemeClr val="bg1"/>
                </a:solidFill>
              </a:rPr>
              <a:t>。项目投资超过</a:t>
            </a:r>
            <a:r>
              <a:rPr lang="en-US" altLang="zh-CN" sz="800" dirty="0" smtClean="0">
                <a:solidFill>
                  <a:schemeClr val="bg1"/>
                </a:solidFill>
              </a:rPr>
              <a:t>200</a:t>
            </a:r>
            <a:r>
              <a:rPr lang="zh-CN" altLang="en-US" sz="800" dirty="0" smtClean="0">
                <a:solidFill>
                  <a:schemeClr val="bg1"/>
                </a:solidFill>
              </a:rPr>
              <a:t>亿，包括</a:t>
            </a:r>
            <a:r>
              <a:rPr lang="zh-CN" altLang="en-US" sz="800" b="1" dirty="0" smtClean="0">
                <a:solidFill>
                  <a:schemeClr val="bg1"/>
                </a:solidFill>
              </a:rPr>
              <a:t>北方总部基地、新材料生产基地、国际创新基地和生活服务基地</a:t>
            </a:r>
            <a:r>
              <a:rPr lang="zh-CN" altLang="en-US" sz="800" dirty="0" smtClean="0">
                <a:solidFill>
                  <a:schemeClr val="bg1"/>
                </a:solidFill>
              </a:rPr>
              <a:t>四大板块。</a:t>
            </a:r>
            <a:endParaRPr lang="zh-CN" altLang="en-US" sz="800" dirty="0">
              <a:solidFill>
                <a:schemeClr val="bg1"/>
              </a:solidFill>
            </a:endParaRPr>
          </a:p>
        </p:txBody>
      </p:sp>
      <p:sp>
        <p:nvSpPr>
          <p:cNvPr id="8220" name="Rectangle 28"/>
          <p:cNvSpPr>
            <a:spLocks noChangeArrowheads="1"/>
          </p:cNvSpPr>
          <p:nvPr/>
        </p:nvSpPr>
        <p:spPr bwMode="auto">
          <a:xfrm>
            <a:off x="2607050" y="3219028"/>
            <a:ext cx="1152525" cy="12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2"/>
                </a:solidFill>
              </a:rPr>
              <a:t>业务发展格局</a:t>
            </a:r>
            <a:endParaRPr lang="en-US" altLang="zh-CN" sz="1000" b="1" dirty="0" smtClean="0">
              <a:solidFill>
                <a:schemeClr val="bg2"/>
              </a:solidFill>
            </a:endParaRPr>
          </a:p>
          <a:p>
            <a:pPr algn="ctr">
              <a:lnSpc>
                <a:spcPct val="120000"/>
              </a:lnSpc>
              <a:buFont typeface="Arial" charset="0"/>
              <a:buNone/>
            </a:pPr>
            <a:endParaRPr lang="en-US" altLang="zh-CN" sz="800" dirty="0">
              <a:solidFill>
                <a:schemeClr val="bg2"/>
              </a:solidFill>
            </a:endParaRPr>
          </a:p>
          <a:p>
            <a:pPr algn="ctr">
              <a:lnSpc>
                <a:spcPct val="120000"/>
              </a:lnSpc>
              <a:buFont typeface="Arial" charset="0"/>
              <a:buNone/>
            </a:pPr>
            <a:r>
              <a:rPr lang="zh-CN" altLang="en-US" sz="800" dirty="0" smtClean="0">
                <a:solidFill>
                  <a:schemeClr val="bg2"/>
                </a:solidFill>
              </a:rPr>
              <a:t>历经</a:t>
            </a:r>
            <a:r>
              <a:rPr lang="en-US" altLang="zh-CN" sz="800" dirty="0" smtClean="0">
                <a:solidFill>
                  <a:schemeClr val="bg2"/>
                </a:solidFill>
              </a:rPr>
              <a:t>20</a:t>
            </a:r>
            <a:r>
              <a:rPr lang="zh-CN" altLang="en-US" sz="800" dirty="0" smtClean="0">
                <a:solidFill>
                  <a:schemeClr val="bg2"/>
                </a:solidFill>
              </a:rPr>
              <a:t>多年的发展，正威国际集团实现了从</a:t>
            </a:r>
            <a:r>
              <a:rPr lang="zh-CN" altLang="en-US" sz="800" b="1" dirty="0" smtClean="0">
                <a:solidFill>
                  <a:schemeClr val="bg2"/>
                </a:solidFill>
              </a:rPr>
              <a:t>区域的、单一行业</a:t>
            </a:r>
            <a:r>
              <a:rPr lang="zh-CN" altLang="en-US" sz="800" dirty="0" smtClean="0">
                <a:solidFill>
                  <a:schemeClr val="bg2"/>
                </a:solidFill>
              </a:rPr>
              <a:t>到</a:t>
            </a:r>
            <a:r>
              <a:rPr lang="zh-CN" altLang="en-US" sz="800" b="1" dirty="0" smtClean="0">
                <a:solidFill>
                  <a:schemeClr val="bg2"/>
                </a:solidFill>
              </a:rPr>
              <a:t>世界的、全产业链</a:t>
            </a:r>
            <a:r>
              <a:rPr lang="zh-CN" altLang="en-US" sz="800" dirty="0" smtClean="0">
                <a:solidFill>
                  <a:schemeClr val="bg2"/>
                </a:solidFill>
              </a:rPr>
              <a:t>的发展格局。充分体现了其</a:t>
            </a:r>
            <a:r>
              <a:rPr lang="zh-CN" altLang="en-US" sz="800" b="1" dirty="0" smtClean="0">
                <a:solidFill>
                  <a:schemeClr val="bg2"/>
                </a:solidFill>
              </a:rPr>
              <a:t>专注产业链经营的企业愿景</a:t>
            </a:r>
            <a:r>
              <a:rPr lang="zh-CN" altLang="en-US" sz="800" dirty="0" smtClean="0">
                <a:solidFill>
                  <a:schemeClr val="bg2"/>
                </a:solidFill>
              </a:rPr>
              <a:t>。</a:t>
            </a:r>
            <a:r>
              <a:rPr lang="en-US" altLang="zh-CN" sz="800" dirty="0" smtClean="0">
                <a:solidFill>
                  <a:schemeClr val="bg2"/>
                </a:solidFill>
              </a:rPr>
              <a:t> </a:t>
            </a:r>
            <a:endParaRPr lang="zh-CN" altLang="en-US" sz="800" dirty="0">
              <a:solidFill>
                <a:schemeClr val="bg2"/>
              </a:solidFill>
            </a:endParaRPr>
          </a:p>
        </p:txBody>
      </p:sp>
      <p:sp>
        <p:nvSpPr>
          <p:cNvPr id="8221" name="Rectangle 29"/>
          <p:cNvSpPr>
            <a:spLocks noChangeArrowheads="1"/>
          </p:cNvSpPr>
          <p:nvPr/>
        </p:nvSpPr>
        <p:spPr bwMode="auto">
          <a:xfrm>
            <a:off x="5799558" y="3219028"/>
            <a:ext cx="1152525" cy="1218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chemeClr val="bg2"/>
                </a:solidFill>
              </a:rPr>
              <a:t>产业园数量</a:t>
            </a:r>
            <a:endParaRPr lang="en-US" altLang="zh-CN" sz="1000" b="1" dirty="0" smtClean="0">
              <a:solidFill>
                <a:schemeClr val="bg2"/>
              </a:solidFill>
            </a:endParaRPr>
          </a:p>
          <a:p>
            <a:pPr algn="ctr">
              <a:lnSpc>
                <a:spcPct val="120000"/>
              </a:lnSpc>
              <a:buFont typeface="Arial" charset="0"/>
              <a:buNone/>
            </a:pPr>
            <a:endParaRPr lang="en-US" altLang="zh-CN" sz="800" dirty="0" smtClean="0">
              <a:solidFill>
                <a:schemeClr val="bg2"/>
              </a:solidFill>
            </a:endParaRPr>
          </a:p>
          <a:p>
            <a:pPr algn="ctr">
              <a:lnSpc>
                <a:spcPct val="120000"/>
              </a:lnSpc>
              <a:buFont typeface="Arial" charset="0"/>
              <a:buNone/>
            </a:pPr>
            <a:r>
              <a:rPr lang="zh-CN" altLang="en-US" sz="800" dirty="0" smtClean="0">
                <a:solidFill>
                  <a:schemeClr val="bg2"/>
                </a:solidFill>
              </a:rPr>
              <a:t>正</a:t>
            </a:r>
            <a:r>
              <a:rPr lang="zh-CN" altLang="en-US" sz="800" dirty="0" smtClean="0">
                <a:solidFill>
                  <a:schemeClr val="bg2"/>
                </a:solidFill>
              </a:rPr>
              <a:t>威国际集团旗下拥有超过</a:t>
            </a:r>
            <a:r>
              <a:rPr lang="en-US" altLang="zh-CN" sz="800" b="1" dirty="0" smtClean="0">
                <a:solidFill>
                  <a:schemeClr val="bg2"/>
                </a:solidFill>
              </a:rPr>
              <a:t>24</a:t>
            </a:r>
            <a:r>
              <a:rPr lang="zh-CN" altLang="en-US" sz="800" b="1" dirty="0" smtClean="0">
                <a:solidFill>
                  <a:schemeClr val="bg2"/>
                </a:solidFill>
              </a:rPr>
              <a:t>个产业园区</a:t>
            </a:r>
            <a:r>
              <a:rPr lang="zh-CN" altLang="en-US" sz="800" dirty="0" smtClean="0">
                <a:solidFill>
                  <a:schemeClr val="bg2"/>
                </a:solidFill>
              </a:rPr>
              <a:t>，并在瑞士、美国和新加坡设有研发中心。在</a:t>
            </a:r>
            <a:r>
              <a:rPr lang="en-US" altLang="zh-CN" sz="800" dirty="0" smtClean="0">
                <a:solidFill>
                  <a:schemeClr val="bg2"/>
                </a:solidFill>
              </a:rPr>
              <a:t>2015</a:t>
            </a:r>
            <a:r>
              <a:rPr lang="zh-CN" altLang="en-US" sz="800" dirty="0" smtClean="0">
                <a:solidFill>
                  <a:schemeClr val="bg2"/>
                </a:solidFill>
              </a:rPr>
              <a:t>年成立了正威大学，重视人才的培养和提高。</a:t>
            </a:r>
            <a:endParaRPr lang="zh-CN" altLang="en-US" sz="800" dirty="0">
              <a:solidFill>
                <a:schemeClr val="bg2"/>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5842"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5843"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5844" name="Text Box 4"/>
          <p:cNvSpPr txBox="1">
            <a:spLocks noChangeArrowheads="1"/>
          </p:cNvSpPr>
          <p:nvPr/>
        </p:nvSpPr>
        <p:spPr bwMode="auto">
          <a:xfrm>
            <a:off x="250825" y="266700"/>
            <a:ext cx="101566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发展历程</a:t>
            </a:r>
            <a:endParaRPr lang="en-US" altLang="zh-CN" b="1" dirty="0">
              <a:solidFill>
                <a:schemeClr val="bg1"/>
              </a:solidFill>
              <a:latin typeface="微软雅黑" charset="-122"/>
              <a:ea typeface="微软雅黑" charset="-122"/>
            </a:endParaRPr>
          </a:p>
        </p:txBody>
      </p:sp>
      <p:sp>
        <p:nvSpPr>
          <p:cNvPr id="35868" name="Oval 28"/>
          <p:cNvSpPr>
            <a:spLocks noChangeArrowheads="1"/>
          </p:cNvSpPr>
          <p:nvPr/>
        </p:nvSpPr>
        <p:spPr bwMode="auto">
          <a:xfrm>
            <a:off x="1322388" y="2570163"/>
            <a:ext cx="596900" cy="6000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69" name="Line 29"/>
          <p:cNvSpPr>
            <a:spLocks noChangeShapeType="1"/>
          </p:cNvSpPr>
          <p:nvPr/>
        </p:nvSpPr>
        <p:spPr bwMode="auto">
          <a:xfrm>
            <a:off x="2303463" y="2870200"/>
            <a:ext cx="6840537" cy="0"/>
          </a:xfrm>
          <a:prstGeom prst="line">
            <a:avLst/>
          </a:prstGeom>
          <a:noFill/>
          <a:ln w="12700">
            <a:solidFill>
              <a:srgbClr val="FFFFFF"/>
            </a:solidFill>
            <a:miter lim="800000"/>
            <a:headEnd type="oval" w="med" len="med"/>
            <a:tailEnd/>
          </a:ln>
          <a:extLst>
            <a:ext uri="{909E8E84-426E-40DD-AFC4-6F175D3DCCD1}">
              <a14:hiddenFill xmlns:a14="http://schemas.microsoft.com/office/drawing/2010/main">
                <a:noFill/>
              </a14:hiddenFill>
            </a:ext>
          </a:extLst>
        </p:spPr>
        <p:txBody>
          <a:bodyPr/>
          <a:lstStyle/>
          <a:p>
            <a:endParaRPr lang="zh-CN" altLang="en-US"/>
          </a:p>
        </p:txBody>
      </p:sp>
      <p:sp>
        <p:nvSpPr>
          <p:cNvPr id="35870" name="Oval 30"/>
          <p:cNvSpPr>
            <a:spLocks noChangeArrowheads="1"/>
          </p:cNvSpPr>
          <p:nvPr/>
        </p:nvSpPr>
        <p:spPr bwMode="auto">
          <a:xfrm>
            <a:off x="2389768" y="2788476"/>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35871" name="Oval 31"/>
          <p:cNvSpPr>
            <a:spLocks noChangeArrowheads="1"/>
          </p:cNvSpPr>
          <p:nvPr/>
        </p:nvSpPr>
        <p:spPr bwMode="auto">
          <a:xfrm>
            <a:off x="2213966" y="1747758"/>
            <a:ext cx="488950"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72" name="Oval 32"/>
          <p:cNvSpPr>
            <a:spLocks noChangeArrowheads="1"/>
          </p:cNvSpPr>
          <p:nvPr/>
        </p:nvSpPr>
        <p:spPr bwMode="auto">
          <a:xfrm>
            <a:off x="3797758" y="2786980"/>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35873" name="Oval 33"/>
          <p:cNvSpPr>
            <a:spLocks noChangeArrowheads="1"/>
          </p:cNvSpPr>
          <p:nvPr/>
        </p:nvSpPr>
        <p:spPr bwMode="auto">
          <a:xfrm>
            <a:off x="3653742" y="3499962"/>
            <a:ext cx="492125" cy="49371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74" name="Oval 34"/>
          <p:cNvSpPr>
            <a:spLocks noChangeArrowheads="1"/>
          </p:cNvSpPr>
          <p:nvPr/>
        </p:nvSpPr>
        <p:spPr bwMode="auto">
          <a:xfrm>
            <a:off x="5265614" y="2775906"/>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35875" name="Oval 35"/>
          <p:cNvSpPr>
            <a:spLocks noChangeArrowheads="1"/>
          </p:cNvSpPr>
          <p:nvPr/>
        </p:nvSpPr>
        <p:spPr bwMode="auto">
          <a:xfrm>
            <a:off x="5110039" y="1672594"/>
            <a:ext cx="488950"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85" name="Freeform 45"/>
          <p:cNvSpPr>
            <a:spLocks noEditPoints="1"/>
          </p:cNvSpPr>
          <p:nvPr/>
        </p:nvSpPr>
        <p:spPr bwMode="auto">
          <a:xfrm>
            <a:off x="1500188" y="2749550"/>
            <a:ext cx="241300" cy="241300"/>
          </a:xfrm>
          <a:custGeom>
            <a:avLst/>
            <a:gdLst>
              <a:gd name="T0" fmla="*/ 4 w 76"/>
              <a:gd name="T1" fmla="*/ 0 h 76"/>
              <a:gd name="T2" fmla="*/ 74 w 76"/>
              <a:gd name="T3" fmla="*/ 23 h 76"/>
              <a:gd name="T4" fmla="*/ 76 w 76"/>
              <a:gd name="T5" fmla="*/ 27 h 76"/>
              <a:gd name="T6" fmla="*/ 74 w 76"/>
              <a:gd name="T7" fmla="*/ 29 h 76"/>
              <a:gd name="T8" fmla="*/ 56 w 76"/>
              <a:gd name="T9" fmla="*/ 39 h 76"/>
              <a:gd name="T10" fmla="*/ 72 w 76"/>
              <a:gd name="T11" fmla="*/ 55 h 76"/>
              <a:gd name="T12" fmla="*/ 72 w 76"/>
              <a:gd name="T13" fmla="*/ 59 h 76"/>
              <a:gd name="T14" fmla="*/ 72 w 76"/>
              <a:gd name="T15" fmla="*/ 59 h 76"/>
              <a:gd name="T16" fmla="*/ 59 w 76"/>
              <a:gd name="T17" fmla="*/ 72 h 76"/>
              <a:gd name="T18" fmla="*/ 55 w 76"/>
              <a:gd name="T19" fmla="*/ 72 h 76"/>
              <a:gd name="T20" fmla="*/ 55 w 76"/>
              <a:gd name="T21" fmla="*/ 72 h 76"/>
              <a:gd name="T22" fmla="*/ 39 w 76"/>
              <a:gd name="T23" fmla="*/ 56 h 76"/>
              <a:gd name="T24" fmla="*/ 29 w 76"/>
              <a:gd name="T25" fmla="*/ 74 h 76"/>
              <a:gd name="T26" fmla="*/ 25 w 76"/>
              <a:gd name="T27" fmla="*/ 75 h 76"/>
              <a:gd name="T28" fmla="*/ 23 w 76"/>
              <a:gd name="T29" fmla="*/ 74 h 76"/>
              <a:gd name="T30" fmla="*/ 0 w 76"/>
              <a:gd name="T31" fmla="*/ 4 h 76"/>
              <a:gd name="T32" fmla="*/ 2 w 76"/>
              <a:gd name="T33" fmla="*/ 0 h 76"/>
              <a:gd name="T34" fmla="*/ 4 w 76"/>
              <a:gd name="T35" fmla="*/ 0 h 76"/>
              <a:gd name="T36" fmla="*/ 4 w 76"/>
              <a:gd name="T37" fmla="*/ 0 h 76"/>
              <a:gd name="T38" fmla="*/ 8 w 76"/>
              <a:gd name="T39" fmla="*/ 7 h 76"/>
              <a:gd name="T40" fmla="*/ 8 w 76"/>
              <a:gd name="T41" fmla="*/ 7 h 76"/>
              <a:gd name="T42" fmla="*/ 27 w 76"/>
              <a:gd name="T43" fmla="*/ 66 h 76"/>
              <a:gd name="T44" fmla="*/ 36 w 76"/>
              <a:gd name="T45" fmla="*/ 50 h 76"/>
              <a:gd name="T46" fmla="*/ 37 w 76"/>
              <a:gd name="T47" fmla="*/ 49 h 76"/>
              <a:gd name="T48" fmla="*/ 41 w 76"/>
              <a:gd name="T49" fmla="*/ 49 h 76"/>
              <a:gd name="T50" fmla="*/ 57 w 76"/>
              <a:gd name="T51" fmla="*/ 66 h 76"/>
              <a:gd name="T52" fmla="*/ 66 w 76"/>
              <a:gd name="T53" fmla="*/ 57 h 76"/>
              <a:gd name="T54" fmla="*/ 50 w 76"/>
              <a:gd name="T55" fmla="*/ 41 h 76"/>
              <a:gd name="T56" fmla="*/ 50 w 76"/>
              <a:gd name="T57" fmla="*/ 41 h 76"/>
              <a:gd name="T58" fmla="*/ 49 w 76"/>
              <a:gd name="T59" fmla="*/ 40 h 76"/>
              <a:gd name="T60" fmla="*/ 50 w 76"/>
              <a:gd name="T61" fmla="*/ 36 h 76"/>
              <a:gd name="T62" fmla="*/ 66 w 76"/>
              <a:gd name="T63" fmla="*/ 27 h 76"/>
              <a:gd name="T64" fmla="*/ 8 w 76"/>
              <a:gd name="T65" fmla="*/ 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6" h="76">
                <a:moveTo>
                  <a:pt x="4" y="0"/>
                </a:moveTo>
                <a:cubicBezTo>
                  <a:pt x="74" y="23"/>
                  <a:pt x="74" y="23"/>
                  <a:pt x="74" y="23"/>
                </a:cubicBezTo>
                <a:cubicBezTo>
                  <a:pt x="75" y="24"/>
                  <a:pt x="76" y="26"/>
                  <a:pt x="76" y="27"/>
                </a:cubicBezTo>
                <a:cubicBezTo>
                  <a:pt x="76" y="28"/>
                  <a:pt x="75" y="28"/>
                  <a:pt x="74" y="29"/>
                </a:cubicBezTo>
                <a:cubicBezTo>
                  <a:pt x="56" y="39"/>
                  <a:pt x="56" y="39"/>
                  <a:pt x="56" y="39"/>
                </a:cubicBezTo>
                <a:cubicBezTo>
                  <a:pt x="72" y="55"/>
                  <a:pt x="72" y="55"/>
                  <a:pt x="72" y="55"/>
                </a:cubicBezTo>
                <a:cubicBezTo>
                  <a:pt x="73" y="56"/>
                  <a:pt x="73" y="58"/>
                  <a:pt x="72" y="59"/>
                </a:cubicBezTo>
                <a:cubicBezTo>
                  <a:pt x="72" y="59"/>
                  <a:pt x="72" y="59"/>
                  <a:pt x="72" y="59"/>
                </a:cubicBezTo>
                <a:cubicBezTo>
                  <a:pt x="59" y="72"/>
                  <a:pt x="59" y="72"/>
                  <a:pt x="59" y="72"/>
                </a:cubicBezTo>
                <a:cubicBezTo>
                  <a:pt x="58" y="73"/>
                  <a:pt x="56" y="73"/>
                  <a:pt x="55" y="72"/>
                </a:cubicBezTo>
                <a:cubicBezTo>
                  <a:pt x="55" y="72"/>
                  <a:pt x="55" y="72"/>
                  <a:pt x="55" y="72"/>
                </a:cubicBezTo>
                <a:cubicBezTo>
                  <a:pt x="39" y="56"/>
                  <a:pt x="39" y="56"/>
                  <a:pt x="39" y="56"/>
                </a:cubicBezTo>
                <a:cubicBezTo>
                  <a:pt x="29" y="74"/>
                  <a:pt x="29" y="74"/>
                  <a:pt x="29" y="74"/>
                </a:cubicBezTo>
                <a:cubicBezTo>
                  <a:pt x="28" y="76"/>
                  <a:pt x="26" y="76"/>
                  <a:pt x="25" y="75"/>
                </a:cubicBezTo>
                <a:cubicBezTo>
                  <a:pt x="24" y="75"/>
                  <a:pt x="24" y="74"/>
                  <a:pt x="23" y="74"/>
                </a:cubicBezTo>
                <a:cubicBezTo>
                  <a:pt x="0" y="4"/>
                  <a:pt x="0" y="4"/>
                  <a:pt x="0" y="4"/>
                </a:cubicBezTo>
                <a:cubicBezTo>
                  <a:pt x="0" y="2"/>
                  <a:pt x="0" y="1"/>
                  <a:pt x="2" y="0"/>
                </a:cubicBezTo>
                <a:cubicBezTo>
                  <a:pt x="3" y="0"/>
                  <a:pt x="3" y="0"/>
                  <a:pt x="4" y="0"/>
                </a:cubicBezTo>
                <a:cubicBezTo>
                  <a:pt x="4" y="0"/>
                  <a:pt x="4" y="0"/>
                  <a:pt x="4" y="0"/>
                </a:cubicBezTo>
                <a:close/>
                <a:moveTo>
                  <a:pt x="8" y="7"/>
                </a:moveTo>
                <a:cubicBezTo>
                  <a:pt x="8" y="7"/>
                  <a:pt x="8" y="7"/>
                  <a:pt x="8" y="7"/>
                </a:cubicBezTo>
                <a:cubicBezTo>
                  <a:pt x="27" y="66"/>
                  <a:pt x="27" y="66"/>
                  <a:pt x="27" y="66"/>
                </a:cubicBezTo>
                <a:cubicBezTo>
                  <a:pt x="36" y="50"/>
                  <a:pt x="36" y="50"/>
                  <a:pt x="36" y="50"/>
                </a:cubicBezTo>
                <a:cubicBezTo>
                  <a:pt x="36" y="50"/>
                  <a:pt x="36" y="50"/>
                  <a:pt x="37" y="49"/>
                </a:cubicBezTo>
                <a:cubicBezTo>
                  <a:pt x="38" y="48"/>
                  <a:pt x="40" y="48"/>
                  <a:pt x="41" y="49"/>
                </a:cubicBezTo>
                <a:cubicBezTo>
                  <a:pt x="57" y="66"/>
                  <a:pt x="57" y="66"/>
                  <a:pt x="57" y="66"/>
                </a:cubicBezTo>
                <a:cubicBezTo>
                  <a:pt x="66" y="57"/>
                  <a:pt x="66" y="57"/>
                  <a:pt x="66" y="57"/>
                </a:cubicBezTo>
                <a:cubicBezTo>
                  <a:pt x="50" y="41"/>
                  <a:pt x="50" y="41"/>
                  <a:pt x="50" y="41"/>
                </a:cubicBezTo>
                <a:cubicBezTo>
                  <a:pt x="50" y="41"/>
                  <a:pt x="50" y="41"/>
                  <a:pt x="50" y="41"/>
                </a:cubicBezTo>
                <a:cubicBezTo>
                  <a:pt x="49" y="41"/>
                  <a:pt x="49" y="40"/>
                  <a:pt x="49" y="40"/>
                </a:cubicBezTo>
                <a:cubicBezTo>
                  <a:pt x="48" y="39"/>
                  <a:pt x="49" y="37"/>
                  <a:pt x="50" y="36"/>
                </a:cubicBezTo>
                <a:cubicBezTo>
                  <a:pt x="66" y="27"/>
                  <a:pt x="66" y="27"/>
                  <a:pt x="66" y="27"/>
                </a:cubicBezTo>
                <a:cubicBezTo>
                  <a:pt x="8" y="7"/>
                  <a:pt x="8" y="7"/>
                  <a:pt x="8" y="7"/>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86" name="Freeform 46"/>
          <p:cNvSpPr>
            <a:spLocks noEditPoints="1"/>
          </p:cNvSpPr>
          <p:nvPr/>
        </p:nvSpPr>
        <p:spPr bwMode="auto">
          <a:xfrm>
            <a:off x="3780742" y="3627387"/>
            <a:ext cx="238125" cy="239713"/>
          </a:xfrm>
          <a:custGeom>
            <a:avLst/>
            <a:gdLst>
              <a:gd name="T0" fmla="*/ 40 w 75"/>
              <a:gd name="T1" fmla="*/ 12 h 75"/>
              <a:gd name="T2" fmla="*/ 41 w 75"/>
              <a:gd name="T3" fmla="*/ 18 h 75"/>
              <a:gd name="T4" fmla="*/ 38 w 75"/>
              <a:gd name="T5" fmla="*/ 18 h 75"/>
              <a:gd name="T6" fmla="*/ 40 w 75"/>
              <a:gd name="T7" fmla="*/ 11 h 75"/>
              <a:gd name="T8" fmla="*/ 28 w 75"/>
              <a:gd name="T9" fmla="*/ 13 h 75"/>
              <a:gd name="T10" fmla="*/ 13 w 75"/>
              <a:gd name="T11" fmla="*/ 29 h 75"/>
              <a:gd name="T12" fmla="*/ 19 w 75"/>
              <a:gd name="T13" fmla="*/ 61 h 75"/>
              <a:gd name="T14" fmla="*/ 40 w 75"/>
              <a:gd name="T15" fmla="*/ 69 h 75"/>
              <a:gd name="T16" fmla="*/ 67 w 75"/>
              <a:gd name="T17" fmla="*/ 51 h 75"/>
              <a:gd name="T18" fmla="*/ 67 w 75"/>
              <a:gd name="T19" fmla="*/ 51 h 75"/>
              <a:gd name="T20" fmla="*/ 67 w 75"/>
              <a:gd name="T21" fmla="*/ 29 h 75"/>
              <a:gd name="T22" fmla="*/ 40 w 75"/>
              <a:gd name="T23" fmla="*/ 11 h 75"/>
              <a:gd name="T24" fmla="*/ 26 w 75"/>
              <a:gd name="T25" fmla="*/ 8 h 75"/>
              <a:gd name="T26" fmla="*/ 64 w 75"/>
              <a:gd name="T27" fmla="*/ 15 h 75"/>
              <a:gd name="T28" fmla="*/ 75 w 75"/>
              <a:gd name="T29" fmla="*/ 40 h 75"/>
              <a:gd name="T30" fmla="*/ 72 w 75"/>
              <a:gd name="T31" fmla="*/ 53 h 75"/>
              <a:gd name="T32" fmla="*/ 40 w 75"/>
              <a:gd name="T33" fmla="*/ 75 h 75"/>
              <a:gd name="T34" fmla="*/ 15 w 75"/>
              <a:gd name="T35" fmla="*/ 65 h 75"/>
              <a:gd name="T36" fmla="*/ 7 w 75"/>
              <a:gd name="T37" fmla="*/ 27 h 75"/>
              <a:gd name="T38" fmla="*/ 10 w 75"/>
              <a:gd name="T39" fmla="*/ 21 h 75"/>
              <a:gd name="T40" fmla="*/ 1 w 75"/>
              <a:gd name="T41" fmla="*/ 7 h 75"/>
              <a:gd name="T42" fmla="*/ 6 w 75"/>
              <a:gd name="T43" fmla="*/ 1 h 75"/>
              <a:gd name="T44" fmla="*/ 17 w 75"/>
              <a:gd name="T45" fmla="*/ 4 h 75"/>
              <a:gd name="T46" fmla="*/ 20 w 75"/>
              <a:gd name="T47" fmla="*/ 11 h 75"/>
              <a:gd name="T48" fmla="*/ 14 w 75"/>
              <a:gd name="T49" fmla="*/ 16 h 75"/>
              <a:gd name="T50" fmla="*/ 15 w 75"/>
              <a:gd name="T51" fmla="*/ 15 h 75"/>
              <a:gd name="T52" fmla="*/ 16 w 75"/>
              <a:gd name="T53" fmla="*/ 13 h 75"/>
              <a:gd name="T54" fmla="*/ 16 w 75"/>
              <a:gd name="T55" fmla="*/ 8 h 75"/>
              <a:gd name="T56" fmla="*/ 5 w 75"/>
              <a:gd name="T57" fmla="*/ 6 h 75"/>
              <a:gd name="T58" fmla="*/ 3 w 75"/>
              <a:gd name="T59" fmla="*/ 11 h 75"/>
              <a:gd name="T60" fmla="*/ 10 w 75"/>
              <a:gd name="T61" fmla="*/ 17 h 75"/>
              <a:gd name="T62" fmla="*/ 14 w 75"/>
              <a:gd name="T63" fmla="*/ 16 h 75"/>
              <a:gd name="T64" fmla="*/ 27 w 75"/>
              <a:gd name="T65" fmla="*/ 25 h 75"/>
              <a:gd name="T66" fmla="*/ 46 w 75"/>
              <a:gd name="T67" fmla="*/ 33 h 75"/>
              <a:gd name="T68" fmla="*/ 47 w 75"/>
              <a:gd name="T69" fmla="*/ 33 h 75"/>
              <a:gd name="T70" fmla="*/ 47 w 75"/>
              <a:gd name="T71" fmla="*/ 33 h 75"/>
              <a:gd name="T72" fmla="*/ 47 w 75"/>
              <a:gd name="T73" fmla="*/ 33 h 75"/>
              <a:gd name="T74" fmla="*/ 47 w 75"/>
              <a:gd name="T75" fmla="*/ 34 h 75"/>
              <a:gd name="T76" fmla="*/ 54 w 75"/>
              <a:gd name="T77" fmla="*/ 55 h 75"/>
              <a:gd name="T78" fmla="*/ 33 w 75"/>
              <a:gd name="T79" fmla="*/ 48 h 75"/>
              <a:gd name="T80" fmla="*/ 33 w 75"/>
              <a:gd name="T81" fmla="*/ 47 h 75"/>
              <a:gd name="T82" fmla="*/ 32 w 75"/>
              <a:gd name="T83" fmla="*/ 47 h 75"/>
              <a:gd name="T84" fmla="*/ 32 w 75"/>
              <a:gd name="T85" fmla="*/ 47 h 75"/>
              <a:gd name="T86" fmla="*/ 32 w 75"/>
              <a:gd name="T87" fmla="*/ 46 h 75"/>
              <a:gd name="T88" fmla="*/ 25 w 75"/>
              <a:gd name="T89" fmla="*/ 25 h 75"/>
              <a:gd name="T90" fmla="*/ 42 w 75"/>
              <a:gd name="T91" fmla="*/ 35 h 75"/>
              <a:gd name="T92" fmla="*/ 29 w 75"/>
              <a:gd name="T93" fmla="*/ 30 h 75"/>
              <a:gd name="T94" fmla="*/ 42 w 75"/>
              <a:gd name="T95" fmla="*/ 35 h 75"/>
              <a:gd name="T96" fmla="*/ 37 w 75"/>
              <a:gd name="T97" fmla="*/ 45 h 75"/>
              <a:gd name="T98" fmla="*/ 45 w 75"/>
              <a:gd name="T99" fmla="*/ 37 h 75"/>
              <a:gd name="T100" fmla="*/ 14 w 75"/>
              <a:gd name="T101" fmla="*/ 42 h 75"/>
              <a:gd name="T102" fmla="*/ 12 w 75"/>
              <a:gd name="T103" fmla="*/ 40 h 75"/>
              <a:gd name="T104" fmla="*/ 18 w 75"/>
              <a:gd name="T105" fmla="*/ 38 h 75"/>
              <a:gd name="T106" fmla="*/ 18 w 75"/>
              <a:gd name="T107" fmla="*/ 42 h 75"/>
              <a:gd name="T108" fmla="*/ 41 w 75"/>
              <a:gd name="T109" fmla="*/ 66 h 75"/>
              <a:gd name="T110" fmla="*/ 40 w 75"/>
              <a:gd name="T111" fmla="*/ 68 h 75"/>
              <a:gd name="T112" fmla="*/ 38 w 75"/>
              <a:gd name="T113" fmla="*/ 62 h 75"/>
              <a:gd name="T114" fmla="*/ 41 w 75"/>
              <a:gd name="T115" fmla="*/ 62 h 75"/>
              <a:gd name="T116" fmla="*/ 66 w 75"/>
              <a:gd name="T117" fmla="*/ 38 h 75"/>
              <a:gd name="T118" fmla="*/ 67 w 75"/>
              <a:gd name="T119" fmla="*/ 40 h 75"/>
              <a:gd name="T120" fmla="*/ 61 w 75"/>
              <a:gd name="T121" fmla="*/ 42 h 75"/>
              <a:gd name="T122" fmla="*/ 61 w 75"/>
              <a:gd name="T123" fmla="*/ 3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5" h="75">
                <a:moveTo>
                  <a:pt x="38" y="14"/>
                </a:moveTo>
                <a:cubicBezTo>
                  <a:pt x="38" y="13"/>
                  <a:pt x="39" y="12"/>
                  <a:pt x="40" y="12"/>
                </a:cubicBezTo>
                <a:cubicBezTo>
                  <a:pt x="41" y="12"/>
                  <a:pt x="41" y="13"/>
                  <a:pt x="41" y="14"/>
                </a:cubicBezTo>
                <a:cubicBezTo>
                  <a:pt x="41" y="18"/>
                  <a:pt x="41" y="18"/>
                  <a:pt x="41" y="18"/>
                </a:cubicBezTo>
                <a:cubicBezTo>
                  <a:pt x="41" y="19"/>
                  <a:pt x="41" y="20"/>
                  <a:pt x="40" y="20"/>
                </a:cubicBezTo>
                <a:cubicBezTo>
                  <a:pt x="39" y="20"/>
                  <a:pt x="38" y="19"/>
                  <a:pt x="38" y="18"/>
                </a:cubicBezTo>
                <a:cubicBezTo>
                  <a:pt x="38" y="14"/>
                  <a:pt x="38" y="14"/>
                  <a:pt x="38" y="14"/>
                </a:cubicBezTo>
                <a:close/>
                <a:moveTo>
                  <a:pt x="40" y="11"/>
                </a:moveTo>
                <a:cubicBezTo>
                  <a:pt x="40" y="11"/>
                  <a:pt x="40" y="11"/>
                  <a:pt x="40" y="11"/>
                </a:cubicBezTo>
                <a:cubicBezTo>
                  <a:pt x="36" y="11"/>
                  <a:pt x="32" y="12"/>
                  <a:pt x="28" y="13"/>
                </a:cubicBezTo>
                <a:cubicBezTo>
                  <a:pt x="25" y="14"/>
                  <a:pt x="22" y="17"/>
                  <a:pt x="19" y="19"/>
                </a:cubicBezTo>
                <a:cubicBezTo>
                  <a:pt x="16" y="22"/>
                  <a:pt x="14" y="25"/>
                  <a:pt x="13" y="29"/>
                </a:cubicBezTo>
                <a:cubicBezTo>
                  <a:pt x="11" y="32"/>
                  <a:pt x="10" y="36"/>
                  <a:pt x="10" y="40"/>
                </a:cubicBezTo>
                <a:cubicBezTo>
                  <a:pt x="10" y="48"/>
                  <a:pt x="13" y="55"/>
                  <a:pt x="19" y="61"/>
                </a:cubicBezTo>
                <a:cubicBezTo>
                  <a:pt x="22" y="63"/>
                  <a:pt x="25" y="66"/>
                  <a:pt x="28" y="67"/>
                </a:cubicBezTo>
                <a:cubicBezTo>
                  <a:pt x="32" y="68"/>
                  <a:pt x="36" y="69"/>
                  <a:pt x="40" y="69"/>
                </a:cubicBezTo>
                <a:cubicBezTo>
                  <a:pt x="47" y="69"/>
                  <a:pt x="55" y="66"/>
                  <a:pt x="60" y="61"/>
                </a:cubicBezTo>
                <a:cubicBezTo>
                  <a:pt x="63" y="58"/>
                  <a:pt x="65" y="55"/>
                  <a:pt x="67" y="51"/>
                </a:cubicBezTo>
                <a:cubicBezTo>
                  <a:pt x="67" y="51"/>
                  <a:pt x="67" y="51"/>
                  <a:pt x="67" y="51"/>
                </a:cubicBezTo>
                <a:cubicBezTo>
                  <a:pt x="67" y="51"/>
                  <a:pt x="67" y="51"/>
                  <a:pt x="67" y="51"/>
                </a:cubicBezTo>
                <a:cubicBezTo>
                  <a:pt x="68" y="48"/>
                  <a:pt x="69" y="44"/>
                  <a:pt x="69" y="40"/>
                </a:cubicBezTo>
                <a:cubicBezTo>
                  <a:pt x="69" y="36"/>
                  <a:pt x="68" y="32"/>
                  <a:pt x="67" y="29"/>
                </a:cubicBezTo>
                <a:cubicBezTo>
                  <a:pt x="65" y="25"/>
                  <a:pt x="63" y="22"/>
                  <a:pt x="60" y="19"/>
                </a:cubicBezTo>
                <a:cubicBezTo>
                  <a:pt x="55" y="14"/>
                  <a:pt x="48" y="11"/>
                  <a:pt x="40" y="11"/>
                </a:cubicBezTo>
                <a:close/>
                <a:moveTo>
                  <a:pt x="26" y="8"/>
                </a:moveTo>
                <a:cubicBezTo>
                  <a:pt x="26" y="8"/>
                  <a:pt x="26" y="8"/>
                  <a:pt x="26" y="8"/>
                </a:cubicBezTo>
                <a:cubicBezTo>
                  <a:pt x="30" y="6"/>
                  <a:pt x="35" y="5"/>
                  <a:pt x="40" y="5"/>
                </a:cubicBezTo>
                <a:cubicBezTo>
                  <a:pt x="49" y="5"/>
                  <a:pt x="58" y="9"/>
                  <a:pt x="64" y="15"/>
                </a:cubicBezTo>
                <a:cubicBezTo>
                  <a:pt x="68" y="18"/>
                  <a:pt x="70" y="22"/>
                  <a:pt x="72" y="27"/>
                </a:cubicBezTo>
                <a:cubicBezTo>
                  <a:pt x="74" y="31"/>
                  <a:pt x="75" y="35"/>
                  <a:pt x="75" y="40"/>
                </a:cubicBezTo>
                <a:cubicBezTo>
                  <a:pt x="75" y="45"/>
                  <a:pt x="74" y="49"/>
                  <a:pt x="72" y="53"/>
                </a:cubicBezTo>
                <a:cubicBezTo>
                  <a:pt x="72" y="53"/>
                  <a:pt x="72" y="53"/>
                  <a:pt x="72" y="53"/>
                </a:cubicBezTo>
                <a:cubicBezTo>
                  <a:pt x="70" y="58"/>
                  <a:pt x="68" y="62"/>
                  <a:pt x="64" y="65"/>
                </a:cubicBezTo>
                <a:cubicBezTo>
                  <a:pt x="58" y="71"/>
                  <a:pt x="49" y="75"/>
                  <a:pt x="40" y="75"/>
                </a:cubicBezTo>
                <a:cubicBezTo>
                  <a:pt x="35" y="75"/>
                  <a:pt x="30" y="74"/>
                  <a:pt x="26" y="72"/>
                </a:cubicBezTo>
                <a:cubicBezTo>
                  <a:pt x="22" y="71"/>
                  <a:pt x="18" y="68"/>
                  <a:pt x="15" y="65"/>
                </a:cubicBezTo>
                <a:cubicBezTo>
                  <a:pt x="8" y="58"/>
                  <a:pt x="5" y="49"/>
                  <a:pt x="5" y="40"/>
                </a:cubicBezTo>
                <a:cubicBezTo>
                  <a:pt x="5" y="35"/>
                  <a:pt x="6" y="31"/>
                  <a:pt x="7" y="27"/>
                </a:cubicBezTo>
                <a:cubicBezTo>
                  <a:pt x="8" y="25"/>
                  <a:pt x="9" y="23"/>
                  <a:pt x="10" y="21"/>
                </a:cubicBezTo>
                <a:cubicBezTo>
                  <a:pt x="10" y="21"/>
                  <a:pt x="10" y="21"/>
                  <a:pt x="10" y="21"/>
                </a:cubicBezTo>
                <a:cubicBezTo>
                  <a:pt x="4" y="21"/>
                  <a:pt x="0" y="16"/>
                  <a:pt x="0" y="11"/>
                </a:cubicBezTo>
                <a:cubicBezTo>
                  <a:pt x="0" y="9"/>
                  <a:pt x="0" y="8"/>
                  <a:pt x="1" y="7"/>
                </a:cubicBezTo>
                <a:cubicBezTo>
                  <a:pt x="1" y="6"/>
                  <a:pt x="2" y="5"/>
                  <a:pt x="3" y="4"/>
                </a:cubicBezTo>
                <a:cubicBezTo>
                  <a:pt x="4" y="3"/>
                  <a:pt x="5" y="2"/>
                  <a:pt x="6" y="1"/>
                </a:cubicBezTo>
                <a:cubicBezTo>
                  <a:pt x="6" y="1"/>
                  <a:pt x="6" y="1"/>
                  <a:pt x="6" y="1"/>
                </a:cubicBezTo>
                <a:cubicBezTo>
                  <a:pt x="10" y="0"/>
                  <a:pt x="14" y="1"/>
                  <a:pt x="17" y="4"/>
                </a:cubicBezTo>
                <a:cubicBezTo>
                  <a:pt x="18" y="5"/>
                  <a:pt x="19" y="6"/>
                  <a:pt x="19" y="7"/>
                </a:cubicBezTo>
                <a:cubicBezTo>
                  <a:pt x="20" y="8"/>
                  <a:pt x="20" y="9"/>
                  <a:pt x="20" y="11"/>
                </a:cubicBezTo>
                <a:cubicBezTo>
                  <a:pt x="22" y="10"/>
                  <a:pt x="24" y="8"/>
                  <a:pt x="26" y="8"/>
                </a:cubicBezTo>
                <a:close/>
                <a:moveTo>
                  <a:pt x="14" y="16"/>
                </a:moveTo>
                <a:cubicBezTo>
                  <a:pt x="14" y="16"/>
                  <a:pt x="14" y="16"/>
                  <a:pt x="14" y="16"/>
                </a:cubicBezTo>
                <a:cubicBezTo>
                  <a:pt x="14" y="16"/>
                  <a:pt x="14" y="16"/>
                  <a:pt x="15" y="15"/>
                </a:cubicBezTo>
                <a:cubicBezTo>
                  <a:pt x="16" y="14"/>
                  <a:pt x="16" y="14"/>
                  <a:pt x="16" y="14"/>
                </a:cubicBezTo>
                <a:cubicBezTo>
                  <a:pt x="16" y="14"/>
                  <a:pt x="16" y="14"/>
                  <a:pt x="16" y="13"/>
                </a:cubicBezTo>
                <a:cubicBezTo>
                  <a:pt x="17" y="13"/>
                  <a:pt x="17" y="12"/>
                  <a:pt x="17" y="11"/>
                </a:cubicBezTo>
                <a:cubicBezTo>
                  <a:pt x="17" y="10"/>
                  <a:pt x="17" y="9"/>
                  <a:pt x="16" y="8"/>
                </a:cubicBezTo>
                <a:cubicBezTo>
                  <a:pt x="15" y="5"/>
                  <a:pt x="11" y="3"/>
                  <a:pt x="8" y="5"/>
                </a:cubicBezTo>
                <a:cubicBezTo>
                  <a:pt x="7" y="5"/>
                  <a:pt x="6" y="6"/>
                  <a:pt x="5" y="6"/>
                </a:cubicBezTo>
                <a:cubicBezTo>
                  <a:pt x="5" y="7"/>
                  <a:pt x="4" y="7"/>
                  <a:pt x="4" y="8"/>
                </a:cubicBezTo>
                <a:cubicBezTo>
                  <a:pt x="4" y="9"/>
                  <a:pt x="3" y="10"/>
                  <a:pt x="3" y="11"/>
                </a:cubicBezTo>
                <a:cubicBezTo>
                  <a:pt x="3" y="13"/>
                  <a:pt x="5" y="16"/>
                  <a:pt x="8" y="17"/>
                </a:cubicBezTo>
                <a:cubicBezTo>
                  <a:pt x="8" y="17"/>
                  <a:pt x="9" y="17"/>
                  <a:pt x="10" y="17"/>
                </a:cubicBezTo>
                <a:cubicBezTo>
                  <a:pt x="11" y="17"/>
                  <a:pt x="12" y="17"/>
                  <a:pt x="13" y="17"/>
                </a:cubicBezTo>
                <a:cubicBezTo>
                  <a:pt x="13" y="17"/>
                  <a:pt x="13" y="17"/>
                  <a:pt x="14" y="16"/>
                </a:cubicBezTo>
                <a:close/>
                <a:moveTo>
                  <a:pt x="27" y="25"/>
                </a:moveTo>
                <a:cubicBezTo>
                  <a:pt x="27" y="25"/>
                  <a:pt x="27" y="25"/>
                  <a:pt x="27" y="25"/>
                </a:cubicBezTo>
                <a:cubicBezTo>
                  <a:pt x="46" y="33"/>
                  <a:pt x="46" y="33"/>
                  <a:pt x="46" y="33"/>
                </a:cubicBezTo>
                <a:cubicBezTo>
                  <a:pt x="46" y="33"/>
                  <a:pt x="46" y="33"/>
                  <a:pt x="46" y="33"/>
                </a:cubicBezTo>
                <a:cubicBezTo>
                  <a:pt x="46" y="33"/>
                  <a:pt x="46" y="33"/>
                  <a:pt x="46" y="33"/>
                </a:cubicBezTo>
                <a:cubicBezTo>
                  <a:pt x="46" y="33"/>
                  <a:pt x="47" y="33"/>
                  <a:pt x="47" y="33"/>
                </a:cubicBezTo>
                <a:cubicBezTo>
                  <a:pt x="47" y="33"/>
                  <a:pt x="47" y="33"/>
                  <a:pt x="47" y="33"/>
                </a:cubicBezTo>
                <a:cubicBezTo>
                  <a:pt x="47" y="33"/>
                  <a:pt x="47" y="33"/>
                  <a:pt x="47" y="33"/>
                </a:cubicBezTo>
                <a:cubicBezTo>
                  <a:pt x="47" y="33"/>
                  <a:pt x="47" y="33"/>
                  <a:pt x="47" y="33"/>
                </a:cubicBezTo>
                <a:cubicBezTo>
                  <a:pt x="47" y="33"/>
                  <a:pt x="47" y="33"/>
                  <a:pt x="47" y="33"/>
                </a:cubicBezTo>
                <a:cubicBezTo>
                  <a:pt x="47" y="33"/>
                  <a:pt x="47" y="34"/>
                  <a:pt x="47" y="34"/>
                </a:cubicBezTo>
                <a:cubicBezTo>
                  <a:pt x="47" y="34"/>
                  <a:pt x="47" y="34"/>
                  <a:pt x="47" y="34"/>
                </a:cubicBezTo>
                <a:cubicBezTo>
                  <a:pt x="55" y="53"/>
                  <a:pt x="55" y="53"/>
                  <a:pt x="55" y="53"/>
                </a:cubicBezTo>
                <a:cubicBezTo>
                  <a:pt x="55" y="54"/>
                  <a:pt x="55" y="55"/>
                  <a:pt x="54" y="55"/>
                </a:cubicBezTo>
                <a:cubicBezTo>
                  <a:pt x="53" y="55"/>
                  <a:pt x="53" y="55"/>
                  <a:pt x="53" y="55"/>
                </a:cubicBezTo>
                <a:cubicBezTo>
                  <a:pt x="33" y="48"/>
                  <a:pt x="33" y="48"/>
                  <a:pt x="33" y="48"/>
                </a:cubicBezTo>
                <a:cubicBezTo>
                  <a:pt x="33" y="48"/>
                  <a:pt x="33" y="48"/>
                  <a:pt x="33" y="48"/>
                </a:cubicBezTo>
                <a:cubicBezTo>
                  <a:pt x="33" y="47"/>
                  <a:pt x="33" y="47"/>
                  <a:pt x="33" y="47"/>
                </a:cubicBezTo>
                <a:cubicBezTo>
                  <a:pt x="32" y="47"/>
                  <a:pt x="32" y="47"/>
                  <a:pt x="32" y="47"/>
                </a:cubicBezTo>
                <a:cubicBezTo>
                  <a:pt x="32" y="47"/>
                  <a:pt x="32" y="47"/>
                  <a:pt x="32" y="47"/>
                </a:cubicBezTo>
                <a:cubicBezTo>
                  <a:pt x="32" y="47"/>
                  <a:pt x="32" y="47"/>
                  <a:pt x="32" y="47"/>
                </a:cubicBezTo>
                <a:cubicBezTo>
                  <a:pt x="32" y="47"/>
                  <a:pt x="32" y="47"/>
                  <a:pt x="32" y="47"/>
                </a:cubicBezTo>
                <a:cubicBezTo>
                  <a:pt x="32" y="47"/>
                  <a:pt x="32" y="47"/>
                  <a:pt x="32" y="46"/>
                </a:cubicBezTo>
                <a:cubicBezTo>
                  <a:pt x="32" y="46"/>
                  <a:pt x="32" y="46"/>
                  <a:pt x="32" y="46"/>
                </a:cubicBezTo>
                <a:cubicBezTo>
                  <a:pt x="24" y="27"/>
                  <a:pt x="24" y="27"/>
                  <a:pt x="24" y="27"/>
                </a:cubicBezTo>
                <a:cubicBezTo>
                  <a:pt x="24" y="26"/>
                  <a:pt x="25" y="25"/>
                  <a:pt x="25" y="25"/>
                </a:cubicBezTo>
                <a:cubicBezTo>
                  <a:pt x="26" y="25"/>
                  <a:pt x="26" y="25"/>
                  <a:pt x="27" y="25"/>
                </a:cubicBezTo>
                <a:close/>
                <a:moveTo>
                  <a:pt x="42" y="35"/>
                </a:moveTo>
                <a:cubicBezTo>
                  <a:pt x="42" y="35"/>
                  <a:pt x="42" y="35"/>
                  <a:pt x="42" y="35"/>
                </a:cubicBezTo>
                <a:cubicBezTo>
                  <a:pt x="29" y="30"/>
                  <a:pt x="29" y="30"/>
                  <a:pt x="29" y="30"/>
                </a:cubicBezTo>
                <a:cubicBezTo>
                  <a:pt x="34" y="43"/>
                  <a:pt x="34" y="43"/>
                  <a:pt x="34" y="43"/>
                </a:cubicBezTo>
                <a:cubicBezTo>
                  <a:pt x="42" y="35"/>
                  <a:pt x="42" y="35"/>
                  <a:pt x="42" y="35"/>
                </a:cubicBezTo>
                <a:close/>
                <a:moveTo>
                  <a:pt x="37" y="45"/>
                </a:moveTo>
                <a:cubicBezTo>
                  <a:pt x="37" y="45"/>
                  <a:pt x="37" y="45"/>
                  <a:pt x="37" y="45"/>
                </a:cubicBezTo>
                <a:cubicBezTo>
                  <a:pt x="50" y="50"/>
                  <a:pt x="50" y="50"/>
                  <a:pt x="50" y="50"/>
                </a:cubicBezTo>
                <a:cubicBezTo>
                  <a:pt x="45" y="37"/>
                  <a:pt x="45" y="37"/>
                  <a:pt x="45" y="37"/>
                </a:cubicBezTo>
                <a:cubicBezTo>
                  <a:pt x="37" y="45"/>
                  <a:pt x="37" y="45"/>
                  <a:pt x="37" y="45"/>
                </a:cubicBezTo>
                <a:close/>
                <a:moveTo>
                  <a:pt x="14" y="42"/>
                </a:moveTo>
                <a:cubicBezTo>
                  <a:pt x="14" y="42"/>
                  <a:pt x="14" y="42"/>
                  <a:pt x="14" y="42"/>
                </a:cubicBezTo>
                <a:cubicBezTo>
                  <a:pt x="13" y="42"/>
                  <a:pt x="12" y="41"/>
                  <a:pt x="12" y="40"/>
                </a:cubicBezTo>
                <a:cubicBezTo>
                  <a:pt x="12" y="39"/>
                  <a:pt x="13" y="38"/>
                  <a:pt x="14" y="38"/>
                </a:cubicBezTo>
                <a:cubicBezTo>
                  <a:pt x="18" y="38"/>
                  <a:pt x="18" y="38"/>
                  <a:pt x="18" y="38"/>
                </a:cubicBezTo>
                <a:cubicBezTo>
                  <a:pt x="19" y="38"/>
                  <a:pt x="20" y="39"/>
                  <a:pt x="20" y="40"/>
                </a:cubicBezTo>
                <a:cubicBezTo>
                  <a:pt x="20" y="41"/>
                  <a:pt x="19" y="42"/>
                  <a:pt x="18" y="42"/>
                </a:cubicBezTo>
                <a:cubicBezTo>
                  <a:pt x="14" y="42"/>
                  <a:pt x="14" y="42"/>
                  <a:pt x="14" y="42"/>
                </a:cubicBezTo>
                <a:close/>
                <a:moveTo>
                  <a:pt x="41" y="66"/>
                </a:moveTo>
                <a:cubicBezTo>
                  <a:pt x="41" y="66"/>
                  <a:pt x="41" y="66"/>
                  <a:pt x="41" y="66"/>
                </a:cubicBezTo>
                <a:cubicBezTo>
                  <a:pt x="41" y="67"/>
                  <a:pt x="41" y="68"/>
                  <a:pt x="40" y="68"/>
                </a:cubicBezTo>
                <a:cubicBezTo>
                  <a:pt x="39" y="68"/>
                  <a:pt x="38" y="67"/>
                  <a:pt x="38" y="66"/>
                </a:cubicBezTo>
                <a:cubicBezTo>
                  <a:pt x="38" y="62"/>
                  <a:pt x="38" y="62"/>
                  <a:pt x="38" y="62"/>
                </a:cubicBezTo>
                <a:cubicBezTo>
                  <a:pt x="38" y="61"/>
                  <a:pt x="39" y="60"/>
                  <a:pt x="40" y="60"/>
                </a:cubicBezTo>
                <a:cubicBezTo>
                  <a:pt x="41" y="60"/>
                  <a:pt x="41" y="61"/>
                  <a:pt x="41" y="62"/>
                </a:cubicBezTo>
                <a:cubicBezTo>
                  <a:pt x="41" y="66"/>
                  <a:pt x="41" y="66"/>
                  <a:pt x="41" y="66"/>
                </a:cubicBezTo>
                <a:close/>
                <a:moveTo>
                  <a:pt x="66" y="38"/>
                </a:moveTo>
                <a:cubicBezTo>
                  <a:pt x="66" y="38"/>
                  <a:pt x="66" y="38"/>
                  <a:pt x="66" y="38"/>
                </a:cubicBezTo>
                <a:cubicBezTo>
                  <a:pt x="67" y="38"/>
                  <a:pt x="67" y="39"/>
                  <a:pt x="67" y="40"/>
                </a:cubicBezTo>
                <a:cubicBezTo>
                  <a:pt x="67" y="41"/>
                  <a:pt x="67" y="42"/>
                  <a:pt x="66" y="42"/>
                </a:cubicBezTo>
                <a:cubicBezTo>
                  <a:pt x="61" y="42"/>
                  <a:pt x="61" y="42"/>
                  <a:pt x="61" y="42"/>
                </a:cubicBezTo>
                <a:cubicBezTo>
                  <a:pt x="60" y="42"/>
                  <a:pt x="59" y="41"/>
                  <a:pt x="59" y="40"/>
                </a:cubicBezTo>
                <a:cubicBezTo>
                  <a:pt x="59" y="39"/>
                  <a:pt x="60" y="38"/>
                  <a:pt x="61" y="38"/>
                </a:cubicBezTo>
                <a:cubicBezTo>
                  <a:pt x="66" y="38"/>
                  <a:pt x="66" y="38"/>
                  <a:pt x="66" y="3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89" name="Freeform 49"/>
          <p:cNvSpPr>
            <a:spLocks noEditPoints="1"/>
          </p:cNvSpPr>
          <p:nvPr/>
        </p:nvSpPr>
        <p:spPr bwMode="auto">
          <a:xfrm>
            <a:off x="2315566" y="1862058"/>
            <a:ext cx="285750" cy="236537"/>
          </a:xfrm>
          <a:custGeom>
            <a:avLst/>
            <a:gdLst>
              <a:gd name="T0" fmla="*/ 65 w 90"/>
              <a:gd name="T1" fmla="*/ 17 h 74"/>
              <a:gd name="T2" fmla="*/ 81 w 90"/>
              <a:gd name="T3" fmla="*/ 21 h 74"/>
              <a:gd name="T4" fmla="*/ 81 w 90"/>
              <a:gd name="T5" fmla="*/ 43 h 74"/>
              <a:gd name="T6" fmla="*/ 89 w 90"/>
              <a:gd name="T7" fmla="*/ 52 h 74"/>
              <a:gd name="T8" fmla="*/ 90 w 90"/>
              <a:gd name="T9" fmla="*/ 64 h 74"/>
              <a:gd name="T10" fmla="*/ 85 w 90"/>
              <a:gd name="T11" fmla="*/ 69 h 74"/>
              <a:gd name="T12" fmla="*/ 81 w 90"/>
              <a:gd name="T13" fmla="*/ 69 h 74"/>
              <a:gd name="T14" fmla="*/ 78 w 90"/>
              <a:gd name="T15" fmla="*/ 74 h 74"/>
              <a:gd name="T16" fmla="*/ 12 w 90"/>
              <a:gd name="T17" fmla="*/ 74 h 74"/>
              <a:gd name="T18" fmla="*/ 9 w 90"/>
              <a:gd name="T19" fmla="*/ 69 h 74"/>
              <a:gd name="T20" fmla="*/ 5 w 90"/>
              <a:gd name="T21" fmla="*/ 69 h 74"/>
              <a:gd name="T22" fmla="*/ 0 w 90"/>
              <a:gd name="T23" fmla="*/ 64 h 74"/>
              <a:gd name="T24" fmla="*/ 1 w 90"/>
              <a:gd name="T25" fmla="*/ 52 h 74"/>
              <a:gd name="T26" fmla="*/ 9 w 90"/>
              <a:gd name="T27" fmla="*/ 43 h 74"/>
              <a:gd name="T28" fmla="*/ 9 w 90"/>
              <a:gd name="T29" fmla="*/ 21 h 74"/>
              <a:gd name="T30" fmla="*/ 25 w 90"/>
              <a:gd name="T31" fmla="*/ 17 h 74"/>
              <a:gd name="T32" fmla="*/ 45 w 90"/>
              <a:gd name="T33" fmla="*/ 68 h 74"/>
              <a:gd name="T34" fmla="*/ 54 w 90"/>
              <a:gd name="T35" fmla="*/ 68 h 74"/>
              <a:gd name="T36" fmla="*/ 56 w 90"/>
              <a:gd name="T37" fmla="*/ 53 h 74"/>
              <a:gd name="T38" fmla="*/ 57 w 90"/>
              <a:gd name="T39" fmla="*/ 62 h 74"/>
              <a:gd name="T40" fmla="*/ 65 w 90"/>
              <a:gd name="T41" fmla="*/ 62 h 74"/>
              <a:gd name="T42" fmla="*/ 54 w 90"/>
              <a:gd name="T43" fmla="*/ 38 h 74"/>
              <a:gd name="T44" fmla="*/ 36 w 90"/>
              <a:gd name="T45" fmla="*/ 38 h 74"/>
              <a:gd name="T46" fmla="*/ 25 w 90"/>
              <a:gd name="T47" fmla="*/ 62 h 74"/>
              <a:gd name="T48" fmla="*/ 32 w 90"/>
              <a:gd name="T49" fmla="*/ 62 h 74"/>
              <a:gd name="T50" fmla="*/ 34 w 90"/>
              <a:gd name="T51" fmla="*/ 53 h 74"/>
              <a:gd name="T52" fmla="*/ 36 w 90"/>
              <a:gd name="T53" fmla="*/ 68 h 74"/>
              <a:gd name="T54" fmla="*/ 45 w 90"/>
              <a:gd name="T55" fmla="*/ 34 h 74"/>
              <a:gd name="T56" fmla="*/ 59 w 90"/>
              <a:gd name="T57" fmla="*/ 20 h 74"/>
              <a:gd name="T58" fmla="*/ 31 w 90"/>
              <a:gd name="T59" fmla="*/ 20 h 74"/>
              <a:gd name="T60" fmla="*/ 14 w 90"/>
              <a:gd name="T61" fmla="*/ 68 h 74"/>
              <a:gd name="T62" fmla="*/ 23 w 90"/>
              <a:gd name="T63" fmla="*/ 68 h 74"/>
              <a:gd name="T64" fmla="*/ 19 w 90"/>
              <a:gd name="T65" fmla="*/ 62 h 74"/>
              <a:gd name="T66" fmla="*/ 20 w 90"/>
              <a:gd name="T67" fmla="*/ 48 h 74"/>
              <a:gd name="T68" fmla="*/ 7 w 90"/>
              <a:gd name="T69" fmla="*/ 55 h 74"/>
              <a:gd name="T70" fmla="*/ 7 w 90"/>
              <a:gd name="T71" fmla="*/ 55 h 74"/>
              <a:gd name="T72" fmla="*/ 6 w 90"/>
              <a:gd name="T73" fmla="*/ 64 h 74"/>
              <a:gd name="T74" fmla="*/ 11 w 90"/>
              <a:gd name="T75" fmla="*/ 59 h 74"/>
              <a:gd name="T76" fmla="*/ 14 w 90"/>
              <a:gd name="T77" fmla="*/ 59 h 74"/>
              <a:gd name="T78" fmla="*/ 25 w 90"/>
              <a:gd name="T79" fmla="*/ 23 h 74"/>
              <a:gd name="T80" fmla="*/ 24 w 90"/>
              <a:gd name="T81" fmla="*/ 23 h 74"/>
              <a:gd name="T82" fmla="*/ 13 w 90"/>
              <a:gd name="T83" fmla="*/ 25 h 74"/>
              <a:gd name="T84" fmla="*/ 13 w 90"/>
              <a:gd name="T85" fmla="*/ 39 h 74"/>
              <a:gd name="T86" fmla="*/ 24 w 90"/>
              <a:gd name="T87" fmla="*/ 42 h 74"/>
              <a:gd name="T88" fmla="*/ 25 w 90"/>
              <a:gd name="T89" fmla="*/ 23 h 74"/>
              <a:gd name="T90" fmla="*/ 76 w 90"/>
              <a:gd name="T91" fmla="*/ 68 h 74"/>
              <a:gd name="T92" fmla="*/ 77 w 90"/>
              <a:gd name="T93" fmla="*/ 57 h 74"/>
              <a:gd name="T94" fmla="*/ 79 w 90"/>
              <a:gd name="T95" fmla="*/ 64 h 74"/>
              <a:gd name="T96" fmla="*/ 84 w 90"/>
              <a:gd name="T97" fmla="*/ 59 h 74"/>
              <a:gd name="T98" fmla="*/ 81 w 90"/>
              <a:gd name="T99" fmla="*/ 51 h 74"/>
              <a:gd name="T100" fmla="*/ 70 w 90"/>
              <a:gd name="T101" fmla="*/ 48 h 74"/>
              <a:gd name="T102" fmla="*/ 71 w 90"/>
              <a:gd name="T103" fmla="*/ 62 h 74"/>
              <a:gd name="T104" fmla="*/ 67 w 90"/>
              <a:gd name="T105" fmla="*/ 68 h 74"/>
              <a:gd name="T106" fmla="*/ 65 w 90"/>
              <a:gd name="T107" fmla="*/ 23 h 74"/>
              <a:gd name="T108" fmla="*/ 59 w 90"/>
              <a:gd name="T109" fmla="*/ 34 h 74"/>
              <a:gd name="T110" fmla="*/ 67 w 90"/>
              <a:gd name="T111" fmla="*/ 42 h 74"/>
              <a:gd name="T112" fmla="*/ 77 w 90"/>
              <a:gd name="T113" fmla="*/ 39 h 74"/>
              <a:gd name="T114" fmla="*/ 77 w 90"/>
              <a:gd name="T115" fmla="*/ 25 h 74"/>
              <a:gd name="T116" fmla="*/ 66 w 90"/>
              <a:gd name="T117" fmla="*/ 23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90" h="74">
                <a:moveTo>
                  <a:pt x="45" y="0"/>
                </a:moveTo>
                <a:cubicBezTo>
                  <a:pt x="55" y="0"/>
                  <a:pt x="63" y="7"/>
                  <a:pt x="65" y="17"/>
                </a:cubicBezTo>
                <a:cubicBezTo>
                  <a:pt x="66" y="17"/>
                  <a:pt x="68" y="16"/>
                  <a:pt x="69" y="16"/>
                </a:cubicBezTo>
                <a:cubicBezTo>
                  <a:pt x="74" y="16"/>
                  <a:pt x="78" y="18"/>
                  <a:pt x="81" y="21"/>
                </a:cubicBezTo>
                <a:cubicBezTo>
                  <a:pt x="84" y="24"/>
                  <a:pt x="85" y="28"/>
                  <a:pt x="85" y="32"/>
                </a:cubicBezTo>
                <a:cubicBezTo>
                  <a:pt x="85" y="36"/>
                  <a:pt x="84" y="40"/>
                  <a:pt x="81" y="43"/>
                </a:cubicBezTo>
                <a:cubicBezTo>
                  <a:pt x="85" y="47"/>
                  <a:pt x="85" y="47"/>
                  <a:pt x="85" y="47"/>
                </a:cubicBezTo>
                <a:cubicBezTo>
                  <a:pt x="86" y="49"/>
                  <a:pt x="88" y="50"/>
                  <a:pt x="89" y="52"/>
                </a:cubicBezTo>
                <a:cubicBezTo>
                  <a:pt x="89" y="55"/>
                  <a:pt x="90" y="57"/>
                  <a:pt x="90" y="59"/>
                </a:cubicBezTo>
                <a:cubicBezTo>
                  <a:pt x="90" y="64"/>
                  <a:pt x="90" y="64"/>
                  <a:pt x="90" y="64"/>
                </a:cubicBezTo>
                <a:cubicBezTo>
                  <a:pt x="90" y="65"/>
                  <a:pt x="90" y="66"/>
                  <a:pt x="89" y="67"/>
                </a:cubicBezTo>
                <a:cubicBezTo>
                  <a:pt x="88" y="69"/>
                  <a:pt x="87" y="69"/>
                  <a:pt x="85" y="69"/>
                </a:cubicBezTo>
                <a:cubicBezTo>
                  <a:pt x="85" y="69"/>
                  <a:pt x="85" y="69"/>
                  <a:pt x="85" y="69"/>
                </a:cubicBezTo>
                <a:cubicBezTo>
                  <a:pt x="81" y="69"/>
                  <a:pt x="81" y="69"/>
                  <a:pt x="81" y="69"/>
                </a:cubicBezTo>
                <a:cubicBezTo>
                  <a:pt x="81" y="71"/>
                  <a:pt x="81" y="71"/>
                  <a:pt x="81" y="71"/>
                </a:cubicBezTo>
                <a:cubicBezTo>
                  <a:pt x="81" y="72"/>
                  <a:pt x="80" y="74"/>
                  <a:pt x="78" y="74"/>
                </a:cubicBezTo>
                <a:cubicBezTo>
                  <a:pt x="45" y="74"/>
                  <a:pt x="45" y="74"/>
                  <a:pt x="45" y="74"/>
                </a:cubicBezTo>
                <a:cubicBezTo>
                  <a:pt x="12" y="74"/>
                  <a:pt x="12" y="74"/>
                  <a:pt x="12" y="74"/>
                </a:cubicBezTo>
                <a:cubicBezTo>
                  <a:pt x="10" y="74"/>
                  <a:pt x="9" y="72"/>
                  <a:pt x="9" y="71"/>
                </a:cubicBezTo>
                <a:cubicBezTo>
                  <a:pt x="9" y="69"/>
                  <a:pt x="9" y="69"/>
                  <a:pt x="9" y="69"/>
                </a:cubicBezTo>
                <a:cubicBezTo>
                  <a:pt x="5" y="69"/>
                  <a:pt x="5" y="69"/>
                  <a:pt x="5" y="69"/>
                </a:cubicBezTo>
                <a:cubicBezTo>
                  <a:pt x="5" y="69"/>
                  <a:pt x="5" y="69"/>
                  <a:pt x="5" y="69"/>
                </a:cubicBezTo>
                <a:cubicBezTo>
                  <a:pt x="3" y="69"/>
                  <a:pt x="2" y="69"/>
                  <a:pt x="1" y="67"/>
                </a:cubicBezTo>
                <a:cubicBezTo>
                  <a:pt x="1" y="66"/>
                  <a:pt x="0" y="65"/>
                  <a:pt x="0" y="64"/>
                </a:cubicBezTo>
                <a:cubicBezTo>
                  <a:pt x="0" y="59"/>
                  <a:pt x="0" y="59"/>
                  <a:pt x="0" y="59"/>
                </a:cubicBezTo>
                <a:cubicBezTo>
                  <a:pt x="0" y="57"/>
                  <a:pt x="1" y="55"/>
                  <a:pt x="1" y="52"/>
                </a:cubicBezTo>
                <a:cubicBezTo>
                  <a:pt x="1" y="52"/>
                  <a:pt x="1" y="52"/>
                  <a:pt x="1" y="52"/>
                </a:cubicBezTo>
                <a:cubicBezTo>
                  <a:pt x="3" y="49"/>
                  <a:pt x="6" y="46"/>
                  <a:pt x="9" y="43"/>
                </a:cubicBezTo>
                <a:cubicBezTo>
                  <a:pt x="6" y="40"/>
                  <a:pt x="5" y="36"/>
                  <a:pt x="5" y="32"/>
                </a:cubicBezTo>
                <a:cubicBezTo>
                  <a:pt x="5" y="28"/>
                  <a:pt x="6" y="24"/>
                  <a:pt x="9" y="21"/>
                </a:cubicBezTo>
                <a:cubicBezTo>
                  <a:pt x="12" y="18"/>
                  <a:pt x="16" y="16"/>
                  <a:pt x="21" y="16"/>
                </a:cubicBezTo>
                <a:cubicBezTo>
                  <a:pt x="22" y="16"/>
                  <a:pt x="24" y="17"/>
                  <a:pt x="25" y="17"/>
                </a:cubicBezTo>
                <a:cubicBezTo>
                  <a:pt x="27" y="7"/>
                  <a:pt x="35" y="0"/>
                  <a:pt x="45" y="0"/>
                </a:cubicBezTo>
                <a:close/>
                <a:moveTo>
                  <a:pt x="45" y="68"/>
                </a:moveTo>
                <a:cubicBezTo>
                  <a:pt x="45" y="68"/>
                  <a:pt x="45" y="68"/>
                  <a:pt x="45" y="68"/>
                </a:cubicBezTo>
                <a:cubicBezTo>
                  <a:pt x="54" y="68"/>
                  <a:pt x="54" y="68"/>
                  <a:pt x="54" y="68"/>
                </a:cubicBezTo>
                <a:cubicBezTo>
                  <a:pt x="54" y="63"/>
                  <a:pt x="54" y="59"/>
                  <a:pt x="54" y="55"/>
                </a:cubicBezTo>
                <a:cubicBezTo>
                  <a:pt x="54" y="54"/>
                  <a:pt x="55" y="53"/>
                  <a:pt x="56" y="53"/>
                </a:cubicBezTo>
                <a:cubicBezTo>
                  <a:pt x="57" y="53"/>
                  <a:pt x="57" y="54"/>
                  <a:pt x="57" y="55"/>
                </a:cubicBezTo>
                <a:cubicBezTo>
                  <a:pt x="57" y="62"/>
                  <a:pt x="57" y="62"/>
                  <a:pt x="57" y="62"/>
                </a:cubicBezTo>
                <a:cubicBezTo>
                  <a:pt x="65" y="62"/>
                  <a:pt x="65" y="62"/>
                  <a:pt x="65" y="62"/>
                </a:cubicBezTo>
                <a:cubicBezTo>
                  <a:pt x="65" y="62"/>
                  <a:pt x="65" y="62"/>
                  <a:pt x="65" y="62"/>
                </a:cubicBezTo>
                <a:cubicBezTo>
                  <a:pt x="65" y="55"/>
                  <a:pt x="65" y="55"/>
                  <a:pt x="65" y="55"/>
                </a:cubicBezTo>
                <a:cubicBezTo>
                  <a:pt x="65" y="47"/>
                  <a:pt x="60" y="43"/>
                  <a:pt x="54" y="38"/>
                </a:cubicBezTo>
                <a:cubicBezTo>
                  <a:pt x="51" y="39"/>
                  <a:pt x="48" y="40"/>
                  <a:pt x="45" y="40"/>
                </a:cubicBezTo>
                <a:cubicBezTo>
                  <a:pt x="42" y="40"/>
                  <a:pt x="39" y="39"/>
                  <a:pt x="36" y="38"/>
                </a:cubicBezTo>
                <a:cubicBezTo>
                  <a:pt x="30" y="43"/>
                  <a:pt x="25" y="47"/>
                  <a:pt x="25" y="55"/>
                </a:cubicBezTo>
                <a:cubicBezTo>
                  <a:pt x="25" y="62"/>
                  <a:pt x="25" y="62"/>
                  <a:pt x="25" y="62"/>
                </a:cubicBezTo>
                <a:cubicBezTo>
                  <a:pt x="25" y="62"/>
                  <a:pt x="25" y="62"/>
                  <a:pt x="25" y="62"/>
                </a:cubicBezTo>
                <a:cubicBezTo>
                  <a:pt x="32" y="62"/>
                  <a:pt x="32" y="62"/>
                  <a:pt x="32" y="62"/>
                </a:cubicBezTo>
                <a:cubicBezTo>
                  <a:pt x="32" y="55"/>
                  <a:pt x="32" y="55"/>
                  <a:pt x="32" y="55"/>
                </a:cubicBezTo>
                <a:cubicBezTo>
                  <a:pt x="32" y="54"/>
                  <a:pt x="33" y="53"/>
                  <a:pt x="34" y="53"/>
                </a:cubicBezTo>
                <a:cubicBezTo>
                  <a:pt x="35" y="53"/>
                  <a:pt x="36" y="54"/>
                  <a:pt x="36" y="55"/>
                </a:cubicBezTo>
                <a:cubicBezTo>
                  <a:pt x="36" y="59"/>
                  <a:pt x="36" y="63"/>
                  <a:pt x="36" y="68"/>
                </a:cubicBezTo>
                <a:cubicBezTo>
                  <a:pt x="45" y="68"/>
                  <a:pt x="45" y="68"/>
                  <a:pt x="45" y="68"/>
                </a:cubicBezTo>
                <a:close/>
                <a:moveTo>
                  <a:pt x="45" y="34"/>
                </a:moveTo>
                <a:cubicBezTo>
                  <a:pt x="45" y="34"/>
                  <a:pt x="45" y="34"/>
                  <a:pt x="45" y="34"/>
                </a:cubicBezTo>
                <a:cubicBezTo>
                  <a:pt x="53" y="34"/>
                  <a:pt x="59" y="28"/>
                  <a:pt x="59" y="20"/>
                </a:cubicBezTo>
                <a:cubicBezTo>
                  <a:pt x="59" y="12"/>
                  <a:pt x="53" y="6"/>
                  <a:pt x="45" y="6"/>
                </a:cubicBezTo>
                <a:cubicBezTo>
                  <a:pt x="37" y="6"/>
                  <a:pt x="31" y="12"/>
                  <a:pt x="31" y="20"/>
                </a:cubicBezTo>
                <a:cubicBezTo>
                  <a:pt x="31" y="28"/>
                  <a:pt x="37" y="34"/>
                  <a:pt x="45" y="34"/>
                </a:cubicBezTo>
                <a:close/>
                <a:moveTo>
                  <a:pt x="14" y="68"/>
                </a:moveTo>
                <a:cubicBezTo>
                  <a:pt x="14" y="68"/>
                  <a:pt x="14" y="68"/>
                  <a:pt x="14" y="68"/>
                </a:cubicBezTo>
                <a:cubicBezTo>
                  <a:pt x="23" y="68"/>
                  <a:pt x="23" y="68"/>
                  <a:pt x="23" y="68"/>
                </a:cubicBezTo>
                <a:cubicBezTo>
                  <a:pt x="22" y="67"/>
                  <a:pt x="21" y="67"/>
                  <a:pt x="20" y="66"/>
                </a:cubicBezTo>
                <a:cubicBezTo>
                  <a:pt x="19" y="65"/>
                  <a:pt x="19" y="63"/>
                  <a:pt x="19" y="62"/>
                </a:cubicBezTo>
                <a:cubicBezTo>
                  <a:pt x="19" y="55"/>
                  <a:pt x="19" y="55"/>
                  <a:pt x="19" y="55"/>
                </a:cubicBezTo>
                <a:cubicBezTo>
                  <a:pt x="19" y="53"/>
                  <a:pt x="19" y="50"/>
                  <a:pt x="20" y="48"/>
                </a:cubicBezTo>
                <a:cubicBezTo>
                  <a:pt x="18" y="48"/>
                  <a:pt x="16" y="48"/>
                  <a:pt x="14" y="47"/>
                </a:cubicBezTo>
                <a:cubicBezTo>
                  <a:pt x="11" y="49"/>
                  <a:pt x="8" y="51"/>
                  <a:pt x="7" y="55"/>
                </a:cubicBezTo>
                <a:cubicBezTo>
                  <a:pt x="7" y="55"/>
                  <a:pt x="7" y="55"/>
                  <a:pt x="7" y="55"/>
                </a:cubicBezTo>
                <a:cubicBezTo>
                  <a:pt x="7" y="55"/>
                  <a:pt x="7" y="55"/>
                  <a:pt x="7" y="55"/>
                </a:cubicBezTo>
                <a:cubicBezTo>
                  <a:pt x="6" y="56"/>
                  <a:pt x="6" y="58"/>
                  <a:pt x="6" y="59"/>
                </a:cubicBezTo>
                <a:cubicBezTo>
                  <a:pt x="6" y="64"/>
                  <a:pt x="6" y="64"/>
                  <a:pt x="6" y="64"/>
                </a:cubicBezTo>
                <a:cubicBezTo>
                  <a:pt x="11" y="64"/>
                  <a:pt x="11" y="64"/>
                  <a:pt x="11" y="64"/>
                </a:cubicBezTo>
                <a:cubicBezTo>
                  <a:pt x="11" y="59"/>
                  <a:pt x="11" y="59"/>
                  <a:pt x="11" y="59"/>
                </a:cubicBezTo>
                <a:cubicBezTo>
                  <a:pt x="11" y="58"/>
                  <a:pt x="12" y="57"/>
                  <a:pt x="13" y="57"/>
                </a:cubicBezTo>
                <a:cubicBezTo>
                  <a:pt x="14" y="57"/>
                  <a:pt x="14" y="58"/>
                  <a:pt x="14" y="59"/>
                </a:cubicBezTo>
                <a:cubicBezTo>
                  <a:pt x="14" y="68"/>
                  <a:pt x="14" y="68"/>
                  <a:pt x="14" y="68"/>
                </a:cubicBezTo>
                <a:close/>
                <a:moveTo>
                  <a:pt x="25" y="23"/>
                </a:moveTo>
                <a:cubicBezTo>
                  <a:pt x="25" y="23"/>
                  <a:pt x="25" y="23"/>
                  <a:pt x="25" y="23"/>
                </a:cubicBezTo>
                <a:cubicBezTo>
                  <a:pt x="25" y="23"/>
                  <a:pt x="24" y="23"/>
                  <a:pt x="24" y="23"/>
                </a:cubicBezTo>
                <a:cubicBezTo>
                  <a:pt x="23" y="22"/>
                  <a:pt x="22" y="22"/>
                  <a:pt x="21" y="22"/>
                </a:cubicBezTo>
                <a:cubicBezTo>
                  <a:pt x="18" y="22"/>
                  <a:pt x="15" y="23"/>
                  <a:pt x="13" y="25"/>
                </a:cubicBezTo>
                <a:cubicBezTo>
                  <a:pt x="12" y="27"/>
                  <a:pt x="11" y="30"/>
                  <a:pt x="11" y="32"/>
                </a:cubicBezTo>
                <a:cubicBezTo>
                  <a:pt x="11" y="35"/>
                  <a:pt x="12" y="38"/>
                  <a:pt x="13" y="39"/>
                </a:cubicBezTo>
                <a:cubicBezTo>
                  <a:pt x="15" y="41"/>
                  <a:pt x="18" y="42"/>
                  <a:pt x="21" y="42"/>
                </a:cubicBezTo>
                <a:cubicBezTo>
                  <a:pt x="22" y="42"/>
                  <a:pt x="23" y="42"/>
                  <a:pt x="24" y="42"/>
                </a:cubicBezTo>
                <a:cubicBezTo>
                  <a:pt x="26" y="39"/>
                  <a:pt x="29" y="37"/>
                  <a:pt x="31" y="34"/>
                </a:cubicBezTo>
                <a:cubicBezTo>
                  <a:pt x="28" y="31"/>
                  <a:pt x="26" y="28"/>
                  <a:pt x="25" y="23"/>
                </a:cubicBezTo>
                <a:close/>
                <a:moveTo>
                  <a:pt x="76" y="68"/>
                </a:moveTo>
                <a:cubicBezTo>
                  <a:pt x="76" y="68"/>
                  <a:pt x="76" y="68"/>
                  <a:pt x="76" y="68"/>
                </a:cubicBezTo>
                <a:cubicBezTo>
                  <a:pt x="76" y="59"/>
                  <a:pt x="76" y="59"/>
                  <a:pt x="76" y="59"/>
                </a:cubicBezTo>
                <a:cubicBezTo>
                  <a:pt x="76" y="58"/>
                  <a:pt x="76" y="57"/>
                  <a:pt x="77" y="57"/>
                </a:cubicBezTo>
                <a:cubicBezTo>
                  <a:pt x="78" y="57"/>
                  <a:pt x="79" y="58"/>
                  <a:pt x="79" y="59"/>
                </a:cubicBezTo>
                <a:cubicBezTo>
                  <a:pt x="79" y="64"/>
                  <a:pt x="79" y="64"/>
                  <a:pt x="79" y="64"/>
                </a:cubicBezTo>
                <a:cubicBezTo>
                  <a:pt x="84" y="64"/>
                  <a:pt x="84" y="64"/>
                  <a:pt x="84" y="64"/>
                </a:cubicBezTo>
                <a:cubicBezTo>
                  <a:pt x="84" y="59"/>
                  <a:pt x="84" y="59"/>
                  <a:pt x="84" y="59"/>
                </a:cubicBezTo>
                <a:cubicBezTo>
                  <a:pt x="84" y="58"/>
                  <a:pt x="84" y="56"/>
                  <a:pt x="83" y="55"/>
                </a:cubicBezTo>
                <a:cubicBezTo>
                  <a:pt x="83" y="53"/>
                  <a:pt x="82" y="52"/>
                  <a:pt x="81" y="51"/>
                </a:cubicBezTo>
                <a:cubicBezTo>
                  <a:pt x="76" y="47"/>
                  <a:pt x="76" y="47"/>
                  <a:pt x="76" y="47"/>
                </a:cubicBezTo>
                <a:cubicBezTo>
                  <a:pt x="74" y="48"/>
                  <a:pt x="72" y="48"/>
                  <a:pt x="70" y="48"/>
                </a:cubicBezTo>
                <a:cubicBezTo>
                  <a:pt x="71" y="50"/>
                  <a:pt x="71" y="53"/>
                  <a:pt x="71" y="55"/>
                </a:cubicBezTo>
                <a:cubicBezTo>
                  <a:pt x="71" y="62"/>
                  <a:pt x="71" y="62"/>
                  <a:pt x="71" y="62"/>
                </a:cubicBezTo>
                <a:cubicBezTo>
                  <a:pt x="71" y="63"/>
                  <a:pt x="71" y="65"/>
                  <a:pt x="70" y="66"/>
                </a:cubicBezTo>
                <a:cubicBezTo>
                  <a:pt x="69" y="67"/>
                  <a:pt x="68" y="67"/>
                  <a:pt x="67" y="68"/>
                </a:cubicBezTo>
                <a:cubicBezTo>
                  <a:pt x="76" y="68"/>
                  <a:pt x="76" y="68"/>
                  <a:pt x="76" y="68"/>
                </a:cubicBezTo>
                <a:close/>
                <a:moveTo>
                  <a:pt x="65" y="23"/>
                </a:moveTo>
                <a:cubicBezTo>
                  <a:pt x="65" y="23"/>
                  <a:pt x="65" y="23"/>
                  <a:pt x="65" y="23"/>
                </a:cubicBezTo>
                <a:cubicBezTo>
                  <a:pt x="64" y="28"/>
                  <a:pt x="62" y="31"/>
                  <a:pt x="59" y="34"/>
                </a:cubicBezTo>
                <a:cubicBezTo>
                  <a:pt x="61" y="37"/>
                  <a:pt x="64" y="39"/>
                  <a:pt x="66" y="42"/>
                </a:cubicBezTo>
                <a:cubicBezTo>
                  <a:pt x="66" y="42"/>
                  <a:pt x="67" y="42"/>
                  <a:pt x="67" y="42"/>
                </a:cubicBezTo>
                <a:cubicBezTo>
                  <a:pt x="68" y="42"/>
                  <a:pt x="69" y="42"/>
                  <a:pt x="69" y="42"/>
                </a:cubicBezTo>
                <a:cubicBezTo>
                  <a:pt x="72" y="42"/>
                  <a:pt x="75" y="41"/>
                  <a:pt x="77" y="39"/>
                </a:cubicBezTo>
                <a:cubicBezTo>
                  <a:pt x="78" y="38"/>
                  <a:pt x="79" y="35"/>
                  <a:pt x="79" y="32"/>
                </a:cubicBezTo>
                <a:cubicBezTo>
                  <a:pt x="79" y="30"/>
                  <a:pt x="78" y="27"/>
                  <a:pt x="77" y="25"/>
                </a:cubicBezTo>
                <a:cubicBezTo>
                  <a:pt x="75" y="23"/>
                  <a:pt x="72" y="22"/>
                  <a:pt x="69" y="22"/>
                </a:cubicBezTo>
                <a:cubicBezTo>
                  <a:pt x="68" y="22"/>
                  <a:pt x="67" y="22"/>
                  <a:pt x="66" y="23"/>
                </a:cubicBezTo>
                <a:cubicBezTo>
                  <a:pt x="66" y="23"/>
                  <a:pt x="65" y="23"/>
                  <a:pt x="65" y="23"/>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91" name="Freeform 51"/>
          <p:cNvSpPr>
            <a:spLocks noEditPoints="1"/>
          </p:cNvSpPr>
          <p:nvPr/>
        </p:nvSpPr>
        <p:spPr bwMode="auto">
          <a:xfrm>
            <a:off x="5220072" y="1804620"/>
            <a:ext cx="241300" cy="230187"/>
          </a:xfrm>
          <a:custGeom>
            <a:avLst/>
            <a:gdLst>
              <a:gd name="T0" fmla="*/ 22 w 76"/>
              <a:gd name="T1" fmla="*/ 59 h 72"/>
              <a:gd name="T2" fmla="*/ 65 w 76"/>
              <a:gd name="T3" fmla="*/ 58 h 72"/>
              <a:gd name="T4" fmla="*/ 65 w 76"/>
              <a:gd name="T5" fmla="*/ 61 h 72"/>
              <a:gd name="T6" fmla="*/ 23 w 76"/>
              <a:gd name="T7" fmla="*/ 10 h 72"/>
              <a:gd name="T8" fmla="*/ 22 w 76"/>
              <a:gd name="T9" fmla="*/ 12 h 72"/>
              <a:gd name="T10" fmla="*/ 22 w 76"/>
              <a:gd name="T11" fmla="*/ 24 h 72"/>
              <a:gd name="T12" fmla="*/ 23 w 76"/>
              <a:gd name="T13" fmla="*/ 26 h 72"/>
              <a:gd name="T14" fmla="*/ 65 w 76"/>
              <a:gd name="T15" fmla="*/ 26 h 72"/>
              <a:gd name="T16" fmla="*/ 67 w 76"/>
              <a:gd name="T17" fmla="*/ 12 h 72"/>
              <a:gd name="T18" fmla="*/ 65 w 76"/>
              <a:gd name="T19" fmla="*/ 10 h 72"/>
              <a:gd name="T20" fmla="*/ 25 w 76"/>
              <a:gd name="T21" fmla="*/ 22 h 72"/>
              <a:gd name="T22" fmla="*/ 25 w 76"/>
              <a:gd name="T23" fmla="*/ 14 h 72"/>
              <a:gd name="T24" fmla="*/ 63 w 76"/>
              <a:gd name="T25" fmla="*/ 22 h 72"/>
              <a:gd name="T26" fmla="*/ 12 w 76"/>
              <a:gd name="T27" fmla="*/ 22 h 72"/>
              <a:gd name="T28" fmla="*/ 6 w 76"/>
              <a:gd name="T29" fmla="*/ 22 h 72"/>
              <a:gd name="T30" fmla="*/ 12 w 76"/>
              <a:gd name="T31" fmla="*/ 63 h 72"/>
              <a:gd name="T32" fmla="*/ 9 w 76"/>
              <a:gd name="T33" fmla="*/ 72 h 72"/>
              <a:gd name="T34" fmla="*/ 3 w 76"/>
              <a:gd name="T35" fmla="*/ 69 h 72"/>
              <a:gd name="T36" fmla="*/ 0 w 76"/>
              <a:gd name="T37" fmla="*/ 63 h 72"/>
              <a:gd name="T38" fmla="*/ 0 w 76"/>
              <a:gd name="T39" fmla="*/ 19 h 72"/>
              <a:gd name="T40" fmla="*/ 12 w 76"/>
              <a:gd name="T41" fmla="*/ 16 h 72"/>
              <a:gd name="T42" fmla="*/ 15 w 76"/>
              <a:gd name="T43" fmla="*/ 0 h 72"/>
              <a:gd name="T44" fmla="*/ 73 w 76"/>
              <a:gd name="T45" fmla="*/ 0 h 72"/>
              <a:gd name="T46" fmla="*/ 76 w 76"/>
              <a:gd name="T47" fmla="*/ 3 h 72"/>
              <a:gd name="T48" fmla="*/ 73 w 76"/>
              <a:gd name="T49" fmla="*/ 69 h 72"/>
              <a:gd name="T50" fmla="*/ 73 w 76"/>
              <a:gd name="T51" fmla="*/ 69 h 72"/>
              <a:gd name="T52" fmla="*/ 9 w 76"/>
              <a:gd name="T53" fmla="*/ 72 h 72"/>
              <a:gd name="T54" fmla="*/ 9 w 76"/>
              <a:gd name="T55" fmla="*/ 72 h 72"/>
              <a:gd name="T56" fmla="*/ 70 w 76"/>
              <a:gd name="T57" fmla="*/ 63 h 72"/>
              <a:gd name="T58" fmla="*/ 18 w 76"/>
              <a:gd name="T59" fmla="*/ 6 h 72"/>
              <a:gd name="T60" fmla="*/ 17 w 76"/>
              <a:gd name="T61" fmla="*/ 66 h 72"/>
              <a:gd name="T62" fmla="*/ 69 w 76"/>
              <a:gd name="T63" fmla="*/ 65 h 72"/>
              <a:gd name="T64" fmla="*/ 70 w 76"/>
              <a:gd name="T65" fmla="*/ 63 h 72"/>
              <a:gd name="T66" fmla="*/ 46 w 76"/>
              <a:gd name="T67" fmla="*/ 30 h 72"/>
              <a:gd name="T68" fmla="*/ 65 w 76"/>
              <a:gd name="T69" fmla="*/ 30 h 72"/>
              <a:gd name="T70" fmla="*/ 67 w 76"/>
              <a:gd name="T71" fmla="*/ 31 h 72"/>
              <a:gd name="T72" fmla="*/ 65 w 76"/>
              <a:gd name="T73" fmla="*/ 42 h 72"/>
              <a:gd name="T74" fmla="*/ 46 w 76"/>
              <a:gd name="T75" fmla="*/ 42 h 72"/>
              <a:gd name="T76" fmla="*/ 44 w 76"/>
              <a:gd name="T77" fmla="*/ 41 h 72"/>
              <a:gd name="T78" fmla="*/ 46 w 76"/>
              <a:gd name="T79" fmla="*/ 30 h 72"/>
              <a:gd name="T80" fmla="*/ 63 w 76"/>
              <a:gd name="T81" fmla="*/ 33 h 72"/>
              <a:gd name="T82" fmla="*/ 48 w 76"/>
              <a:gd name="T83" fmla="*/ 39 h 72"/>
              <a:gd name="T84" fmla="*/ 63 w 76"/>
              <a:gd name="T85" fmla="*/ 33 h 72"/>
              <a:gd name="T86" fmla="*/ 23 w 76"/>
              <a:gd name="T87" fmla="*/ 33 h 72"/>
              <a:gd name="T88" fmla="*/ 23 w 76"/>
              <a:gd name="T89" fmla="*/ 30 h 72"/>
              <a:gd name="T90" fmla="*/ 42 w 76"/>
              <a:gd name="T91" fmla="*/ 31 h 72"/>
              <a:gd name="T92" fmla="*/ 23 w 76"/>
              <a:gd name="T93" fmla="*/ 33 h 72"/>
              <a:gd name="T94" fmla="*/ 23 w 76"/>
              <a:gd name="T95" fmla="*/ 42 h 72"/>
              <a:gd name="T96" fmla="*/ 23 w 76"/>
              <a:gd name="T97" fmla="*/ 39 h 72"/>
              <a:gd name="T98" fmla="*/ 42 w 76"/>
              <a:gd name="T99" fmla="*/ 41 h 72"/>
              <a:gd name="T100" fmla="*/ 23 w 76"/>
              <a:gd name="T101" fmla="*/ 42 h 72"/>
              <a:gd name="T102" fmla="*/ 23 w 76"/>
              <a:gd name="T103" fmla="*/ 52 h 72"/>
              <a:gd name="T104" fmla="*/ 23 w 76"/>
              <a:gd name="T105" fmla="*/ 48 h 72"/>
              <a:gd name="T106" fmla="*/ 67 w 76"/>
              <a:gd name="T107" fmla="*/ 50 h 72"/>
              <a:gd name="T108" fmla="*/ 23 w 76"/>
              <a:gd name="T109" fmla="*/ 5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76" h="72">
                <a:moveTo>
                  <a:pt x="23" y="61"/>
                </a:moveTo>
                <a:cubicBezTo>
                  <a:pt x="22" y="61"/>
                  <a:pt x="22" y="60"/>
                  <a:pt x="22" y="59"/>
                </a:cubicBezTo>
                <a:cubicBezTo>
                  <a:pt x="22" y="58"/>
                  <a:pt x="22" y="58"/>
                  <a:pt x="23" y="58"/>
                </a:cubicBezTo>
                <a:cubicBezTo>
                  <a:pt x="65" y="58"/>
                  <a:pt x="65" y="58"/>
                  <a:pt x="65" y="58"/>
                </a:cubicBezTo>
                <a:cubicBezTo>
                  <a:pt x="66" y="58"/>
                  <a:pt x="67" y="58"/>
                  <a:pt x="67" y="59"/>
                </a:cubicBezTo>
                <a:cubicBezTo>
                  <a:pt x="67" y="60"/>
                  <a:pt x="66" y="61"/>
                  <a:pt x="65" y="61"/>
                </a:cubicBezTo>
                <a:cubicBezTo>
                  <a:pt x="23" y="61"/>
                  <a:pt x="23" y="61"/>
                  <a:pt x="23" y="61"/>
                </a:cubicBezTo>
                <a:close/>
                <a:moveTo>
                  <a:pt x="23" y="10"/>
                </a:moveTo>
                <a:cubicBezTo>
                  <a:pt x="23" y="10"/>
                  <a:pt x="23" y="10"/>
                  <a:pt x="23" y="10"/>
                </a:cubicBezTo>
                <a:cubicBezTo>
                  <a:pt x="22" y="10"/>
                  <a:pt x="22" y="11"/>
                  <a:pt x="22" y="12"/>
                </a:cubicBezTo>
                <a:cubicBezTo>
                  <a:pt x="22" y="12"/>
                  <a:pt x="22" y="12"/>
                  <a:pt x="22" y="12"/>
                </a:cubicBezTo>
                <a:cubicBezTo>
                  <a:pt x="22" y="24"/>
                  <a:pt x="22" y="24"/>
                  <a:pt x="22" y="24"/>
                </a:cubicBezTo>
                <a:cubicBezTo>
                  <a:pt x="22" y="25"/>
                  <a:pt x="22" y="26"/>
                  <a:pt x="23" y="26"/>
                </a:cubicBezTo>
                <a:cubicBezTo>
                  <a:pt x="23" y="26"/>
                  <a:pt x="23" y="26"/>
                  <a:pt x="23" y="26"/>
                </a:cubicBezTo>
                <a:cubicBezTo>
                  <a:pt x="65" y="26"/>
                  <a:pt x="65" y="26"/>
                  <a:pt x="65" y="26"/>
                </a:cubicBezTo>
                <a:cubicBezTo>
                  <a:pt x="65" y="26"/>
                  <a:pt x="65" y="26"/>
                  <a:pt x="65" y="26"/>
                </a:cubicBezTo>
                <a:cubicBezTo>
                  <a:pt x="66" y="26"/>
                  <a:pt x="67" y="25"/>
                  <a:pt x="67" y="24"/>
                </a:cubicBezTo>
                <a:cubicBezTo>
                  <a:pt x="67" y="12"/>
                  <a:pt x="67" y="12"/>
                  <a:pt x="67" y="12"/>
                </a:cubicBezTo>
                <a:cubicBezTo>
                  <a:pt x="67" y="12"/>
                  <a:pt x="67" y="12"/>
                  <a:pt x="67" y="12"/>
                </a:cubicBezTo>
                <a:cubicBezTo>
                  <a:pt x="67" y="11"/>
                  <a:pt x="66" y="10"/>
                  <a:pt x="65" y="10"/>
                </a:cubicBezTo>
                <a:cubicBezTo>
                  <a:pt x="23" y="10"/>
                  <a:pt x="23" y="10"/>
                  <a:pt x="23" y="10"/>
                </a:cubicBezTo>
                <a:close/>
                <a:moveTo>
                  <a:pt x="25" y="22"/>
                </a:moveTo>
                <a:cubicBezTo>
                  <a:pt x="25" y="22"/>
                  <a:pt x="25" y="22"/>
                  <a:pt x="25" y="22"/>
                </a:cubicBezTo>
                <a:cubicBezTo>
                  <a:pt x="25" y="14"/>
                  <a:pt x="25" y="14"/>
                  <a:pt x="25" y="14"/>
                </a:cubicBezTo>
                <a:cubicBezTo>
                  <a:pt x="63" y="14"/>
                  <a:pt x="63" y="14"/>
                  <a:pt x="63" y="14"/>
                </a:cubicBezTo>
                <a:cubicBezTo>
                  <a:pt x="63" y="22"/>
                  <a:pt x="63" y="22"/>
                  <a:pt x="63" y="22"/>
                </a:cubicBezTo>
                <a:cubicBezTo>
                  <a:pt x="25" y="22"/>
                  <a:pt x="25" y="22"/>
                  <a:pt x="25" y="22"/>
                </a:cubicBezTo>
                <a:close/>
                <a:moveTo>
                  <a:pt x="12" y="22"/>
                </a:moveTo>
                <a:cubicBezTo>
                  <a:pt x="12" y="22"/>
                  <a:pt x="12" y="22"/>
                  <a:pt x="12" y="22"/>
                </a:cubicBezTo>
                <a:cubicBezTo>
                  <a:pt x="6" y="22"/>
                  <a:pt x="6" y="22"/>
                  <a:pt x="6" y="22"/>
                </a:cubicBezTo>
                <a:cubicBezTo>
                  <a:pt x="6" y="63"/>
                  <a:pt x="6" y="63"/>
                  <a:pt x="6" y="63"/>
                </a:cubicBezTo>
                <a:cubicBezTo>
                  <a:pt x="6" y="67"/>
                  <a:pt x="12" y="67"/>
                  <a:pt x="12" y="63"/>
                </a:cubicBezTo>
                <a:cubicBezTo>
                  <a:pt x="12" y="22"/>
                  <a:pt x="12" y="22"/>
                  <a:pt x="12" y="22"/>
                </a:cubicBezTo>
                <a:close/>
                <a:moveTo>
                  <a:pt x="9" y="72"/>
                </a:moveTo>
                <a:cubicBezTo>
                  <a:pt x="9" y="72"/>
                  <a:pt x="9" y="72"/>
                  <a:pt x="9" y="72"/>
                </a:cubicBezTo>
                <a:cubicBezTo>
                  <a:pt x="7" y="72"/>
                  <a:pt x="4" y="71"/>
                  <a:pt x="3" y="69"/>
                </a:cubicBezTo>
                <a:cubicBezTo>
                  <a:pt x="3" y="69"/>
                  <a:pt x="3" y="69"/>
                  <a:pt x="3" y="69"/>
                </a:cubicBezTo>
                <a:cubicBezTo>
                  <a:pt x="1" y="68"/>
                  <a:pt x="0" y="65"/>
                  <a:pt x="0" y="63"/>
                </a:cubicBezTo>
                <a:cubicBezTo>
                  <a:pt x="0" y="19"/>
                  <a:pt x="0" y="19"/>
                  <a:pt x="0" y="19"/>
                </a:cubicBezTo>
                <a:cubicBezTo>
                  <a:pt x="0" y="19"/>
                  <a:pt x="0" y="19"/>
                  <a:pt x="0" y="19"/>
                </a:cubicBezTo>
                <a:cubicBezTo>
                  <a:pt x="0" y="17"/>
                  <a:pt x="1" y="16"/>
                  <a:pt x="3" y="16"/>
                </a:cubicBezTo>
                <a:cubicBezTo>
                  <a:pt x="12" y="16"/>
                  <a:pt x="12" y="16"/>
                  <a:pt x="12" y="16"/>
                </a:cubicBezTo>
                <a:cubicBezTo>
                  <a:pt x="12" y="3"/>
                  <a:pt x="12" y="3"/>
                  <a:pt x="12" y="3"/>
                </a:cubicBezTo>
                <a:cubicBezTo>
                  <a:pt x="12" y="1"/>
                  <a:pt x="14" y="0"/>
                  <a:pt x="15" y="0"/>
                </a:cubicBezTo>
                <a:cubicBezTo>
                  <a:pt x="15" y="0"/>
                  <a:pt x="15" y="0"/>
                  <a:pt x="15" y="0"/>
                </a:cubicBezTo>
                <a:cubicBezTo>
                  <a:pt x="73" y="0"/>
                  <a:pt x="73" y="0"/>
                  <a:pt x="73" y="0"/>
                </a:cubicBezTo>
                <a:cubicBezTo>
                  <a:pt x="75" y="0"/>
                  <a:pt x="76" y="1"/>
                  <a:pt x="76" y="3"/>
                </a:cubicBezTo>
                <a:cubicBezTo>
                  <a:pt x="76" y="3"/>
                  <a:pt x="76" y="3"/>
                  <a:pt x="76" y="3"/>
                </a:cubicBezTo>
                <a:cubicBezTo>
                  <a:pt x="76" y="63"/>
                  <a:pt x="76" y="63"/>
                  <a:pt x="76" y="63"/>
                </a:cubicBezTo>
                <a:cubicBezTo>
                  <a:pt x="76" y="65"/>
                  <a:pt x="75" y="68"/>
                  <a:pt x="73" y="69"/>
                </a:cubicBezTo>
                <a:cubicBezTo>
                  <a:pt x="73" y="69"/>
                  <a:pt x="73" y="69"/>
                  <a:pt x="73" y="69"/>
                </a:cubicBezTo>
                <a:cubicBezTo>
                  <a:pt x="73" y="69"/>
                  <a:pt x="73" y="69"/>
                  <a:pt x="73" y="69"/>
                </a:cubicBezTo>
                <a:cubicBezTo>
                  <a:pt x="72" y="71"/>
                  <a:pt x="69" y="72"/>
                  <a:pt x="67" y="72"/>
                </a:cubicBezTo>
                <a:cubicBezTo>
                  <a:pt x="9" y="72"/>
                  <a:pt x="9" y="72"/>
                  <a:pt x="9" y="72"/>
                </a:cubicBezTo>
                <a:cubicBezTo>
                  <a:pt x="9" y="72"/>
                  <a:pt x="9" y="72"/>
                  <a:pt x="9" y="72"/>
                </a:cubicBezTo>
                <a:cubicBezTo>
                  <a:pt x="9" y="72"/>
                  <a:pt x="9" y="72"/>
                  <a:pt x="9" y="72"/>
                </a:cubicBezTo>
                <a:close/>
                <a:moveTo>
                  <a:pt x="70" y="63"/>
                </a:moveTo>
                <a:cubicBezTo>
                  <a:pt x="70" y="63"/>
                  <a:pt x="70" y="63"/>
                  <a:pt x="70" y="63"/>
                </a:cubicBezTo>
                <a:cubicBezTo>
                  <a:pt x="70" y="6"/>
                  <a:pt x="70" y="6"/>
                  <a:pt x="70" y="6"/>
                </a:cubicBezTo>
                <a:cubicBezTo>
                  <a:pt x="18" y="6"/>
                  <a:pt x="18" y="6"/>
                  <a:pt x="18" y="6"/>
                </a:cubicBezTo>
                <a:cubicBezTo>
                  <a:pt x="18" y="25"/>
                  <a:pt x="18" y="44"/>
                  <a:pt x="18" y="63"/>
                </a:cubicBezTo>
                <a:cubicBezTo>
                  <a:pt x="18" y="64"/>
                  <a:pt x="18" y="65"/>
                  <a:pt x="17" y="66"/>
                </a:cubicBezTo>
                <a:cubicBezTo>
                  <a:pt x="67" y="66"/>
                  <a:pt x="67" y="66"/>
                  <a:pt x="67" y="66"/>
                </a:cubicBezTo>
                <a:cubicBezTo>
                  <a:pt x="68" y="66"/>
                  <a:pt x="69" y="66"/>
                  <a:pt x="69" y="65"/>
                </a:cubicBezTo>
                <a:cubicBezTo>
                  <a:pt x="69" y="65"/>
                  <a:pt x="69" y="65"/>
                  <a:pt x="69" y="65"/>
                </a:cubicBezTo>
                <a:cubicBezTo>
                  <a:pt x="70" y="64"/>
                  <a:pt x="70" y="64"/>
                  <a:pt x="70" y="63"/>
                </a:cubicBezTo>
                <a:close/>
                <a:moveTo>
                  <a:pt x="46" y="30"/>
                </a:moveTo>
                <a:cubicBezTo>
                  <a:pt x="46" y="30"/>
                  <a:pt x="46" y="30"/>
                  <a:pt x="46" y="30"/>
                </a:cubicBezTo>
                <a:cubicBezTo>
                  <a:pt x="46" y="30"/>
                  <a:pt x="46" y="30"/>
                  <a:pt x="46" y="30"/>
                </a:cubicBezTo>
                <a:cubicBezTo>
                  <a:pt x="65" y="30"/>
                  <a:pt x="65" y="30"/>
                  <a:pt x="65" y="30"/>
                </a:cubicBezTo>
                <a:cubicBezTo>
                  <a:pt x="66" y="30"/>
                  <a:pt x="67" y="30"/>
                  <a:pt x="67" y="31"/>
                </a:cubicBezTo>
                <a:cubicBezTo>
                  <a:pt x="67" y="31"/>
                  <a:pt x="67" y="31"/>
                  <a:pt x="67" y="31"/>
                </a:cubicBezTo>
                <a:cubicBezTo>
                  <a:pt x="67" y="41"/>
                  <a:pt x="67" y="41"/>
                  <a:pt x="67" y="41"/>
                </a:cubicBezTo>
                <a:cubicBezTo>
                  <a:pt x="67" y="42"/>
                  <a:pt x="66" y="42"/>
                  <a:pt x="65" y="42"/>
                </a:cubicBezTo>
                <a:cubicBezTo>
                  <a:pt x="65" y="42"/>
                  <a:pt x="65" y="42"/>
                  <a:pt x="65" y="42"/>
                </a:cubicBezTo>
                <a:cubicBezTo>
                  <a:pt x="46" y="42"/>
                  <a:pt x="46" y="42"/>
                  <a:pt x="46" y="42"/>
                </a:cubicBezTo>
                <a:cubicBezTo>
                  <a:pt x="45" y="42"/>
                  <a:pt x="44" y="42"/>
                  <a:pt x="44" y="41"/>
                </a:cubicBezTo>
                <a:cubicBezTo>
                  <a:pt x="44" y="41"/>
                  <a:pt x="44" y="41"/>
                  <a:pt x="44" y="41"/>
                </a:cubicBezTo>
                <a:cubicBezTo>
                  <a:pt x="44" y="31"/>
                  <a:pt x="44" y="31"/>
                  <a:pt x="44" y="31"/>
                </a:cubicBezTo>
                <a:cubicBezTo>
                  <a:pt x="44" y="30"/>
                  <a:pt x="45" y="30"/>
                  <a:pt x="46" y="30"/>
                </a:cubicBezTo>
                <a:close/>
                <a:moveTo>
                  <a:pt x="63" y="33"/>
                </a:moveTo>
                <a:cubicBezTo>
                  <a:pt x="63" y="33"/>
                  <a:pt x="63" y="33"/>
                  <a:pt x="63" y="33"/>
                </a:cubicBezTo>
                <a:cubicBezTo>
                  <a:pt x="48" y="33"/>
                  <a:pt x="48" y="33"/>
                  <a:pt x="48" y="33"/>
                </a:cubicBezTo>
                <a:cubicBezTo>
                  <a:pt x="48" y="39"/>
                  <a:pt x="48" y="39"/>
                  <a:pt x="48" y="39"/>
                </a:cubicBezTo>
                <a:cubicBezTo>
                  <a:pt x="63" y="39"/>
                  <a:pt x="63" y="39"/>
                  <a:pt x="63" y="39"/>
                </a:cubicBezTo>
                <a:cubicBezTo>
                  <a:pt x="63" y="33"/>
                  <a:pt x="63" y="33"/>
                  <a:pt x="63" y="33"/>
                </a:cubicBezTo>
                <a:close/>
                <a:moveTo>
                  <a:pt x="23" y="33"/>
                </a:moveTo>
                <a:cubicBezTo>
                  <a:pt x="23" y="33"/>
                  <a:pt x="23" y="33"/>
                  <a:pt x="23" y="33"/>
                </a:cubicBezTo>
                <a:cubicBezTo>
                  <a:pt x="22" y="33"/>
                  <a:pt x="22" y="32"/>
                  <a:pt x="22" y="31"/>
                </a:cubicBezTo>
                <a:cubicBezTo>
                  <a:pt x="22" y="30"/>
                  <a:pt x="22" y="30"/>
                  <a:pt x="23" y="30"/>
                </a:cubicBezTo>
                <a:cubicBezTo>
                  <a:pt x="40" y="30"/>
                  <a:pt x="40" y="30"/>
                  <a:pt x="40" y="30"/>
                </a:cubicBezTo>
                <a:cubicBezTo>
                  <a:pt x="41" y="30"/>
                  <a:pt x="42" y="30"/>
                  <a:pt x="42" y="31"/>
                </a:cubicBezTo>
                <a:cubicBezTo>
                  <a:pt x="42" y="32"/>
                  <a:pt x="41" y="33"/>
                  <a:pt x="40" y="33"/>
                </a:cubicBezTo>
                <a:cubicBezTo>
                  <a:pt x="23" y="33"/>
                  <a:pt x="23" y="33"/>
                  <a:pt x="23" y="33"/>
                </a:cubicBezTo>
                <a:close/>
                <a:moveTo>
                  <a:pt x="23" y="42"/>
                </a:moveTo>
                <a:cubicBezTo>
                  <a:pt x="23" y="42"/>
                  <a:pt x="23" y="42"/>
                  <a:pt x="23" y="42"/>
                </a:cubicBezTo>
                <a:cubicBezTo>
                  <a:pt x="22" y="42"/>
                  <a:pt x="22" y="42"/>
                  <a:pt x="22" y="41"/>
                </a:cubicBezTo>
                <a:cubicBezTo>
                  <a:pt x="22" y="40"/>
                  <a:pt x="22" y="39"/>
                  <a:pt x="23" y="39"/>
                </a:cubicBezTo>
                <a:cubicBezTo>
                  <a:pt x="40" y="39"/>
                  <a:pt x="40" y="39"/>
                  <a:pt x="40" y="39"/>
                </a:cubicBezTo>
                <a:cubicBezTo>
                  <a:pt x="41" y="39"/>
                  <a:pt x="42" y="40"/>
                  <a:pt x="42" y="41"/>
                </a:cubicBezTo>
                <a:cubicBezTo>
                  <a:pt x="42" y="42"/>
                  <a:pt x="41" y="42"/>
                  <a:pt x="40" y="42"/>
                </a:cubicBezTo>
                <a:cubicBezTo>
                  <a:pt x="23" y="42"/>
                  <a:pt x="23" y="42"/>
                  <a:pt x="23" y="42"/>
                </a:cubicBezTo>
                <a:close/>
                <a:moveTo>
                  <a:pt x="23" y="52"/>
                </a:moveTo>
                <a:cubicBezTo>
                  <a:pt x="23" y="52"/>
                  <a:pt x="23" y="52"/>
                  <a:pt x="23" y="52"/>
                </a:cubicBezTo>
                <a:cubicBezTo>
                  <a:pt x="22" y="52"/>
                  <a:pt x="22" y="51"/>
                  <a:pt x="22" y="50"/>
                </a:cubicBezTo>
                <a:cubicBezTo>
                  <a:pt x="22" y="49"/>
                  <a:pt x="22" y="48"/>
                  <a:pt x="23" y="48"/>
                </a:cubicBezTo>
                <a:cubicBezTo>
                  <a:pt x="65" y="48"/>
                  <a:pt x="65" y="48"/>
                  <a:pt x="65" y="48"/>
                </a:cubicBezTo>
                <a:cubicBezTo>
                  <a:pt x="66" y="48"/>
                  <a:pt x="67" y="49"/>
                  <a:pt x="67" y="50"/>
                </a:cubicBezTo>
                <a:cubicBezTo>
                  <a:pt x="67" y="51"/>
                  <a:pt x="66" y="52"/>
                  <a:pt x="65" y="52"/>
                </a:cubicBezTo>
                <a:cubicBezTo>
                  <a:pt x="23" y="52"/>
                  <a:pt x="23" y="52"/>
                  <a:pt x="23" y="52"/>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5892" name="Rectangle 52"/>
          <p:cNvSpPr>
            <a:spLocks noChangeArrowheads="1"/>
          </p:cNvSpPr>
          <p:nvPr/>
        </p:nvSpPr>
        <p:spPr bwMode="auto">
          <a:xfrm>
            <a:off x="1476846" y="3446881"/>
            <a:ext cx="2012950" cy="627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香港携威实业有限公司注册成立</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以贸易及</a:t>
            </a:r>
            <a:r>
              <a:rPr lang="en-US" altLang="zh-CN" sz="800" dirty="0" smtClean="0">
                <a:solidFill>
                  <a:schemeClr val="bg1"/>
                </a:solidFill>
              </a:rPr>
              <a:t>OEM</a:t>
            </a:r>
            <a:r>
              <a:rPr lang="zh-CN" altLang="en-US" sz="800" dirty="0" smtClean="0">
                <a:solidFill>
                  <a:schemeClr val="bg1"/>
                </a:solidFill>
              </a:rPr>
              <a:t>经营模式开始建立市场及经营格局的王文银在香港注册了自己的第一家公司，主要业务为买卖电源线。</a:t>
            </a:r>
            <a:endParaRPr lang="zh-CN" altLang="en-US" sz="800" dirty="0">
              <a:solidFill>
                <a:schemeClr val="bg1"/>
              </a:solidFill>
            </a:endParaRPr>
          </a:p>
        </p:txBody>
      </p:sp>
      <p:sp>
        <p:nvSpPr>
          <p:cNvPr id="35893" name="Rectangle 53"/>
          <p:cNvSpPr>
            <a:spLocks noChangeArrowheads="1"/>
          </p:cNvSpPr>
          <p:nvPr/>
        </p:nvSpPr>
        <p:spPr bwMode="auto">
          <a:xfrm>
            <a:off x="2099666" y="2392283"/>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1995</a:t>
            </a:r>
            <a:endParaRPr lang="zh-CN" altLang="en-US" sz="1200" dirty="0">
              <a:solidFill>
                <a:schemeClr val="bg1"/>
              </a:solidFill>
            </a:endParaRPr>
          </a:p>
        </p:txBody>
      </p:sp>
      <p:sp>
        <p:nvSpPr>
          <p:cNvPr id="35894" name="Rectangle 54"/>
          <p:cNvSpPr>
            <a:spLocks noChangeArrowheads="1"/>
          </p:cNvSpPr>
          <p:nvPr/>
        </p:nvSpPr>
        <p:spPr bwMode="auto">
          <a:xfrm>
            <a:off x="4355976" y="3398206"/>
            <a:ext cx="2012950" cy="65011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江西赣州铜、钨采选冶及精深加工产业园</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正威国际集团建立第一个自己的产业园区，奠定了有色金属全产业链发展之基。</a:t>
            </a:r>
            <a:endParaRPr lang="zh-CN" altLang="en-US" sz="800" dirty="0">
              <a:solidFill>
                <a:schemeClr val="bg1"/>
              </a:solidFill>
            </a:endParaRPr>
          </a:p>
        </p:txBody>
      </p:sp>
      <p:sp>
        <p:nvSpPr>
          <p:cNvPr id="35895" name="Rectangle 55"/>
          <p:cNvSpPr>
            <a:spLocks noChangeArrowheads="1"/>
          </p:cNvSpPr>
          <p:nvPr/>
        </p:nvSpPr>
        <p:spPr bwMode="auto">
          <a:xfrm>
            <a:off x="4984626" y="2317119"/>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2005</a:t>
            </a:r>
            <a:endParaRPr lang="zh-CN" altLang="en-US" sz="1200" dirty="0">
              <a:solidFill>
                <a:schemeClr val="bg1"/>
              </a:solidFill>
            </a:endParaRPr>
          </a:p>
        </p:txBody>
      </p:sp>
      <p:sp>
        <p:nvSpPr>
          <p:cNvPr id="35896" name="Rectangle 56"/>
          <p:cNvSpPr>
            <a:spLocks noChangeArrowheads="1"/>
          </p:cNvSpPr>
          <p:nvPr/>
        </p:nvSpPr>
        <p:spPr bwMode="auto">
          <a:xfrm>
            <a:off x="3529470" y="3147654"/>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1999</a:t>
            </a:r>
            <a:endParaRPr lang="zh-CN" altLang="en-US" sz="1200" dirty="0">
              <a:solidFill>
                <a:schemeClr val="bg1"/>
              </a:solidFill>
            </a:endParaRPr>
          </a:p>
        </p:txBody>
      </p:sp>
      <p:sp>
        <p:nvSpPr>
          <p:cNvPr id="35897" name="Rectangle 57"/>
          <p:cNvSpPr>
            <a:spLocks noChangeArrowheads="1"/>
          </p:cNvSpPr>
          <p:nvPr/>
        </p:nvSpPr>
        <p:spPr bwMode="auto">
          <a:xfrm>
            <a:off x="2867496" y="1778650"/>
            <a:ext cx="2012950"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正威国际集团注册成立</a:t>
            </a:r>
          </a:p>
          <a:p>
            <a:pPr algn="ctr">
              <a:lnSpc>
                <a:spcPct val="120000"/>
              </a:lnSpc>
              <a:buFont typeface="Arial" charset="0"/>
              <a:buNone/>
            </a:pPr>
            <a:r>
              <a:rPr lang="zh-CN" altLang="en-US" sz="800" dirty="0" smtClean="0">
                <a:solidFill>
                  <a:schemeClr val="bg1"/>
                </a:solidFill>
              </a:rPr>
              <a:t>王文银在整合了几家工厂的资源之后，在香港注册成立了正威国际集团。</a:t>
            </a:r>
            <a:endParaRPr lang="zh-CN" altLang="en-US" sz="800" dirty="0">
              <a:solidFill>
                <a:schemeClr val="bg1"/>
              </a:solidFill>
            </a:endParaRPr>
          </a:p>
        </p:txBody>
      </p:sp>
      <p:sp>
        <p:nvSpPr>
          <p:cNvPr id="24" name="Oval 32"/>
          <p:cNvSpPr>
            <a:spLocks noChangeArrowheads="1"/>
          </p:cNvSpPr>
          <p:nvPr/>
        </p:nvSpPr>
        <p:spPr bwMode="auto">
          <a:xfrm>
            <a:off x="6673604" y="2775906"/>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25" name="Oval 33"/>
          <p:cNvSpPr>
            <a:spLocks noChangeArrowheads="1"/>
          </p:cNvSpPr>
          <p:nvPr/>
        </p:nvSpPr>
        <p:spPr bwMode="auto">
          <a:xfrm>
            <a:off x="6516441" y="3499962"/>
            <a:ext cx="492125" cy="49371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7" name="Rectangle 56"/>
          <p:cNvSpPr>
            <a:spLocks noChangeArrowheads="1"/>
          </p:cNvSpPr>
          <p:nvPr/>
        </p:nvSpPr>
        <p:spPr bwMode="auto">
          <a:xfrm>
            <a:off x="6432996" y="3147654"/>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2007</a:t>
            </a:r>
            <a:endParaRPr lang="zh-CN" altLang="en-US" sz="1200" dirty="0">
              <a:solidFill>
                <a:schemeClr val="bg1"/>
              </a:solidFill>
            </a:endParaRPr>
          </a:p>
        </p:txBody>
      </p:sp>
      <p:sp>
        <p:nvSpPr>
          <p:cNvPr id="28" name="Rectangle 57"/>
          <p:cNvSpPr>
            <a:spLocks noChangeArrowheads="1"/>
          </p:cNvSpPr>
          <p:nvPr/>
        </p:nvSpPr>
        <p:spPr bwMode="auto">
          <a:xfrm>
            <a:off x="5771022" y="1778650"/>
            <a:ext cx="2012950" cy="6647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全威（铜陵）铜业科技有限公司成立，安徽铜陵铜制造产业园建立</a:t>
            </a:r>
          </a:p>
          <a:p>
            <a:pPr algn="ctr">
              <a:lnSpc>
                <a:spcPct val="120000"/>
              </a:lnSpc>
              <a:buFont typeface="Arial" charset="0"/>
              <a:buNone/>
            </a:pPr>
            <a:r>
              <a:rPr lang="zh-CN" altLang="en-US" sz="800" dirty="0" smtClean="0">
                <a:solidFill>
                  <a:schemeClr val="bg1"/>
                </a:solidFill>
              </a:rPr>
              <a:t>标志着正威国际集团完成了有色金属全产业链整合。</a:t>
            </a:r>
            <a:endParaRPr lang="zh-CN" altLang="en-US" sz="800" dirty="0">
              <a:solidFill>
                <a:schemeClr val="bg1"/>
              </a:solidFill>
            </a:endParaRPr>
          </a:p>
        </p:txBody>
      </p:sp>
      <p:sp>
        <p:nvSpPr>
          <p:cNvPr id="29" name="Freeform 63"/>
          <p:cNvSpPr>
            <a:spLocks noEditPoints="1"/>
          </p:cNvSpPr>
          <p:nvPr/>
        </p:nvSpPr>
        <p:spPr bwMode="auto">
          <a:xfrm>
            <a:off x="6673604" y="3626381"/>
            <a:ext cx="177800" cy="199812"/>
          </a:xfrm>
          <a:custGeom>
            <a:avLst/>
            <a:gdLst>
              <a:gd name="T0" fmla="*/ 0 w 42"/>
              <a:gd name="T1" fmla="*/ 14 h 50"/>
              <a:gd name="T2" fmla="*/ 35 w 42"/>
              <a:gd name="T3" fmla="*/ 12 h 50"/>
              <a:gd name="T4" fmla="*/ 27 w 42"/>
              <a:gd name="T5" fmla="*/ 1 h 50"/>
              <a:gd name="T6" fmla="*/ 41 w 42"/>
              <a:gd name="T7" fmla="*/ 13 h 50"/>
              <a:gd name="T8" fmla="*/ 42 w 42"/>
              <a:gd name="T9" fmla="*/ 13 h 50"/>
              <a:gd name="T10" fmla="*/ 42 w 42"/>
              <a:gd name="T11" fmla="*/ 13 h 50"/>
              <a:gd name="T12" fmla="*/ 42 w 42"/>
              <a:gd name="T13" fmla="*/ 13 h 50"/>
              <a:gd name="T14" fmla="*/ 42 w 42"/>
              <a:gd name="T15" fmla="*/ 13 h 50"/>
              <a:gd name="T16" fmla="*/ 42 w 42"/>
              <a:gd name="T17" fmla="*/ 14 h 50"/>
              <a:gd name="T18" fmla="*/ 42 w 42"/>
              <a:gd name="T19" fmla="*/ 14 h 50"/>
              <a:gd name="T20" fmla="*/ 42 w 42"/>
              <a:gd name="T21" fmla="*/ 14 h 50"/>
              <a:gd name="T22" fmla="*/ 42 w 42"/>
              <a:gd name="T23" fmla="*/ 14 h 50"/>
              <a:gd name="T24" fmla="*/ 42 w 42"/>
              <a:gd name="T25" fmla="*/ 14 h 50"/>
              <a:gd name="T26" fmla="*/ 42 w 42"/>
              <a:gd name="T27" fmla="*/ 15 h 50"/>
              <a:gd name="T28" fmla="*/ 42 w 42"/>
              <a:gd name="T29" fmla="*/ 15 h 50"/>
              <a:gd name="T30" fmla="*/ 42 w 42"/>
              <a:gd name="T31" fmla="*/ 15 h 50"/>
              <a:gd name="T32" fmla="*/ 42 w 42"/>
              <a:gd name="T33" fmla="*/ 15 h 50"/>
              <a:gd name="T34" fmla="*/ 42 w 42"/>
              <a:gd name="T35" fmla="*/ 15 h 50"/>
              <a:gd name="T36" fmla="*/ 29 w 42"/>
              <a:gd name="T37" fmla="*/ 28 h 50"/>
              <a:gd name="T38" fmla="*/ 27 w 42"/>
              <a:gd name="T39" fmla="*/ 25 h 50"/>
              <a:gd name="T40" fmla="*/ 1 w 42"/>
              <a:gd name="T41" fmla="*/ 16 h 50"/>
              <a:gd name="T42" fmla="*/ 42 w 42"/>
              <a:gd name="T43" fmla="*/ 14 h 50"/>
              <a:gd name="T44" fmla="*/ 42 w 42"/>
              <a:gd name="T45" fmla="*/ 14 h 50"/>
              <a:gd name="T46" fmla="*/ 40 w 42"/>
              <a:gd name="T47" fmla="*/ 34 h 50"/>
              <a:gd name="T48" fmla="*/ 6 w 42"/>
              <a:gd name="T49" fmla="*/ 34 h 50"/>
              <a:gd name="T50" fmla="*/ 15 w 42"/>
              <a:gd name="T51" fmla="*/ 23 h 50"/>
              <a:gd name="T52" fmla="*/ 0 w 42"/>
              <a:gd name="T53" fmla="*/ 35 h 50"/>
              <a:gd name="T54" fmla="*/ 0 w 42"/>
              <a:gd name="T55" fmla="*/ 35 h 50"/>
              <a:gd name="T56" fmla="*/ 0 w 42"/>
              <a:gd name="T57" fmla="*/ 35 h 50"/>
              <a:gd name="T58" fmla="*/ 0 w 42"/>
              <a:gd name="T59" fmla="*/ 35 h 50"/>
              <a:gd name="T60" fmla="*/ 0 w 42"/>
              <a:gd name="T61" fmla="*/ 35 h 50"/>
              <a:gd name="T62" fmla="*/ 0 w 42"/>
              <a:gd name="T63" fmla="*/ 36 h 50"/>
              <a:gd name="T64" fmla="*/ 0 w 42"/>
              <a:gd name="T65" fmla="*/ 36 h 50"/>
              <a:gd name="T66" fmla="*/ 0 w 42"/>
              <a:gd name="T67" fmla="*/ 36 h 50"/>
              <a:gd name="T68" fmla="*/ 0 w 42"/>
              <a:gd name="T69" fmla="*/ 36 h 50"/>
              <a:gd name="T70" fmla="*/ 0 w 42"/>
              <a:gd name="T71" fmla="*/ 37 h 50"/>
              <a:gd name="T72" fmla="*/ 0 w 42"/>
              <a:gd name="T73" fmla="*/ 37 h 50"/>
              <a:gd name="T74" fmla="*/ 0 w 42"/>
              <a:gd name="T75" fmla="*/ 37 h 50"/>
              <a:gd name="T76" fmla="*/ 0 w 42"/>
              <a:gd name="T77" fmla="*/ 37 h 50"/>
              <a:gd name="T78" fmla="*/ 0 w 42"/>
              <a:gd name="T79" fmla="*/ 37 h 50"/>
              <a:gd name="T80" fmla="*/ 0 w 42"/>
              <a:gd name="T81" fmla="*/ 37 h 50"/>
              <a:gd name="T82" fmla="*/ 12 w 42"/>
              <a:gd name="T83" fmla="*/ 50 h 50"/>
              <a:gd name="T84" fmla="*/ 15 w 42"/>
              <a:gd name="T85" fmla="*/ 47 h 50"/>
              <a:gd name="T86" fmla="*/ 40 w 42"/>
              <a:gd name="T87" fmla="*/ 38 h 50"/>
              <a:gd name="T88" fmla="*/ 40 w 42"/>
              <a:gd name="T89" fmla="*/ 34 h 50"/>
              <a:gd name="T90" fmla="*/ 0 w 42"/>
              <a:gd name="T91" fmla="*/ 36 h 50"/>
              <a:gd name="T92" fmla="*/ 0 w 42"/>
              <a:gd name="T93" fmla="*/ 3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42" h="50">
                <a:moveTo>
                  <a:pt x="1" y="16"/>
                </a:moveTo>
                <a:cubicBezTo>
                  <a:pt x="0" y="16"/>
                  <a:pt x="0" y="15"/>
                  <a:pt x="0" y="14"/>
                </a:cubicBezTo>
                <a:cubicBezTo>
                  <a:pt x="0" y="13"/>
                  <a:pt x="0" y="12"/>
                  <a:pt x="1" y="12"/>
                </a:cubicBezTo>
                <a:cubicBezTo>
                  <a:pt x="35" y="12"/>
                  <a:pt x="35" y="12"/>
                  <a:pt x="35" y="12"/>
                </a:cubicBezTo>
                <a:cubicBezTo>
                  <a:pt x="27" y="3"/>
                  <a:pt x="27" y="3"/>
                  <a:pt x="27" y="3"/>
                </a:cubicBezTo>
                <a:cubicBezTo>
                  <a:pt x="26" y="3"/>
                  <a:pt x="26" y="1"/>
                  <a:pt x="27" y="1"/>
                </a:cubicBezTo>
                <a:cubicBezTo>
                  <a:pt x="27" y="0"/>
                  <a:pt x="29" y="0"/>
                  <a:pt x="29" y="1"/>
                </a:cubicBezTo>
                <a:cubicBezTo>
                  <a:pt x="41" y="13"/>
                  <a:pt x="41" y="13"/>
                  <a:pt x="41"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3"/>
                </a:cubicBezTo>
                <a:cubicBezTo>
                  <a:pt x="42" y="13"/>
                  <a:pt x="42" y="13"/>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4"/>
                  <a:pt x="42" y="14"/>
                  <a:pt x="42" y="14"/>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2" y="15"/>
                  <a:pt x="42" y="15"/>
                  <a:pt x="42" y="15"/>
                </a:cubicBezTo>
                <a:cubicBezTo>
                  <a:pt x="41" y="15"/>
                  <a:pt x="41" y="15"/>
                  <a:pt x="41" y="15"/>
                </a:cubicBezTo>
                <a:cubicBezTo>
                  <a:pt x="29" y="28"/>
                  <a:pt x="29" y="28"/>
                  <a:pt x="29" y="28"/>
                </a:cubicBezTo>
                <a:cubicBezTo>
                  <a:pt x="29" y="28"/>
                  <a:pt x="27" y="28"/>
                  <a:pt x="27" y="28"/>
                </a:cubicBezTo>
                <a:cubicBezTo>
                  <a:pt x="26" y="27"/>
                  <a:pt x="26" y="26"/>
                  <a:pt x="27" y="25"/>
                </a:cubicBezTo>
                <a:cubicBezTo>
                  <a:pt x="35" y="16"/>
                  <a:pt x="35" y="16"/>
                  <a:pt x="35" y="16"/>
                </a:cubicBezTo>
                <a:cubicBezTo>
                  <a:pt x="1" y="16"/>
                  <a:pt x="1" y="16"/>
                  <a:pt x="1" y="16"/>
                </a:cubicBezTo>
                <a:close/>
                <a:moveTo>
                  <a:pt x="42" y="14"/>
                </a:moveTo>
                <a:cubicBezTo>
                  <a:pt x="42" y="14"/>
                  <a:pt x="42" y="14"/>
                  <a:pt x="42" y="14"/>
                </a:cubicBezTo>
                <a:cubicBezTo>
                  <a:pt x="42" y="14"/>
                  <a:pt x="42" y="14"/>
                  <a:pt x="42" y="14"/>
                </a:cubicBezTo>
                <a:cubicBezTo>
                  <a:pt x="42" y="14"/>
                  <a:pt x="42" y="14"/>
                  <a:pt x="42" y="14"/>
                </a:cubicBezTo>
                <a:cubicBezTo>
                  <a:pt x="42" y="14"/>
                  <a:pt x="42" y="14"/>
                  <a:pt x="42" y="14"/>
                </a:cubicBezTo>
                <a:close/>
                <a:moveTo>
                  <a:pt x="40" y="34"/>
                </a:moveTo>
                <a:cubicBezTo>
                  <a:pt x="40" y="34"/>
                  <a:pt x="40" y="34"/>
                  <a:pt x="40" y="34"/>
                </a:cubicBezTo>
                <a:cubicBezTo>
                  <a:pt x="6" y="34"/>
                  <a:pt x="6" y="34"/>
                  <a:pt x="6" y="34"/>
                </a:cubicBezTo>
                <a:cubicBezTo>
                  <a:pt x="15" y="25"/>
                  <a:pt x="15" y="25"/>
                  <a:pt x="15" y="25"/>
                </a:cubicBezTo>
                <a:cubicBezTo>
                  <a:pt x="16" y="25"/>
                  <a:pt x="16" y="23"/>
                  <a:pt x="15" y="23"/>
                </a:cubicBezTo>
                <a:cubicBezTo>
                  <a:pt x="14" y="22"/>
                  <a:pt x="13" y="22"/>
                  <a:pt x="12" y="23"/>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5"/>
                  <a:pt x="0" y="35"/>
                </a:cubicBezTo>
                <a:cubicBezTo>
                  <a:pt x="0" y="35"/>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6"/>
                  <a:pt x="0" y="36"/>
                  <a:pt x="0" y="36"/>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7"/>
                  <a:pt x="0" y="37"/>
                  <a:pt x="0" y="37"/>
                </a:cubicBezTo>
                <a:cubicBezTo>
                  <a:pt x="0" y="38"/>
                  <a:pt x="0" y="38"/>
                  <a:pt x="0" y="38"/>
                </a:cubicBezTo>
                <a:cubicBezTo>
                  <a:pt x="12" y="50"/>
                  <a:pt x="12" y="50"/>
                  <a:pt x="12" y="50"/>
                </a:cubicBezTo>
                <a:cubicBezTo>
                  <a:pt x="13" y="50"/>
                  <a:pt x="14" y="50"/>
                  <a:pt x="15" y="50"/>
                </a:cubicBezTo>
                <a:cubicBezTo>
                  <a:pt x="16" y="49"/>
                  <a:pt x="16" y="48"/>
                  <a:pt x="15" y="47"/>
                </a:cubicBezTo>
                <a:cubicBezTo>
                  <a:pt x="6" y="38"/>
                  <a:pt x="6" y="38"/>
                  <a:pt x="6" y="38"/>
                </a:cubicBezTo>
                <a:cubicBezTo>
                  <a:pt x="40" y="38"/>
                  <a:pt x="40" y="38"/>
                  <a:pt x="40" y="38"/>
                </a:cubicBezTo>
                <a:cubicBezTo>
                  <a:pt x="41" y="38"/>
                  <a:pt x="42" y="37"/>
                  <a:pt x="42" y="36"/>
                </a:cubicBezTo>
                <a:cubicBezTo>
                  <a:pt x="42" y="35"/>
                  <a:pt x="41" y="34"/>
                  <a:pt x="40" y="34"/>
                </a:cubicBezTo>
                <a:close/>
                <a:moveTo>
                  <a:pt x="0" y="36"/>
                </a:moveTo>
                <a:cubicBezTo>
                  <a:pt x="0" y="36"/>
                  <a:pt x="0" y="36"/>
                  <a:pt x="0" y="36"/>
                </a:cubicBezTo>
                <a:cubicBezTo>
                  <a:pt x="0" y="36"/>
                  <a:pt x="0" y="36"/>
                  <a:pt x="0" y="36"/>
                </a:cubicBezTo>
                <a:cubicBezTo>
                  <a:pt x="0" y="36"/>
                  <a:pt x="0" y="36"/>
                  <a:pt x="0" y="36"/>
                </a:cubicBezTo>
                <a:cubicBezTo>
                  <a:pt x="0" y="36"/>
                  <a:pt x="0" y="36"/>
                  <a:pt x="0" y="36"/>
                </a:cubicBezTo>
                <a:close/>
              </a:path>
            </a:pathLst>
          </a:custGeom>
          <a:solidFill>
            <a:schemeClr val="bg1"/>
          </a:solidFill>
          <a:ln>
            <a:noFill/>
          </a:ln>
          <a:extLst/>
        </p:spPr>
        <p:txBody>
          <a:bodyPr/>
          <a:lstStyle/>
          <a:p>
            <a:endParaRPr lang="zh-CN" altLang="en-US"/>
          </a:p>
        </p:txBody>
      </p:sp>
      <p:sp>
        <p:nvSpPr>
          <p:cNvPr id="30" name="Oval 34"/>
          <p:cNvSpPr>
            <a:spLocks noChangeArrowheads="1"/>
          </p:cNvSpPr>
          <p:nvPr/>
        </p:nvSpPr>
        <p:spPr bwMode="auto">
          <a:xfrm>
            <a:off x="8025161" y="2775906"/>
            <a:ext cx="177800" cy="177800"/>
          </a:xfrm>
          <a:prstGeom prst="ellipse">
            <a:avLst/>
          </a:prstGeom>
          <a:solidFill>
            <a:srgbClr val="EF6541"/>
          </a:solidFill>
          <a:ln w="12700">
            <a:solidFill>
              <a:srgbClr val="FFFFFF"/>
            </a:solidFill>
            <a:round/>
            <a:headEnd/>
            <a:tailEnd/>
          </a:ln>
        </p:spPr>
        <p:txBody>
          <a:bodyPr/>
          <a:lstStyle/>
          <a:p>
            <a:endParaRPr lang="zh-CN" altLang="en-US"/>
          </a:p>
        </p:txBody>
      </p:sp>
      <p:sp>
        <p:nvSpPr>
          <p:cNvPr id="31" name="Oval 35"/>
          <p:cNvSpPr>
            <a:spLocks noChangeArrowheads="1"/>
          </p:cNvSpPr>
          <p:nvPr/>
        </p:nvSpPr>
        <p:spPr bwMode="auto">
          <a:xfrm>
            <a:off x="7869586" y="1672594"/>
            <a:ext cx="488950"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 name="Rectangle 54"/>
          <p:cNvSpPr>
            <a:spLocks noChangeArrowheads="1"/>
          </p:cNvSpPr>
          <p:nvPr/>
        </p:nvSpPr>
        <p:spPr bwMode="auto">
          <a:xfrm>
            <a:off x="7115523" y="3398206"/>
            <a:ext cx="2012950"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创立</a:t>
            </a:r>
            <a:r>
              <a:rPr lang="en-US" altLang="zh-CN" sz="1000" b="1" dirty="0" smtClean="0">
                <a:solidFill>
                  <a:srgbClr val="EF6541"/>
                </a:solidFill>
              </a:rPr>
              <a:t>AWIN</a:t>
            </a:r>
            <a:r>
              <a:rPr lang="zh-CN" altLang="en-US" sz="1000" b="1" dirty="0" smtClean="0">
                <a:solidFill>
                  <a:srgbClr val="EF6541"/>
                </a:solidFill>
              </a:rPr>
              <a:t>国际集团</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在新加坡成立第一家海外子公司，标志着正威国际集团开始进军海外市场。</a:t>
            </a:r>
            <a:endParaRPr lang="zh-CN" altLang="en-US" sz="800" dirty="0">
              <a:solidFill>
                <a:schemeClr val="bg1"/>
              </a:solidFill>
            </a:endParaRPr>
          </a:p>
        </p:txBody>
      </p:sp>
      <p:sp>
        <p:nvSpPr>
          <p:cNvPr id="34" name="Rectangle 55"/>
          <p:cNvSpPr>
            <a:spLocks noChangeArrowheads="1"/>
          </p:cNvSpPr>
          <p:nvPr/>
        </p:nvSpPr>
        <p:spPr bwMode="auto">
          <a:xfrm>
            <a:off x="7756873" y="2316979"/>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2007</a:t>
            </a:r>
            <a:endParaRPr lang="zh-CN" altLang="en-US" sz="1200" dirty="0">
              <a:solidFill>
                <a:schemeClr val="bg1"/>
              </a:solidFill>
            </a:endParaRPr>
          </a:p>
        </p:txBody>
      </p:sp>
      <p:sp>
        <p:nvSpPr>
          <p:cNvPr id="36" name="Freeform 522"/>
          <p:cNvSpPr>
            <a:spLocks noEditPoints="1"/>
          </p:cNvSpPr>
          <p:nvPr/>
        </p:nvSpPr>
        <p:spPr bwMode="auto">
          <a:xfrm>
            <a:off x="7973067" y="1778868"/>
            <a:ext cx="276885" cy="283601"/>
          </a:xfrm>
          <a:custGeom>
            <a:avLst/>
            <a:gdLst>
              <a:gd name="T0" fmla="*/ 42 w 50"/>
              <a:gd name="T1" fmla="*/ 7 h 50"/>
              <a:gd name="T2" fmla="*/ 42 w 50"/>
              <a:gd name="T3" fmla="*/ 42 h 50"/>
              <a:gd name="T4" fmla="*/ 7 w 50"/>
              <a:gd name="T5" fmla="*/ 42 h 50"/>
              <a:gd name="T6" fmla="*/ 7 w 50"/>
              <a:gd name="T7" fmla="*/ 7 h 50"/>
              <a:gd name="T8" fmla="*/ 24 w 50"/>
              <a:gd name="T9" fmla="*/ 46 h 50"/>
              <a:gd name="T10" fmla="*/ 24 w 50"/>
              <a:gd name="T11" fmla="*/ 38 h 50"/>
              <a:gd name="T12" fmla="*/ 16 w 50"/>
              <a:gd name="T13" fmla="*/ 39 h 50"/>
              <a:gd name="T14" fmla="*/ 21 w 50"/>
              <a:gd name="T15" fmla="*/ 46 h 50"/>
              <a:gd name="T16" fmla="*/ 40 w 50"/>
              <a:gd name="T17" fmla="*/ 10 h 50"/>
              <a:gd name="T18" fmla="*/ 39 w 50"/>
              <a:gd name="T19" fmla="*/ 9 h 50"/>
              <a:gd name="T20" fmla="*/ 39 w 50"/>
              <a:gd name="T21" fmla="*/ 24 h 50"/>
              <a:gd name="T22" fmla="*/ 40 w 50"/>
              <a:gd name="T23" fmla="*/ 10 h 50"/>
              <a:gd name="T24" fmla="*/ 37 w 50"/>
              <a:gd name="T25" fmla="*/ 8 h 50"/>
              <a:gd name="T26" fmla="*/ 35 w 50"/>
              <a:gd name="T27" fmla="*/ 8 h 50"/>
              <a:gd name="T28" fmla="*/ 37 w 50"/>
              <a:gd name="T29" fmla="*/ 8 h 50"/>
              <a:gd name="T30" fmla="*/ 28 w 50"/>
              <a:gd name="T31" fmla="*/ 4 h 50"/>
              <a:gd name="T32" fmla="*/ 26 w 50"/>
              <a:gd name="T33" fmla="*/ 12 h 50"/>
              <a:gd name="T34" fmla="*/ 33 w 50"/>
              <a:gd name="T35" fmla="*/ 10 h 50"/>
              <a:gd name="T36" fmla="*/ 28 w 50"/>
              <a:gd name="T37" fmla="*/ 4 h 50"/>
              <a:gd name="T38" fmla="*/ 24 w 50"/>
              <a:gd name="T39" fmla="*/ 4 h 50"/>
              <a:gd name="T40" fmla="*/ 17 w 50"/>
              <a:gd name="T41" fmla="*/ 9 h 50"/>
              <a:gd name="T42" fmla="*/ 17 w 50"/>
              <a:gd name="T43" fmla="*/ 10 h 50"/>
              <a:gd name="T44" fmla="*/ 24 w 50"/>
              <a:gd name="T45" fmla="*/ 4 h 50"/>
              <a:gd name="T46" fmla="*/ 17 w 50"/>
              <a:gd name="T47" fmla="*/ 5 h 50"/>
              <a:gd name="T48" fmla="*/ 14 w 50"/>
              <a:gd name="T49" fmla="*/ 9 h 50"/>
              <a:gd name="T50" fmla="*/ 17 w 50"/>
              <a:gd name="T51" fmla="*/ 5 h 50"/>
              <a:gd name="T52" fmla="*/ 10 w 50"/>
              <a:gd name="T53" fmla="*/ 9 h 50"/>
              <a:gd name="T54" fmla="*/ 4 w 50"/>
              <a:gd name="T55" fmla="*/ 24 h 50"/>
              <a:gd name="T56" fmla="*/ 13 w 50"/>
              <a:gd name="T57" fmla="*/ 11 h 50"/>
              <a:gd name="T58" fmla="*/ 4 w 50"/>
              <a:gd name="T59" fmla="*/ 26 h 50"/>
              <a:gd name="T60" fmla="*/ 10 w 50"/>
              <a:gd name="T61" fmla="*/ 40 h 50"/>
              <a:gd name="T62" fmla="*/ 13 w 50"/>
              <a:gd name="T63" fmla="*/ 38 h 50"/>
              <a:gd name="T64" fmla="*/ 4 w 50"/>
              <a:gd name="T65" fmla="*/ 26 h 50"/>
              <a:gd name="T66" fmla="*/ 12 w 50"/>
              <a:gd name="T67" fmla="*/ 42 h 50"/>
              <a:gd name="T68" fmla="*/ 15 w 50"/>
              <a:gd name="T69" fmla="*/ 42 h 50"/>
              <a:gd name="T70" fmla="*/ 12 w 50"/>
              <a:gd name="T71" fmla="*/ 42 h 50"/>
              <a:gd name="T72" fmla="*/ 26 w 50"/>
              <a:gd name="T73" fmla="*/ 46 h 50"/>
              <a:gd name="T74" fmla="*/ 33 w 50"/>
              <a:gd name="T75" fmla="*/ 40 h 50"/>
              <a:gd name="T76" fmla="*/ 32 w 50"/>
              <a:gd name="T77" fmla="*/ 39 h 50"/>
              <a:gd name="T78" fmla="*/ 26 w 50"/>
              <a:gd name="T79" fmla="*/ 46 h 50"/>
              <a:gd name="T80" fmla="*/ 33 w 50"/>
              <a:gd name="T81" fmla="*/ 44 h 50"/>
              <a:gd name="T82" fmla="*/ 35 w 50"/>
              <a:gd name="T83" fmla="*/ 40 h 50"/>
              <a:gd name="T84" fmla="*/ 33 w 50"/>
              <a:gd name="T85" fmla="*/ 44 h 50"/>
              <a:gd name="T86" fmla="*/ 39 w 50"/>
              <a:gd name="T87" fmla="*/ 40 h 50"/>
              <a:gd name="T88" fmla="*/ 46 w 50"/>
              <a:gd name="T89" fmla="*/ 26 h 50"/>
              <a:gd name="T90" fmla="*/ 36 w 50"/>
              <a:gd name="T91" fmla="*/ 38 h 50"/>
              <a:gd name="T92" fmla="*/ 34 w 50"/>
              <a:gd name="T93" fmla="*/ 12 h 50"/>
              <a:gd name="T94" fmla="*/ 33 w 50"/>
              <a:gd name="T95" fmla="*/ 13 h 50"/>
              <a:gd name="T96" fmla="*/ 26 w 50"/>
              <a:gd name="T97" fmla="*/ 24 h 50"/>
              <a:gd name="T98" fmla="*/ 34 w 50"/>
              <a:gd name="T99" fmla="*/ 12 h 50"/>
              <a:gd name="T100" fmla="*/ 24 w 50"/>
              <a:gd name="T101" fmla="*/ 14 h 50"/>
              <a:gd name="T102" fmla="*/ 15 w 50"/>
              <a:gd name="T103" fmla="*/ 12 h 50"/>
              <a:gd name="T104" fmla="*/ 24 w 50"/>
              <a:gd name="T105" fmla="*/ 24 h 50"/>
              <a:gd name="T106" fmla="*/ 24 w 50"/>
              <a:gd name="T107" fmla="*/ 35 h 50"/>
              <a:gd name="T108" fmla="*/ 24 w 50"/>
              <a:gd name="T109" fmla="*/ 26 h 50"/>
              <a:gd name="T110" fmla="*/ 15 w 50"/>
              <a:gd name="T111" fmla="*/ 37 h 50"/>
              <a:gd name="T112" fmla="*/ 24 w 50"/>
              <a:gd name="T113" fmla="*/ 35 h 50"/>
              <a:gd name="T114" fmla="*/ 26 w 50"/>
              <a:gd name="T115" fmla="*/ 35 h 50"/>
              <a:gd name="T116" fmla="*/ 34 w 50"/>
              <a:gd name="T117" fmla="*/ 37 h 50"/>
              <a:gd name="T118" fmla="*/ 26 w 50"/>
              <a:gd name="T119" fmla="*/ 26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50" h="50">
                <a:moveTo>
                  <a:pt x="25" y="0"/>
                </a:moveTo>
                <a:cubicBezTo>
                  <a:pt x="32" y="0"/>
                  <a:pt x="38" y="3"/>
                  <a:pt x="42" y="7"/>
                </a:cubicBezTo>
                <a:cubicBezTo>
                  <a:pt x="47" y="12"/>
                  <a:pt x="50" y="18"/>
                  <a:pt x="50" y="25"/>
                </a:cubicBezTo>
                <a:cubicBezTo>
                  <a:pt x="50" y="32"/>
                  <a:pt x="47" y="38"/>
                  <a:pt x="42" y="42"/>
                </a:cubicBezTo>
                <a:cubicBezTo>
                  <a:pt x="38" y="47"/>
                  <a:pt x="32" y="50"/>
                  <a:pt x="25" y="50"/>
                </a:cubicBezTo>
                <a:cubicBezTo>
                  <a:pt x="18" y="50"/>
                  <a:pt x="12" y="47"/>
                  <a:pt x="7" y="42"/>
                </a:cubicBezTo>
                <a:cubicBezTo>
                  <a:pt x="3" y="38"/>
                  <a:pt x="0" y="32"/>
                  <a:pt x="0" y="25"/>
                </a:cubicBezTo>
                <a:cubicBezTo>
                  <a:pt x="0" y="18"/>
                  <a:pt x="3" y="12"/>
                  <a:pt x="7" y="7"/>
                </a:cubicBezTo>
                <a:cubicBezTo>
                  <a:pt x="12" y="3"/>
                  <a:pt x="18" y="0"/>
                  <a:pt x="25" y="0"/>
                </a:cubicBezTo>
                <a:close/>
                <a:moveTo>
                  <a:pt x="24" y="46"/>
                </a:moveTo>
                <a:cubicBezTo>
                  <a:pt x="24" y="46"/>
                  <a:pt x="24" y="46"/>
                  <a:pt x="24" y="46"/>
                </a:cubicBezTo>
                <a:cubicBezTo>
                  <a:pt x="24" y="38"/>
                  <a:pt x="24" y="38"/>
                  <a:pt x="24" y="38"/>
                </a:cubicBezTo>
                <a:cubicBezTo>
                  <a:pt x="21" y="38"/>
                  <a:pt x="19" y="38"/>
                  <a:pt x="17" y="39"/>
                </a:cubicBezTo>
                <a:cubicBezTo>
                  <a:pt x="17" y="39"/>
                  <a:pt x="17" y="39"/>
                  <a:pt x="16" y="39"/>
                </a:cubicBezTo>
                <a:cubicBezTo>
                  <a:pt x="17" y="40"/>
                  <a:pt x="17" y="40"/>
                  <a:pt x="17" y="40"/>
                </a:cubicBezTo>
                <a:cubicBezTo>
                  <a:pt x="18" y="43"/>
                  <a:pt x="20" y="44"/>
                  <a:pt x="21" y="46"/>
                </a:cubicBezTo>
                <a:cubicBezTo>
                  <a:pt x="22" y="46"/>
                  <a:pt x="23" y="46"/>
                  <a:pt x="24" y="46"/>
                </a:cubicBezTo>
                <a:close/>
                <a:moveTo>
                  <a:pt x="40" y="10"/>
                </a:moveTo>
                <a:cubicBezTo>
                  <a:pt x="40" y="10"/>
                  <a:pt x="40" y="10"/>
                  <a:pt x="40" y="10"/>
                </a:cubicBezTo>
                <a:cubicBezTo>
                  <a:pt x="40" y="10"/>
                  <a:pt x="39" y="10"/>
                  <a:pt x="39" y="9"/>
                </a:cubicBezTo>
                <a:cubicBezTo>
                  <a:pt x="38" y="10"/>
                  <a:pt x="37" y="11"/>
                  <a:pt x="36" y="11"/>
                </a:cubicBezTo>
                <a:cubicBezTo>
                  <a:pt x="38" y="15"/>
                  <a:pt x="38" y="19"/>
                  <a:pt x="39" y="24"/>
                </a:cubicBezTo>
                <a:cubicBezTo>
                  <a:pt x="46" y="24"/>
                  <a:pt x="46" y="24"/>
                  <a:pt x="46" y="24"/>
                </a:cubicBezTo>
                <a:cubicBezTo>
                  <a:pt x="46" y="18"/>
                  <a:pt x="43" y="13"/>
                  <a:pt x="40" y="10"/>
                </a:cubicBezTo>
                <a:close/>
                <a:moveTo>
                  <a:pt x="37" y="8"/>
                </a:moveTo>
                <a:cubicBezTo>
                  <a:pt x="37" y="8"/>
                  <a:pt x="37" y="8"/>
                  <a:pt x="37" y="8"/>
                </a:cubicBezTo>
                <a:cubicBezTo>
                  <a:pt x="36" y="7"/>
                  <a:pt x="35" y="6"/>
                  <a:pt x="33" y="5"/>
                </a:cubicBezTo>
                <a:cubicBezTo>
                  <a:pt x="34" y="6"/>
                  <a:pt x="34" y="7"/>
                  <a:pt x="35" y="8"/>
                </a:cubicBezTo>
                <a:cubicBezTo>
                  <a:pt x="35" y="8"/>
                  <a:pt x="35" y="9"/>
                  <a:pt x="35" y="9"/>
                </a:cubicBezTo>
                <a:cubicBezTo>
                  <a:pt x="36" y="9"/>
                  <a:pt x="37" y="8"/>
                  <a:pt x="37" y="8"/>
                </a:cubicBezTo>
                <a:close/>
                <a:moveTo>
                  <a:pt x="28" y="4"/>
                </a:moveTo>
                <a:cubicBezTo>
                  <a:pt x="28" y="4"/>
                  <a:pt x="28" y="4"/>
                  <a:pt x="28" y="4"/>
                </a:cubicBezTo>
                <a:cubicBezTo>
                  <a:pt x="28" y="4"/>
                  <a:pt x="27" y="4"/>
                  <a:pt x="26" y="4"/>
                </a:cubicBezTo>
                <a:cubicBezTo>
                  <a:pt x="26" y="12"/>
                  <a:pt x="26" y="12"/>
                  <a:pt x="26" y="12"/>
                </a:cubicBezTo>
                <a:cubicBezTo>
                  <a:pt x="28" y="12"/>
                  <a:pt x="30" y="11"/>
                  <a:pt x="32" y="10"/>
                </a:cubicBezTo>
                <a:cubicBezTo>
                  <a:pt x="33" y="10"/>
                  <a:pt x="33" y="10"/>
                  <a:pt x="33" y="10"/>
                </a:cubicBezTo>
                <a:cubicBezTo>
                  <a:pt x="33" y="10"/>
                  <a:pt x="33" y="9"/>
                  <a:pt x="33" y="9"/>
                </a:cubicBezTo>
                <a:cubicBezTo>
                  <a:pt x="31" y="7"/>
                  <a:pt x="30" y="5"/>
                  <a:pt x="28" y="4"/>
                </a:cubicBezTo>
                <a:close/>
                <a:moveTo>
                  <a:pt x="24" y="4"/>
                </a:moveTo>
                <a:cubicBezTo>
                  <a:pt x="24" y="4"/>
                  <a:pt x="24" y="4"/>
                  <a:pt x="24" y="4"/>
                </a:cubicBezTo>
                <a:cubicBezTo>
                  <a:pt x="23" y="4"/>
                  <a:pt x="22" y="4"/>
                  <a:pt x="21" y="4"/>
                </a:cubicBezTo>
                <a:cubicBezTo>
                  <a:pt x="20" y="5"/>
                  <a:pt x="18" y="7"/>
                  <a:pt x="17" y="9"/>
                </a:cubicBezTo>
                <a:cubicBezTo>
                  <a:pt x="17" y="9"/>
                  <a:pt x="17" y="10"/>
                  <a:pt x="16" y="10"/>
                </a:cubicBezTo>
                <a:cubicBezTo>
                  <a:pt x="17" y="10"/>
                  <a:pt x="17" y="10"/>
                  <a:pt x="17" y="10"/>
                </a:cubicBezTo>
                <a:cubicBezTo>
                  <a:pt x="19" y="11"/>
                  <a:pt x="21" y="12"/>
                  <a:pt x="24" y="12"/>
                </a:cubicBezTo>
                <a:cubicBezTo>
                  <a:pt x="24" y="4"/>
                  <a:pt x="24" y="4"/>
                  <a:pt x="24" y="4"/>
                </a:cubicBezTo>
                <a:close/>
                <a:moveTo>
                  <a:pt x="17" y="5"/>
                </a:moveTo>
                <a:cubicBezTo>
                  <a:pt x="17" y="5"/>
                  <a:pt x="17" y="5"/>
                  <a:pt x="17" y="5"/>
                </a:cubicBezTo>
                <a:cubicBezTo>
                  <a:pt x="15" y="6"/>
                  <a:pt x="14" y="7"/>
                  <a:pt x="12" y="8"/>
                </a:cubicBezTo>
                <a:cubicBezTo>
                  <a:pt x="13" y="8"/>
                  <a:pt x="14" y="9"/>
                  <a:pt x="14" y="9"/>
                </a:cubicBezTo>
                <a:cubicBezTo>
                  <a:pt x="14" y="9"/>
                  <a:pt x="15" y="8"/>
                  <a:pt x="15" y="8"/>
                </a:cubicBezTo>
                <a:cubicBezTo>
                  <a:pt x="15" y="7"/>
                  <a:pt x="16" y="6"/>
                  <a:pt x="17" y="5"/>
                </a:cubicBezTo>
                <a:close/>
                <a:moveTo>
                  <a:pt x="10" y="9"/>
                </a:moveTo>
                <a:cubicBezTo>
                  <a:pt x="10" y="9"/>
                  <a:pt x="10" y="9"/>
                  <a:pt x="10" y="9"/>
                </a:cubicBezTo>
                <a:cubicBezTo>
                  <a:pt x="10" y="10"/>
                  <a:pt x="10" y="10"/>
                  <a:pt x="10" y="10"/>
                </a:cubicBezTo>
                <a:cubicBezTo>
                  <a:pt x="6" y="13"/>
                  <a:pt x="4" y="18"/>
                  <a:pt x="4" y="24"/>
                </a:cubicBezTo>
                <a:cubicBezTo>
                  <a:pt x="11" y="24"/>
                  <a:pt x="11" y="24"/>
                  <a:pt x="11" y="24"/>
                </a:cubicBezTo>
                <a:cubicBezTo>
                  <a:pt x="11" y="19"/>
                  <a:pt x="12" y="15"/>
                  <a:pt x="13" y="11"/>
                </a:cubicBezTo>
                <a:cubicBezTo>
                  <a:pt x="12" y="11"/>
                  <a:pt x="11" y="10"/>
                  <a:pt x="10" y="9"/>
                </a:cubicBezTo>
                <a:close/>
                <a:moveTo>
                  <a:pt x="4" y="26"/>
                </a:moveTo>
                <a:cubicBezTo>
                  <a:pt x="4" y="26"/>
                  <a:pt x="4" y="26"/>
                  <a:pt x="4" y="26"/>
                </a:cubicBezTo>
                <a:cubicBezTo>
                  <a:pt x="4" y="31"/>
                  <a:pt x="6" y="36"/>
                  <a:pt x="10" y="40"/>
                </a:cubicBezTo>
                <a:cubicBezTo>
                  <a:pt x="10" y="40"/>
                  <a:pt x="10" y="40"/>
                  <a:pt x="10" y="40"/>
                </a:cubicBezTo>
                <a:cubicBezTo>
                  <a:pt x="11" y="39"/>
                  <a:pt x="12" y="39"/>
                  <a:pt x="13" y="38"/>
                </a:cubicBezTo>
                <a:cubicBezTo>
                  <a:pt x="12" y="35"/>
                  <a:pt x="11" y="30"/>
                  <a:pt x="11" y="26"/>
                </a:cubicBezTo>
                <a:cubicBezTo>
                  <a:pt x="4" y="26"/>
                  <a:pt x="4" y="26"/>
                  <a:pt x="4" y="26"/>
                </a:cubicBezTo>
                <a:close/>
                <a:moveTo>
                  <a:pt x="12" y="42"/>
                </a:moveTo>
                <a:cubicBezTo>
                  <a:pt x="12" y="42"/>
                  <a:pt x="12" y="42"/>
                  <a:pt x="12" y="42"/>
                </a:cubicBezTo>
                <a:cubicBezTo>
                  <a:pt x="14" y="43"/>
                  <a:pt x="15" y="43"/>
                  <a:pt x="17" y="44"/>
                </a:cubicBezTo>
                <a:cubicBezTo>
                  <a:pt x="16" y="43"/>
                  <a:pt x="15" y="42"/>
                  <a:pt x="15" y="42"/>
                </a:cubicBezTo>
                <a:cubicBezTo>
                  <a:pt x="15" y="41"/>
                  <a:pt x="14" y="41"/>
                  <a:pt x="14" y="40"/>
                </a:cubicBezTo>
                <a:cubicBezTo>
                  <a:pt x="14" y="41"/>
                  <a:pt x="13" y="41"/>
                  <a:pt x="12" y="42"/>
                </a:cubicBezTo>
                <a:close/>
                <a:moveTo>
                  <a:pt x="26" y="46"/>
                </a:moveTo>
                <a:cubicBezTo>
                  <a:pt x="26" y="46"/>
                  <a:pt x="26" y="46"/>
                  <a:pt x="26" y="46"/>
                </a:cubicBezTo>
                <a:cubicBezTo>
                  <a:pt x="27" y="46"/>
                  <a:pt x="28" y="46"/>
                  <a:pt x="28" y="46"/>
                </a:cubicBezTo>
                <a:cubicBezTo>
                  <a:pt x="30" y="44"/>
                  <a:pt x="31" y="43"/>
                  <a:pt x="33" y="40"/>
                </a:cubicBezTo>
                <a:cubicBezTo>
                  <a:pt x="33" y="40"/>
                  <a:pt x="33" y="40"/>
                  <a:pt x="33" y="39"/>
                </a:cubicBezTo>
                <a:cubicBezTo>
                  <a:pt x="33" y="39"/>
                  <a:pt x="33" y="39"/>
                  <a:pt x="32" y="39"/>
                </a:cubicBezTo>
                <a:cubicBezTo>
                  <a:pt x="30" y="38"/>
                  <a:pt x="28" y="38"/>
                  <a:pt x="26" y="38"/>
                </a:cubicBezTo>
                <a:cubicBezTo>
                  <a:pt x="26" y="46"/>
                  <a:pt x="26" y="46"/>
                  <a:pt x="26" y="46"/>
                </a:cubicBezTo>
                <a:close/>
                <a:moveTo>
                  <a:pt x="33" y="44"/>
                </a:moveTo>
                <a:cubicBezTo>
                  <a:pt x="33" y="44"/>
                  <a:pt x="33" y="44"/>
                  <a:pt x="33" y="44"/>
                </a:cubicBezTo>
                <a:cubicBezTo>
                  <a:pt x="35" y="43"/>
                  <a:pt x="36" y="43"/>
                  <a:pt x="37" y="42"/>
                </a:cubicBezTo>
                <a:cubicBezTo>
                  <a:pt x="37" y="41"/>
                  <a:pt x="36" y="41"/>
                  <a:pt x="35" y="40"/>
                </a:cubicBezTo>
                <a:cubicBezTo>
                  <a:pt x="35" y="41"/>
                  <a:pt x="35" y="41"/>
                  <a:pt x="35" y="42"/>
                </a:cubicBezTo>
                <a:cubicBezTo>
                  <a:pt x="34" y="42"/>
                  <a:pt x="34" y="43"/>
                  <a:pt x="33" y="44"/>
                </a:cubicBezTo>
                <a:close/>
                <a:moveTo>
                  <a:pt x="39" y="40"/>
                </a:moveTo>
                <a:cubicBezTo>
                  <a:pt x="39" y="40"/>
                  <a:pt x="39" y="40"/>
                  <a:pt x="39" y="40"/>
                </a:cubicBezTo>
                <a:cubicBezTo>
                  <a:pt x="40" y="40"/>
                  <a:pt x="40" y="40"/>
                  <a:pt x="40" y="40"/>
                </a:cubicBezTo>
                <a:cubicBezTo>
                  <a:pt x="43" y="36"/>
                  <a:pt x="46" y="31"/>
                  <a:pt x="46" y="26"/>
                </a:cubicBezTo>
                <a:cubicBezTo>
                  <a:pt x="39" y="26"/>
                  <a:pt x="39" y="26"/>
                  <a:pt x="39" y="26"/>
                </a:cubicBezTo>
                <a:cubicBezTo>
                  <a:pt x="38" y="30"/>
                  <a:pt x="38" y="35"/>
                  <a:pt x="36" y="38"/>
                </a:cubicBezTo>
                <a:cubicBezTo>
                  <a:pt x="37" y="39"/>
                  <a:pt x="38" y="39"/>
                  <a:pt x="39" y="40"/>
                </a:cubicBezTo>
                <a:close/>
                <a:moveTo>
                  <a:pt x="34" y="12"/>
                </a:moveTo>
                <a:cubicBezTo>
                  <a:pt x="34" y="12"/>
                  <a:pt x="34" y="12"/>
                  <a:pt x="34" y="12"/>
                </a:cubicBezTo>
                <a:cubicBezTo>
                  <a:pt x="34" y="12"/>
                  <a:pt x="34" y="12"/>
                  <a:pt x="33" y="13"/>
                </a:cubicBezTo>
                <a:cubicBezTo>
                  <a:pt x="31" y="13"/>
                  <a:pt x="29" y="14"/>
                  <a:pt x="26" y="14"/>
                </a:cubicBezTo>
                <a:cubicBezTo>
                  <a:pt x="26" y="24"/>
                  <a:pt x="26" y="24"/>
                  <a:pt x="26" y="24"/>
                </a:cubicBezTo>
                <a:cubicBezTo>
                  <a:pt x="36" y="24"/>
                  <a:pt x="36" y="24"/>
                  <a:pt x="36" y="24"/>
                </a:cubicBezTo>
                <a:cubicBezTo>
                  <a:pt x="36" y="19"/>
                  <a:pt x="35" y="15"/>
                  <a:pt x="34" y="12"/>
                </a:cubicBezTo>
                <a:close/>
                <a:moveTo>
                  <a:pt x="24" y="14"/>
                </a:moveTo>
                <a:cubicBezTo>
                  <a:pt x="24" y="14"/>
                  <a:pt x="24" y="14"/>
                  <a:pt x="24" y="14"/>
                </a:cubicBezTo>
                <a:cubicBezTo>
                  <a:pt x="21" y="14"/>
                  <a:pt x="19" y="13"/>
                  <a:pt x="16" y="13"/>
                </a:cubicBezTo>
                <a:cubicBezTo>
                  <a:pt x="16" y="12"/>
                  <a:pt x="16" y="12"/>
                  <a:pt x="15" y="12"/>
                </a:cubicBezTo>
                <a:cubicBezTo>
                  <a:pt x="14" y="15"/>
                  <a:pt x="13" y="19"/>
                  <a:pt x="13" y="24"/>
                </a:cubicBezTo>
                <a:cubicBezTo>
                  <a:pt x="24" y="24"/>
                  <a:pt x="24" y="24"/>
                  <a:pt x="24" y="24"/>
                </a:cubicBezTo>
                <a:cubicBezTo>
                  <a:pt x="24" y="14"/>
                  <a:pt x="24" y="14"/>
                  <a:pt x="24" y="14"/>
                </a:cubicBezTo>
                <a:close/>
                <a:moveTo>
                  <a:pt x="24" y="35"/>
                </a:moveTo>
                <a:cubicBezTo>
                  <a:pt x="24" y="35"/>
                  <a:pt x="24" y="35"/>
                  <a:pt x="24" y="35"/>
                </a:cubicBezTo>
                <a:cubicBezTo>
                  <a:pt x="24" y="26"/>
                  <a:pt x="24" y="26"/>
                  <a:pt x="24" y="26"/>
                </a:cubicBezTo>
                <a:cubicBezTo>
                  <a:pt x="13" y="26"/>
                  <a:pt x="13" y="26"/>
                  <a:pt x="13" y="26"/>
                </a:cubicBezTo>
                <a:cubicBezTo>
                  <a:pt x="13" y="30"/>
                  <a:pt x="14" y="34"/>
                  <a:pt x="15" y="37"/>
                </a:cubicBezTo>
                <a:cubicBezTo>
                  <a:pt x="16" y="37"/>
                  <a:pt x="16" y="37"/>
                  <a:pt x="16" y="37"/>
                </a:cubicBezTo>
                <a:cubicBezTo>
                  <a:pt x="19" y="36"/>
                  <a:pt x="21" y="36"/>
                  <a:pt x="24" y="35"/>
                </a:cubicBezTo>
                <a:close/>
                <a:moveTo>
                  <a:pt x="26" y="35"/>
                </a:moveTo>
                <a:cubicBezTo>
                  <a:pt x="26" y="35"/>
                  <a:pt x="26" y="35"/>
                  <a:pt x="26" y="35"/>
                </a:cubicBezTo>
                <a:cubicBezTo>
                  <a:pt x="29" y="36"/>
                  <a:pt x="31" y="36"/>
                  <a:pt x="33" y="37"/>
                </a:cubicBezTo>
                <a:cubicBezTo>
                  <a:pt x="34" y="37"/>
                  <a:pt x="34" y="37"/>
                  <a:pt x="34" y="37"/>
                </a:cubicBezTo>
                <a:cubicBezTo>
                  <a:pt x="35" y="34"/>
                  <a:pt x="36" y="30"/>
                  <a:pt x="36" y="26"/>
                </a:cubicBezTo>
                <a:cubicBezTo>
                  <a:pt x="26" y="26"/>
                  <a:pt x="26" y="26"/>
                  <a:pt x="26" y="26"/>
                </a:cubicBezTo>
                <a:cubicBezTo>
                  <a:pt x="26" y="35"/>
                  <a:pt x="26" y="35"/>
                  <a:pt x="26" y="35"/>
                </a:cubicBezTo>
                <a:close/>
              </a:path>
            </a:pathLst>
          </a:custGeom>
          <a:solidFill>
            <a:srgbClr val="F0EFE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7" name="Text Box 5"/>
          <p:cNvSpPr txBox="1">
            <a:spLocks noChangeArrowheads="1"/>
          </p:cNvSpPr>
          <p:nvPr/>
        </p:nvSpPr>
        <p:spPr bwMode="auto">
          <a:xfrm>
            <a:off x="250825" y="627063"/>
            <a:ext cx="58766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en-US" altLang="zh-CN" sz="800" dirty="0" smtClean="0">
                <a:solidFill>
                  <a:srgbClr val="F0EFEF"/>
                </a:solidFill>
              </a:rPr>
              <a:t>1995-2007</a:t>
            </a:r>
            <a:endParaRPr lang="en-US" altLang="zh-CN" sz="800" dirty="0">
              <a:solidFill>
                <a:srgbClr val="F0EFEF"/>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6866"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686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6868" name="Text Box 4"/>
          <p:cNvSpPr txBox="1">
            <a:spLocks noChangeArrowheads="1"/>
          </p:cNvSpPr>
          <p:nvPr/>
        </p:nvSpPr>
        <p:spPr bwMode="auto">
          <a:xfrm>
            <a:off x="250825" y="266700"/>
            <a:ext cx="1015663"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发展历程</a:t>
            </a:r>
            <a:endParaRPr lang="en-US" altLang="zh-CN" b="1" dirty="0">
              <a:solidFill>
                <a:schemeClr val="bg1"/>
              </a:solidFill>
              <a:latin typeface="微软雅黑" charset="-122"/>
              <a:ea typeface="微软雅黑" charset="-122"/>
            </a:endParaRPr>
          </a:p>
        </p:txBody>
      </p:sp>
      <p:sp>
        <p:nvSpPr>
          <p:cNvPr id="36869" name="Text Box 5"/>
          <p:cNvSpPr txBox="1">
            <a:spLocks noChangeArrowheads="1"/>
          </p:cNvSpPr>
          <p:nvPr/>
        </p:nvSpPr>
        <p:spPr bwMode="auto">
          <a:xfrm>
            <a:off x="250825" y="627063"/>
            <a:ext cx="58766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en-US" altLang="zh-CN" sz="800" dirty="0" smtClean="0">
                <a:solidFill>
                  <a:srgbClr val="F0EFEF"/>
                </a:solidFill>
              </a:rPr>
              <a:t>2008-2017</a:t>
            </a:r>
            <a:endParaRPr lang="en-US" altLang="zh-CN" sz="800" dirty="0">
              <a:solidFill>
                <a:srgbClr val="F0EFEF"/>
              </a:solidFill>
            </a:endParaRPr>
          </a:p>
        </p:txBody>
      </p:sp>
      <p:sp>
        <p:nvSpPr>
          <p:cNvPr id="36870" name="Oval 6"/>
          <p:cNvSpPr>
            <a:spLocks noChangeArrowheads="1"/>
          </p:cNvSpPr>
          <p:nvPr/>
        </p:nvSpPr>
        <p:spPr bwMode="auto">
          <a:xfrm>
            <a:off x="7278688" y="2570163"/>
            <a:ext cx="596900" cy="600075"/>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1" name="Line 7"/>
          <p:cNvSpPr>
            <a:spLocks noChangeShapeType="1"/>
          </p:cNvSpPr>
          <p:nvPr/>
        </p:nvSpPr>
        <p:spPr bwMode="auto">
          <a:xfrm>
            <a:off x="0" y="2870200"/>
            <a:ext cx="6840538" cy="0"/>
          </a:xfrm>
          <a:prstGeom prst="line">
            <a:avLst/>
          </a:prstGeom>
          <a:noFill/>
          <a:ln w="12700">
            <a:solidFill>
              <a:srgbClr val="FFFFFF"/>
            </a:solidFill>
            <a:miter lim="800000"/>
            <a:headEnd/>
            <a:tailEnd type="oval" w="med" len="med"/>
          </a:ln>
          <a:extLst>
            <a:ext uri="{909E8E84-426E-40DD-AFC4-6F175D3DCCD1}">
              <a14:hiddenFill xmlns:a14="http://schemas.microsoft.com/office/drawing/2010/main">
                <a:noFill/>
              </a14:hiddenFill>
            </a:ext>
          </a:extLst>
        </p:spPr>
        <p:txBody>
          <a:bodyPr/>
          <a:lstStyle/>
          <a:p>
            <a:endParaRPr lang="zh-CN" altLang="en-US"/>
          </a:p>
        </p:txBody>
      </p:sp>
      <p:sp>
        <p:nvSpPr>
          <p:cNvPr id="36872" name="Oval 8"/>
          <p:cNvSpPr>
            <a:spLocks noChangeArrowheads="1"/>
          </p:cNvSpPr>
          <p:nvPr/>
        </p:nvSpPr>
        <p:spPr bwMode="auto">
          <a:xfrm>
            <a:off x="997236" y="2778422"/>
            <a:ext cx="179388"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36873" name="Oval 9"/>
          <p:cNvSpPr>
            <a:spLocks noChangeArrowheads="1"/>
          </p:cNvSpPr>
          <p:nvPr/>
        </p:nvSpPr>
        <p:spPr bwMode="auto">
          <a:xfrm>
            <a:off x="838486" y="1706860"/>
            <a:ext cx="493713"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4" name="Oval 10"/>
          <p:cNvSpPr>
            <a:spLocks noChangeArrowheads="1"/>
          </p:cNvSpPr>
          <p:nvPr/>
        </p:nvSpPr>
        <p:spPr bwMode="auto">
          <a:xfrm>
            <a:off x="2394917" y="2786980"/>
            <a:ext cx="177800"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36875" name="Oval 11"/>
          <p:cNvSpPr>
            <a:spLocks noChangeArrowheads="1"/>
          </p:cNvSpPr>
          <p:nvPr/>
        </p:nvSpPr>
        <p:spPr bwMode="auto">
          <a:xfrm>
            <a:off x="2237755" y="3548806"/>
            <a:ext cx="492125" cy="49371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6" name="Oval 12"/>
          <p:cNvSpPr>
            <a:spLocks noChangeArrowheads="1"/>
          </p:cNvSpPr>
          <p:nvPr/>
        </p:nvSpPr>
        <p:spPr bwMode="auto">
          <a:xfrm>
            <a:off x="3857314" y="2778422"/>
            <a:ext cx="177800"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36877" name="Oval 13"/>
          <p:cNvSpPr>
            <a:spLocks noChangeArrowheads="1"/>
          </p:cNvSpPr>
          <p:nvPr/>
        </p:nvSpPr>
        <p:spPr bwMode="auto">
          <a:xfrm>
            <a:off x="3698564" y="1706860"/>
            <a:ext cx="492125"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8" name="Freeform 14"/>
          <p:cNvSpPr>
            <a:spLocks noEditPoints="1"/>
          </p:cNvSpPr>
          <p:nvPr/>
        </p:nvSpPr>
        <p:spPr bwMode="auto">
          <a:xfrm>
            <a:off x="7453313" y="2762250"/>
            <a:ext cx="244475" cy="215900"/>
          </a:xfrm>
          <a:custGeom>
            <a:avLst/>
            <a:gdLst>
              <a:gd name="T0" fmla="*/ 37 w 77"/>
              <a:gd name="T1" fmla="*/ 67 h 68"/>
              <a:gd name="T2" fmla="*/ 8 w 77"/>
              <a:gd name="T3" fmla="*/ 38 h 68"/>
              <a:gd name="T4" fmla="*/ 1 w 77"/>
              <a:gd name="T5" fmla="*/ 28 h 68"/>
              <a:gd name="T6" fmla="*/ 2 w 77"/>
              <a:gd name="T7" fmla="*/ 16 h 68"/>
              <a:gd name="T8" fmla="*/ 8 w 77"/>
              <a:gd name="T9" fmla="*/ 7 h 68"/>
              <a:gd name="T10" fmla="*/ 17 w 77"/>
              <a:gd name="T11" fmla="*/ 1 h 68"/>
              <a:gd name="T12" fmla="*/ 29 w 77"/>
              <a:gd name="T13" fmla="*/ 1 h 68"/>
              <a:gd name="T14" fmla="*/ 39 w 77"/>
              <a:gd name="T15" fmla="*/ 6 h 68"/>
              <a:gd name="T16" fmla="*/ 48 w 77"/>
              <a:gd name="T17" fmla="*/ 1 h 68"/>
              <a:gd name="T18" fmla="*/ 60 w 77"/>
              <a:gd name="T19" fmla="*/ 1 h 68"/>
              <a:gd name="T20" fmla="*/ 70 w 77"/>
              <a:gd name="T21" fmla="*/ 7 h 68"/>
              <a:gd name="T22" fmla="*/ 76 w 77"/>
              <a:gd name="T23" fmla="*/ 16 h 68"/>
              <a:gd name="T24" fmla="*/ 76 w 77"/>
              <a:gd name="T25" fmla="*/ 16 h 68"/>
              <a:gd name="T26" fmla="*/ 76 w 77"/>
              <a:gd name="T27" fmla="*/ 28 h 68"/>
              <a:gd name="T28" fmla="*/ 70 w 77"/>
              <a:gd name="T29" fmla="*/ 38 h 68"/>
              <a:gd name="T30" fmla="*/ 70 w 77"/>
              <a:gd name="T31" fmla="*/ 38 h 68"/>
              <a:gd name="T32" fmla="*/ 41 w 77"/>
              <a:gd name="T33" fmla="*/ 67 h 68"/>
              <a:gd name="T34" fmla="*/ 37 w 77"/>
              <a:gd name="T35" fmla="*/ 67 h 68"/>
              <a:gd name="T36" fmla="*/ 37 w 77"/>
              <a:gd name="T37" fmla="*/ 67 h 68"/>
              <a:gd name="T38" fmla="*/ 42 w 77"/>
              <a:gd name="T39" fmla="*/ 10 h 68"/>
              <a:gd name="T40" fmla="*/ 42 w 77"/>
              <a:gd name="T41" fmla="*/ 10 h 68"/>
              <a:gd name="T42" fmla="*/ 42 w 77"/>
              <a:gd name="T43" fmla="*/ 10 h 68"/>
              <a:gd name="T44" fmla="*/ 33 w 77"/>
              <a:gd name="T45" fmla="*/ 20 h 68"/>
              <a:gd name="T46" fmla="*/ 30 w 77"/>
              <a:gd name="T47" fmla="*/ 20 h 68"/>
              <a:gd name="T48" fmla="*/ 30 w 77"/>
              <a:gd name="T49" fmla="*/ 17 h 68"/>
              <a:gd name="T50" fmla="*/ 36 w 77"/>
              <a:gd name="T51" fmla="*/ 11 h 68"/>
              <a:gd name="T52" fmla="*/ 36 w 77"/>
              <a:gd name="T53" fmla="*/ 11 h 68"/>
              <a:gd name="T54" fmla="*/ 28 w 77"/>
              <a:gd name="T55" fmla="*/ 6 h 68"/>
              <a:gd name="T56" fmla="*/ 19 w 77"/>
              <a:gd name="T57" fmla="*/ 6 h 68"/>
              <a:gd name="T58" fmla="*/ 12 w 77"/>
              <a:gd name="T59" fmla="*/ 11 h 68"/>
              <a:gd name="T60" fmla="*/ 7 w 77"/>
              <a:gd name="T61" fmla="*/ 18 h 68"/>
              <a:gd name="T62" fmla="*/ 7 w 77"/>
              <a:gd name="T63" fmla="*/ 26 h 68"/>
              <a:gd name="T64" fmla="*/ 12 w 77"/>
              <a:gd name="T65" fmla="*/ 34 h 68"/>
              <a:gd name="T66" fmla="*/ 39 w 77"/>
              <a:gd name="T67" fmla="*/ 61 h 68"/>
              <a:gd name="T68" fmla="*/ 65 w 77"/>
              <a:gd name="T69" fmla="*/ 34 h 68"/>
              <a:gd name="T70" fmla="*/ 66 w 77"/>
              <a:gd name="T71" fmla="*/ 34 h 68"/>
              <a:gd name="T72" fmla="*/ 70 w 77"/>
              <a:gd name="T73" fmla="*/ 26 h 68"/>
              <a:gd name="T74" fmla="*/ 70 w 77"/>
              <a:gd name="T75" fmla="*/ 18 h 68"/>
              <a:gd name="T76" fmla="*/ 70 w 77"/>
              <a:gd name="T77" fmla="*/ 18 h 68"/>
              <a:gd name="T78" fmla="*/ 66 w 77"/>
              <a:gd name="T79" fmla="*/ 11 h 68"/>
              <a:gd name="T80" fmla="*/ 58 w 77"/>
              <a:gd name="T81" fmla="*/ 6 h 68"/>
              <a:gd name="T82" fmla="*/ 50 w 77"/>
              <a:gd name="T83" fmla="*/ 6 h 68"/>
              <a:gd name="T84" fmla="*/ 42 w 77"/>
              <a:gd name="T85" fmla="*/ 1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77" h="68">
                <a:moveTo>
                  <a:pt x="37" y="67"/>
                </a:moveTo>
                <a:cubicBezTo>
                  <a:pt x="8" y="38"/>
                  <a:pt x="8" y="38"/>
                  <a:pt x="8" y="38"/>
                </a:cubicBezTo>
                <a:cubicBezTo>
                  <a:pt x="5" y="35"/>
                  <a:pt x="2" y="32"/>
                  <a:pt x="1" y="28"/>
                </a:cubicBezTo>
                <a:cubicBezTo>
                  <a:pt x="0" y="24"/>
                  <a:pt x="0" y="20"/>
                  <a:pt x="2" y="16"/>
                </a:cubicBezTo>
                <a:cubicBezTo>
                  <a:pt x="3" y="12"/>
                  <a:pt x="5" y="9"/>
                  <a:pt x="8" y="7"/>
                </a:cubicBezTo>
                <a:cubicBezTo>
                  <a:pt x="10" y="4"/>
                  <a:pt x="14" y="2"/>
                  <a:pt x="17" y="1"/>
                </a:cubicBezTo>
                <a:cubicBezTo>
                  <a:pt x="21" y="0"/>
                  <a:pt x="25" y="0"/>
                  <a:pt x="29" y="1"/>
                </a:cubicBezTo>
                <a:cubicBezTo>
                  <a:pt x="33" y="1"/>
                  <a:pt x="36" y="3"/>
                  <a:pt x="39" y="6"/>
                </a:cubicBezTo>
                <a:cubicBezTo>
                  <a:pt x="42" y="3"/>
                  <a:pt x="45" y="2"/>
                  <a:pt x="48" y="1"/>
                </a:cubicBezTo>
                <a:cubicBezTo>
                  <a:pt x="52" y="0"/>
                  <a:pt x="56" y="0"/>
                  <a:pt x="60" y="1"/>
                </a:cubicBezTo>
                <a:cubicBezTo>
                  <a:pt x="64" y="2"/>
                  <a:pt x="67" y="4"/>
                  <a:pt x="70" y="7"/>
                </a:cubicBezTo>
                <a:cubicBezTo>
                  <a:pt x="72" y="9"/>
                  <a:pt x="74" y="12"/>
                  <a:pt x="76" y="16"/>
                </a:cubicBezTo>
                <a:cubicBezTo>
                  <a:pt x="76" y="16"/>
                  <a:pt x="76" y="16"/>
                  <a:pt x="76" y="16"/>
                </a:cubicBezTo>
                <a:cubicBezTo>
                  <a:pt x="77" y="20"/>
                  <a:pt x="77" y="24"/>
                  <a:pt x="76" y="28"/>
                </a:cubicBezTo>
                <a:cubicBezTo>
                  <a:pt x="75" y="32"/>
                  <a:pt x="73" y="35"/>
                  <a:pt x="70" y="38"/>
                </a:cubicBezTo>
                <a:cubicBezTo>
                  <a:pt x="70" y="38"/>
                  <a:pt x="70" y="38"/>
                  <a:pt x="70" y="38"/>
                </a:cubicBezTo>
                <a:cubicBezTo>
                  <a:pt x="41" y="67"/>
                  <a:pt x="41" y="67"/>
                  <a:pt x="41" y="67"/>
                </a:cubicBezTo>
                <a:cubicBezTo>
                  <a:pt x="40" y="68"/>
                  <a:pt x="38" y="68"/>
                  <a:pt x="37" y="67"/>
                </a:cubicBezTo>
                <a:cubicBezTo>
                  <a:pt x="37" y="67"/>
                  <a:pt x="37" y="67"/>
                  <a:pt x="37" y="67"/>
                </a:cubicBezTo>
                <a:close/>
                <a:moveTo>
                  <a:pt x="42" y="10"/>
                </a:moveTo>
                <a:cubicBezTo>
                  <a:pt x="42" y="10"/>
                  <a:pt x="42" y="10"/>
                  <a:pt x="42" y="10"/>
                </a:cubicBezTo>
                <a:cubicBezTo>
                  <a:pt x="42" y="10"/>
                  <a:pt x="42" y="10"/>
                  <a:pt x="42" y="10"/>
                </a:cubicBezTo>
                <a:cubicBezTo>
                  <a:pt x="33" y="20"/>
                  <a:pt x="33" y="20"/>
                  <a:pt x="33" y="20"/>
                </a:cubicBezTo>
                <a:cubicBezTo>
                  <a:pt x="32" y="20"/>
                  <a:pt x="31" y="20"/>
                  <a:pt x="30" y="20"/>
                </a:cubicBezTo>
                <a:cubicBezTo>
                  <a:pt x="30" y="19"/>
                  <a:pt x="30" y="18"/>
                  <a:pt x="30" y="17"/>
                </a:cubicBezTo>
                <a:cubicBezTo>
                  <a:pt x="36" y="11"/>
                  <a:pt x="36" y="11"/>
                  <a:pt x="36" y="11"/>
                </a:cubicBezTo>
                <a:cubicBezTo>
                  <a:pt x="36" y="11"/>
                  <a:pt x="36" y="11"/>
                  <a:pt x="36" y="11"/>
                </a:cubicBezTo>
                <a:cubicBezTo>
                  <a:pt x="34" y="9"/>
                  <a:pt x="31" y="7"/>
                  <a:pt x="28" y="6"/>
                </a:cubicBezTo>
                <a:cubicBezTo>
                  <a:pt x="25" y="5"/>
                  <a:pt x="22" y="5"/>
                  <a:pt x="19" y="6"/>
                </a:cubicBezTo>
                <a:cubicBezTo>
                  <a:pt x="16" y="7"/>
                  <a:pt x="14" y="9"/>
                  <a:pt x="12" y="11"/>
                </a:cubicBezTo>
                <a:cubicBezTo>
                  <a:pt x="10" y="13"/>
                  <a:pt x="8" y="15"/>
                  <a:pt x="7" y="18"/>
                </a:cubicBezTo>
                <a:cubicBezTo>
                  <a:pt x="6" y="21"/>
                  <a:pt x="6" y="23"/>
                  <a:pt x="7" y="26"/>
                </a:cubicBezTo>
                <a:cubicBezTo>
                  <a:pt x="8" y="29"/>
                  <a:pt x="9" y="32"/>
                  <a:pt x="12" y="34"/>
                </a:cubicBezTo>
                <a:cubicBezTo>
                  <a:pt x="39" y="61"/>
                  <a:pt x="39" y="61"/>
                  <a:pt x="39" y="61"/>
                </a:cubicBezTo>
                <a:cubicBezTo>
                  <a:pt x="65" y="34"/>
                  <a:pt x="65" y="34"/>
                  <a:pt x="65" y="34"/>
                </a:cubicBezTo>
                <a:cubicBezTo>
                  <a:pt x="66" y="34"/>
                  <a:pt x="66" y="34"/>
                  <a:pt x="66" y="34"/>
                </a:cubicBezTo>
                <a:cubicBezTo>
                  <a:pt x="68" y="32"/>
                  <a:pt x="70" y="29"/>
                  <a:pt x="70" y="26"/>
                </a:cubicBezTo>
                <a:cubicBezTo>
                  <a:pt x="71" y="23"/>
                  <a:pt x="71" y="21"/>
                  <a:pt x="70" y="18"/>
                </a:cubicBezTo>
                <a:cubicBezTo>
                  <a:pt x="70" y="18"/>
                  <a:pt x="70" y="18"/>
                  <a:pt x="70" y="18"/>
                </a:cubicBezTo>
                <a:cubicBezTo>
                  <a:pt x="69" y="15"/>
                  <a:pt x="68" y="13"/>
                  <a:pt x="66" y="11"/>
                </a:cubicBezTo>
                <a:cubicBezTo>
                  <a:pt x="64" y="9"/>
                  <a:pt x="61" y="7"/>
                  <a:pt x="58" y="6"/>
                </a:cubicBezTo>
                <a:cubicBezTo>
                  <a:pt x="55" y="5"/>
                  <a:pt x="52" y="5"/>
                  <a:pt x="50" y="6"/>
                </a:cubicBezTo>
                <a:cubicBezTo>
                  <a:pt x="47" y="7"/>
                  <a:pt x="44" y="8"/>
                  <a:pt x="42" y="10"/>
                </a:cubicBez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79" name="Freeform 15"/>
          <p:cNvSpPr>
            <a:spLocks noEditPoints="1"/>
          </p:cNvSpPr>
          <p:nvPr/>
        </p:nvSpPr>
        <p:spPr bwMode="auto">
          <a:xfrm>
            <a:off x="2374280" y="3675806"/>
            <a:ext cx="238125" cy="242888"/>
          </a:xfrm>
          <a:custGeom>
            <a:avLst/>
            <a:gdLst>
              <a:gd name="T0" fmla="*/ 47 w 75"/>
              <a:gd name="T1" fmla="*/ 0 h 76"/>
              <a:gd name="T2" fmla="*/ 48 w 75"/>
              <a:gd name="T3" fmla="*/ 0 h 76"/>
              <a:gd name="T4" fmla="*/ 54 w 75"/>
              <a:gd name="T5" fmla="*/ 3 h 76"/>
              <a:gd name="T6" fmla="*/ 51 w 75"/>
              <a:gd name="T7" fmla="*/ 6 h 76"/>
              <a:gd name="T8" fmla="*/ 73 w 75"/>
              <a:gd name="T9" fmla="*/ 68 h 76"/>
              <a:gd name="T10" fmla="*/ 68 w 75"/>
              <a:gd name="T11" fmla="*/ 76 h 76"/>
              <a:gd name="T12" fmla="*/ 6 w 75"/>
              <a:gd name="T13" fmla="*/ 76 h 76"/>
              <a:gd name="T14" fmla="*/ 2 w 75"/>
              <a:gd name="T15" fmla="*/ 68 h 76"/>
              <a:gd name="T16" fmla="*/ 24 w 75"/>
              <a:gd name="T17" fmla="*/ 6 h 76"/>
              <a:gd name="T18" fmla="*/ 20 w 75"/>
              <a:gd name="T19" fmla="*/ 3 h 76"/>
              <a:gd name="T20" fmla="*/ 27 w 75"/>
              <a:gd name="T21" fmla="*/ 0 h 76"/>
              <a:gd name="T22" fmla="*/ 27 w 75"/>
              <a:gd name="T23" fmla="*/ 0 h 76"/>
              <a:gd name="T24" fmla="*/ 19 w 75"/>
              <a:gd name="T25" fmla="*/ 61 h 76"/>
              <a:gd name="T26" fmla="*/ 21 w 75"/>
              <a:gd name="T27" fmla="*/ 63 h 76"/>
              <a:gd name="T28" fmla="*/ 17 w 75"/>
              <a:gd name="T29" fmla="*/ 63 h 76"/>
              <a:gd name="T30" fmla="*/ 28 w 75"/>
              <a:gd name="T31" fmla="*/ 56 h 76"/>
              <a:gd name="T32" fmla="*/ 30 w 75"/>
              <a:gd name="T33" fmla="*/ 58 h 76"/>
              <a:gd name="T34" fmla="*/ 26 w 75"/>
              <a:gd name="T35" fmla="*/ 58 h 76"/>
              <a:gd name="T36" fmla="*/ 26 w 75"/>
              <a:gd name="T37" fmla="*/ 45 h 76"/>
              <a:gd name="T38" fmla="*/ 27 w 75"/>
              <a:gd name="T39" fmla="*/ 46 h 76"/>
              <a:gd name="T40" fmla="*/ 24 w 75"/>
              <a:gd name="T41" fmla="*/ 46 h 76"/>
              <a:gd name="T42" fmla="*/ 26 w 75"/>
              <a:gd name="T43" fmla="*/ 62 h 76"/>
              <a:gd name="T44" fmla="*/ 29 w 75"/>
              <a:gd name="T45" fmla="*/ 65 h 76"/>
              <a:gd name="T46" fmla="*/ 23 w 75"/>
              <a:gd name="T47" fmla="*/ 65 h 76"/>
              <a:gd name="T48" fmla="*/ 22 w 75"/>
              <a:gd name="T49" fmla="*/ 51 h 76"/>
              <a:gd name="T50" fmla="*/ 25 w 75"/>
              <a:gd name="T51" fmla="*/ 54 h 76"/>
              <a:gd name="T52" fmla="*/ 19 w 75"/>
              <a:gd name="T53" fmla="*/ 54 h 76"/>
              <a:gd name="T54" fmla="*/ 26 w 75"/>
              <a:gd name="T55" fmla="*/ 38 h 76"/>
              <a:gd name="T56" fmla="*/ 49 w 75"/>
              <a:gd name="T57" fmla="*/ 38 h 76"/>
              <a:gd name="T58" fmla="*/ 45 w 75"/>
              <a:gd name="T59" fmla="*/ 30 h 76"/>
              <a:gd name="T60" fmla="*/ 30 w 75"/>
              <a:gd name="T61" fmla="*/ 6 h 76"/>
              <a:gd name="T62" fmla="*/ 30 w 75"/>
              <a:gd name="T63" fmla="*/ 30 h 76"/>
              <a:gd name="T64" fmla="*/ 26 w 75"/>
              <a:gd name="T65" fmla="*/ 38 h 76"/>
              <a:gd name="T66" fmla="*/ 51 w 75"/>
              <a:gd name="T67" fmla="*/ 41 h 76"/>
              <a:gd name="T68" fmla="*/ 7 w 75"/>
              <a:gd name="T69" fmla="*/ 70 h 76"/>
              <a:gd name="T70" fmla="*/ 51 w 75"/>
              <a:gd name="T71" fmla="*/ 41 h 76"/>
              <a:gd name="T72" fmla="*/ 34 w 75"/>
              <a:gd name="T73" fmla="*/ 64 h 76"/>
              <a:gd name="T74" fmla="*/ 34 w 75"/>
              <a:gd name="T75" fmla="*/ 61 h 76"/>
              <a:gd name="T76" fmla="*/ 42 w 75"/>
              <a:gd name="T77" fmla="*/ 63 h 76"/>
              <a:gd name="T78" fmla="*/ 34 w 75"/>
              <a:gd name="T79" fmla="*/ 64 h 76"/>
              <a:gd name="T80" fmla="*/ 36 w 75"/>
              <a:gd name="T81" fmla="*/ 55 h 76"/>
              <a:gd name="T82" fmla="*/ 36 w 75"/>
              <a:gd name="T83" fmla="*/ 52 h 76"/>
              <a:gd name="T84" fmla="*/ 40 w 75"/>
              <a:gd name="T85" fmla="*/ 53 h 76"/>
              <a:gd name="T86" fmla="*/ 36 w 75"/>
              <a:gd name="T87" fmla="*/ 55 h 76"/>
              <a:gd name="T88" fmla="*/ 36 w 75"/>
              <a:gd name="T89" fmla="*/ 36 h 76"/>
              <a:gd name="T90" fmla="*/ 36 w 75"/>
              <a:gd name="T91" fmla="*/ 33 h 76"/>
              <a:gd name="T92" fmla="*/ 40 w 75"/>
              <a:gd name="T93" fmla="*/ 35 h 76"/>
              <a:gd name="T94" fmla="*/ 36 w 75"/>
              <a:gd name="T95" fmla="*/ 36 h 76"/>
              <a:gd name="T96" fmla="*/ 34 w 75"/>
              <a:gd name="T97" fmla="*/ 46 h 76"/>
              <a:gd name="T98" fmla="*/ 34 w 75"/>
              <a:gd name="T99" fmla="*/ 42 h 76"/>
              <a:gd name="T100" fmla="*/ 42 w 75"/>
              <a:gd name="T101" fmla="*/ 44 h 76"/>
              <a:gd name="T102" fmla="*/ 34 w 75"/>
              <a:gd name="T103" fmla="*/ 46 h 76"/>
              <a:gd name="T104" fmla="*/ 34 w 75"/>
              <a:gd name="T105" fmla="*/ 27 h 76"/>
              <a:gd name="T106" fmla="*/ 34 w 75"/>
              <a:gd name="T107" fmla="*/ 24 h 76"/>
              <a:gd name="T108" fmla="*/ 42 w 75"/>
              <a:gd name="T109" fmla="*/ 25 h 76"/>
              <a:gd name="T110" fmla="*/ 34 w 75"/>
              <a:gd name="T111" fmla="*/ 2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 h="76">
                <a:moveTo>
                  <a:pt x="28" y="0"/>
                </a:moveTo>
                <a:cubicBezTo>
                  <a:pt x="47" y="0"/>
                  <a:pt x="47" y="0"/>
                  <a:pt x="47" y="0"/>
                </a:cubicBezTo>
                <a:cubicBezTo>
                  <a:pt x="48" y="0"/>
                  <a:pt x="48" y="0"/>
                  <a:pt x="48" y="0"/>
                </a:cubicBezTo>
                <a:cubicBezTo>
                  <a:pt x="48" y="0"/>
                  <a:pt x="48" y="0"/>
                  <a:pt x="48" y="0"/>
                </a:cubicBezTo>
                <a:cubicBezTo>
                  <a:pt x="51" y="0"/>
                  <a:pt x="51" y="0"/>
                  <a:pt x="51" y="0"/>
                </a:cubicBezTo>
                <a:cubicBezTo>
                  <a:pt x="53" y="0"/>
                  <a:pt x="54" y="1"/>
                  <a:pt x="54" y="3"/>
                </a:cubicBezTo>
                <a:cubicBezTo>
                  <a:pt x="54" y="4"/>
                  <a:pt x="53" y="6"/>
                  <a:pt x="51" y="6"/>
                </a:cubicBezTo>
                <a:cubicBezTo>
                  <a:pt x="51" y="6"/>
                  <a:pt x="51" y="6"/>
                  <a:pt x="51" y="6"/>
                </a:cubicBezTo>
                <a:cubicBezTo>
                  <a:pt x="51" y="29"/>
                  <a:pt x="51" y="29"/>
                  <a:pt x="51" y="29"/>
                </a:cubicBezTo>
                <a:cubicBezTo>
                  <a:pt x="73" y="68"/>
                  <a:pt x="73" y="68"/>
                  <a:pt x="73" y="68"/>
                </a:cubicBezTo>
                <a:cubicBezTo>
                  <a:pt x="75" y="72"/>
                  <a:pt x="72" y="76"/>
                  <a:pt x="68" y="76"/>
                </a:cubicBezTo>
                <a:cubicBezTo>
                  <a:pt x="68" y="76"/>
                  <a:pt x="68" y="76"/>
                  <a:pt x="68" y="76"/>
                </a:cubicBezTo>
                <a:cubicBezTo>
                  <a:pt x="6" y="76"/>
                  <a:pt x="6" y="76"/>
                  <a:pt x="6" y="76"/>
                </a:cubicBezTo>
                <a:cubicBezTo>
                  <a:pt x="6" y="76"/>
                  <a:pt x="6" y="76"/>
                  <a:pt x="6" y="76"/>
                </a:cubicBezTo>
                <a:cubicBezTo>
                  <a:pt x="2" y="76"/>
                  <a:pt x="0" y="72"/>
                  <a:pt x="2" y="68"/>
                </a:cubicBezTo>
                <a:cubicBezTo>
                  <a:pt x="2" y="68"/>
                  <a:pt x="2" y="68"/>
                  <a:pt x="2" y="68"/>
                </a:cubicBezTo>
                <a:cubicBezTo>
                  <a:pt x="24" y="29"/>
                  <a:pt x="24" y="29"/>
                  <a:pt x="24" y="29"/>
                </a:cubicBezTo>
                <a:cubicBezTo>
                  <a:pt x="24" y="6"/>
                  <a:pt x="24" y="6"/>
                  <a:pt x="24" y="6"/>
                </a:cubicBezTo>
                <a:cubicBezTo>
                  <a:pt x="23" y="6"/>
                  <a:pt x="23" y="6"/>
                  <a:pt x="23" y="6"/>
                </a:cubicBezTo>
                <a:cubicBezTo>
                  <a:pt x="22" y="6"/>
                  <a:pt x="20" y="4"/>
                  <a:pt x="20" y="3"/>
                </a:cubicBezTo>
                <a:cubicBezTo>
                  <a:pt x="20" y="1"/>
                  <a:pt x="22" y="0"/>
                  <a:pt x="23" y="0"/>
                </a:cubicBezTo>
                <a:cubicBezTo>
                  <a:pt x="27" y="0"/>
                  <a:pt x="27" y="0"/>
                  <a:pt x="27" y="0"/>
                </a:cubicBezTo>
                <a:cubicBezTo>
                  <a:pt x="27" y="0"/>
                  <a:pt x="27" y="0"/>
                  <a:pt x="27" y="0"/>
                </a:cubicBezTo>
                <a:cubicBezTo>
                  <a:pt x="27" y="0"/>
                  <a:pt x="27" y="0"/>
                  <a:pt x="27" y="0"/>
                </a:cubicBezTo>
                <a:cubicBezTo>
                  <a:pt x="28" y="0"/>
                  <a:pt x="28" y="0"/>
                  <a:pt x="28" y="0"/>
                </a:cubicBezTo>
                <a:close/>
                <a:moveTo>
                  <a:pt x="19" y="61"/>
                </a:moveTo>
                <a:cubicBezTo>
                  <a:pt x="19" y="61"/>
                  <a:pt x="19" y="61"/>
                  <a:pt x="19" y="61"/>
                </a:cubicBezTo>
                <a:cubicBezTo>
                  <a:pt x="20" y="61"/>
                  <a:pt x="21" y="62"/>
                  <a:pt x="21" y="63"/>
                </a:cubicBezTo>
                <a:cubicBezTo>
                  <a:pt x="21" y="64"/>
                  <a:pt x="20" y="65"/>
                  <a:pt x="19" y="65"/>
                </a:cubicBezTo>
                <a:cubicBezTo>
                  <a:pt x="18" y="65"/>
                  <a:pt x="17" y="64"/>
                  <a:pt x="17" y="63"/>
                </a:cubicBezTo>
                <a:cubicBezTo>
                  <a:pt x="17" y="62"/>
                  <a:pt x="18" y="61"/>
                  <a:pt x="19" y="61"/>
                </a:cubicBezTo>
                <a:close/>
                <a:moveTo>
                  <a:pt x="28" y="56"/>
                </a:moveTo>
                <a:cubicBezTo>
                  <a:pt x="28" y="56"/>
                  <a:pt x="28" y="56"/>
                  <a:pt x="28" y="56"/>
                </a:cubicBezTo>
                <a:cubicBezTo>
                  <a:pt x="29" y="56"/>
                  <a:pt x="30" y="57"/>
                  <a:pt x="30" y="58"/>
                </a:cubicBezTo>
                <a:cubicBezTo>
                  <a:pt x="30" y="59"/>
                  <a:pt x="29" y="60"/>
                  <a:pt x="28" y="60"/>
                </a:cubicBezTo>
                <a:cubicBezTo>
                  <a:pt x="27" y="60"/>
                  <a:pt x="26" y="59"/>
                  <a:pt x="26" y="58"/>
                </a:cubicBezTo>
                <a:cubicBezTo>
                  <a:pt x="26" y="57"/>
                  <a:pt x="27" y="56"/>
                  <a:pt x="28" y="56"/>
                </a:cubicBezTo>
                <a:close/>
                <a:moveTo>
                  <a:pt x="26" y="45"/>
                </a:moveTo>
                <a:cubicBezTo>
                  <a:pt x="26" y="45"/>
                  <a:pt x="26" y="45"/>
                  <a:pt x="26" y="45"/>
                </a:cubicBezTo>
                <a:cubicBezTo>
                  <a:pt x="26" y="45"/>
                  <a:pt x="27" y="45"/>
                  <a:pt x="27" y="46"/>
                </a:cubicBezTo>
                <a:cubicBezTo>
                  <a:pt x="27" y="47"/>
                  <a:pt x="26" y="48"/>
                  <a:pt x="26" y="48"/>
                </a:cubicBezTo>
                <a:cubicBezTo>
                  <a:pt x="25" y="48"/>
                  <a:pt x="24" y="47"/>
                  <a:pt x="24" y="46"/>
                </a:cubicBezTo>
                <a:cubicBezTo>
                  <a:pt x="24" y="45"/>
                  <a:pt x="25" y="45"/>
                  <a:pt x="26" y="45"/>
                </a:cubicBezTo>
                <a:close/>
                <a:moveTo>
                  <a:pt x="26" y="62"/>
                </a:moveTo>
                <a:cubicBezTo>
                  <a:pt x="26" y="62"/>
                  <a:pt x="26" y="62"/>
                  <a:pt x="26" y="62"/>
                </a:cubicBezTo>
                <a:cubicBezTo>
                  <a:pt x="28" y="62"/>
                  <a:pt x="29" y="64"/>
                  <a:pt x="29" y="65"/>
                </a:cubicBezTo>
                <a:cubicBezTo>
                  <a:pt x="29" y="67"/>
                  <a:pt x="28" y="68"/>
                  <a:pt x="26" y="68"/>
                </a:cubicBezTo>
                <a:cubicBezTo>
                  <a:pt x="24" y="68"/>
                  <a:pt x="23" y="67"/>
                  <a:pt x="23" y="65"/>
                </a:cubicBezTo>
                <a:cubicBezTo>
                  <a:pt x="23" y="64"/>
                  <a:pt x="24" y="62"/>
                  <a:pt x="26" y="62"/>
                </a:cubicBezTo>
                <a:close/>
                <a:moveTo>
                  <a:pt x="22" y="51"/>
                </a:moveTo>
                <a:cubicBezTo>
                  <a:pt x="22" y="51"/>
                  <a:pt x="22" y="51"/>
                  <a:pt x="22" y="51"/>
                </a:cubicBezTo>
                <a:cubicBezTo>
                  <a:pt x="24" y="51"/>
                  <a:pt x="25" y="52"/>
                  <a:pt x="25" y="54"/>
                </a:cubicBezTo>
                <a:cubicBezTo>
                  <a:pt x="25" y="56"/>
                  <a:pt x="24" y="57"/>
                  <a:pt x="22" y="57"/>
                </a:cubicBezTo>
                <a:cubicBezTo>
                  <a:pt x="21" y="57"/>
                  <a:pt x="19" y="56"/>
                  <a:pt x="19" y="54"/>
                </a:cubicBezTo>
                <a:cubicBezTo>
                  <a:pt x="19" y="52"/>
                  <a:pt x="21" y="51"/>
                  <a:pt x="22" y="51"/>
                </a:cubicBezTo>
                <a:close/>
                <a:moveTo>
                  <a:pt x="26" y="38"/>
                </a:moveTo>
                <a:cubicBezTo>
                  <a:pt x="26" y="38"/>
                  <a:pt x="26" y="38"/>
                  <a:pt x="26" y="38"/>
                </a:cubicBezTo>
                <a:cubicBezTo>
                  <a:pt x="49" y="38"/>
                  <a:pt x="49" y="38"/>
                  <a:pt x="49" y="38"/>
                </a:cubicBezTo>
                <a:cubicBezTo>
                  <a:pt x="45" y="32"/>
                  <a:pt x="45" y="32"/>
                  <a:pt x="45" y="32"/>
                </a:cubicBezTo>
                <a:cubicBezTo>
                  <a:pt x="45" y="31"/>
                  <a:pt x="45" y="31"/>
                  <a:pt x="45" y="30"/>
                </a:cubicBezTo>
                <a:cubicBezTo>
                  <a:pt x="45" y="6"/>
                  <a:pt x="45" y="6"/>
                  <a:pt x="45" y="6"/>
                </a:cubicBezTo>
                <a:cubicBezTo>
                  <a:pt x="30" y="6"/>
                  <a:pt x="30" y="6"/>
                  <a:pt x="30" y="6"/>
                </a:cubicBezTo>
                <a:cubicBezTo>
                  <a:pt x="30" y="30"/>
                  <a:pt x="30" y="30"/>
                  <a:pt x="30" y="30"/>
                </a:cubicBezTo>
                <a:cubicBezTo>
                  <a:pt x="30" y="30"/>
                  <a:pt x="30" y="30"/>
                  <a:pt x="30" y="30"/>
                </a:cubicBezTo>
                <a:cubicBezTo>
                  <a:pt x="30" y="30"/>
                  <a:pt x="30" y="31"/>
                  <a:pt x="29" y="31"/>
                </a:cubicBezTo>
                <a:cubicBezTo>
                  <a:pt x="26" y="38"/>
                  <a:pt x="26" y="38"/>
                  <a:pt x="26" y="38"/>
                </a:cubicBezTo>
                <a:close/>
                <a:moveTo>
                  <a:pt x="51" y="41"/>
                </a:moveTo>
                <a:cubicBezTo>
                  <a:pt x="51" y="41"/>
                  <a:pt x="51" y="41"/>
                  <a:pt x="51" y="41"/>
                </a:cubicBezTo>
                <a:cubicBezTo>
                  <a:pt x="24" y="41"/>
                  <a:pt x="24" y="41"/>
                  <a:pt x="24" y="41"/>
                </a:cubicBezTo>
                <a:cubicBezTo>
                  <a:pt x="7" y="70"/>
                  <a:pt x="7" y="70"/>
                  <a:pt x="7" y="70"/>
                </a:cubicBezTo>
                <a:cubicBezTo>
                  <a:pt x="67" y="70"/>
                  <a:pt x="67" y="70"/>
                  <a:pt x="67" y="70"/>
                </a:cubicBezTo>
                <a:cubicBezTo>
                  <a:pt x="51" y="41"/>
                  <a:pt x="51" y="41"/>
                  <a:pt x="51" y="41"/>
                </a:cubicBezTo>
                <a:close/>
                <a:moveTo>
                  <a:pt x="34" y="64"/>
                </a:moveTo>
                <a:cubicBezTo>
                  <a:pt x="34" y="64"/>
                  <a:pt x="34" y="64"/>
                  <a:pt x="34" y="64"/>
                </a:cubicBezTo>
                <a:cubicBezTo>
                  <a:pt x="33" y="64"/>
                  <a:pt x="32" y="64"/>
                  <a:pt x="32" y="63"/>
                </a:cubicBezTo>
                <a:cubicBezTo>
                  <a:pt x="32" y="62"/>
                  <a:pt x="33" y="61"/>
                  <a:pt x="34" y="61"/>
                </a:cubicBezTo>
                <a:cubicBezTo>
                  <a:pt x="40" y="61"/>
                  <a:pt x="40" y="61"/>
                  <a:pt x="40" y="61"/>
                </a:cubicBezTo>
                <a:cubicBezTo>
                  <a:pt x="41" y="61"/>
                  <a:pt x="42" y="62"/>
                  <a:pt x="42" y="63"/>
                </a:cubicBezTo>
                <a:cubicBezTo>
                  <a:pt x="42" y="64"/>
                  <a:pt x="41" y="64"/>
                  <a:pt x="40" y="64"/>
                </a:cubicBezTo>
                <a:cubicBezTo>
                  <a:pt x="34" y="64"/>
                  <a:pt x="34" y="64"/>
                  <a:pt x="34" y="64"/>
                </a:cubicBezTo>
                <a:close/>
                <a:moveTo>
                  <a:pt x="36" y="55"/>
                </a:moveTo>
                <a:cubicBezTo>
                  <a:pt x="36" y="55"/>
                  <a:pt x="36" y="55"/>
                  <a:pt x="36" y="55"/>
                </a:cubicBezTo>
                <a:cubicBezTo>
                  <a:pt x="35" y="55"/>
                  <a:pt x="34" y="54"/>
                  <a:pt x="34" y="53"/>
                </a:cubicBezTo>
                <a:cubicBezTo>
                  <a:pt x="34" y="52"/>
                  <a:pt x="35" y="52"/>
                  <a:pt x="36" y="52"/>
                </a:cubicBezTo>
                <a:cubicBezTo>
                  <a:pt x="39" y="52"/>
                  <a:pt x="39" y="52"/>
                  <a:pt x="39" y="52"/>
                </a:cubicBezTo>
                <a:cubicBezTo>
                  <a:pt x="40" y="52"/>
                  <a:pt x="40" y="52"/>
                  <a:pt x="40" y="53"/>
                </a:cubicBezTo>
                <a:cubicBezTo>
                  <a:pt x="40" y="54"/>
                  <a:pt x="40" y="55"/>
                  <a:pt x="39" y="55"/>
                </a:cubicBezTo>
                <a:cubicBezTo>
                  <a:pt x="36" y="55"/>
                  <a:pt x="36" y="55"/>
                  <a:pt x="36" y="55"/>
                </a:cubicBezTo>
                <a:close/>
                <a:moveTo>
                  <a:pt x="36" y="36"/>
                </a:moveTo>
                <a:cubicBezTo>
                  <a:pt x="36" y="36"/>
                  <a:pt x="36" y="36"/>
                  <a:pt x="36" y="36"/>
                </a:cubicBezTo>
                <a:cubicBezTo>
                  <a:pt x="35" y="36"/>
                  <a:pt x="34" y="36"/>
                  <a:pt x="34" y="35"/>
                </a:cubicBezTo>
                <a:cubicBezTo>
                  <a:pt x="34" y="34"/>
                  <a:pt x="35" y="33"/>
                  <a:pt x="36" y="33"/>
                </a:cubicBezTo>
                <a:cubicBezTo>
                  <a:pt x="39" y="33"/>
                  <a:pt x="39" y="33"/>
                  <a:pt x="39" y="33"/>
                </a:cubicBezTo>
                <a:cubicBezTo>
                  <a:pt x="40" y="33"/>
                  <a:pt x="40" y="34"/>
                  <a:pt x="40" y="35"/>
                </a:cubicBezTo>
                <a:cubicBezTo>
                  <a:pt x="40" y="36"/>
                  <a:pt x="40" y="36"/>
                  <a:pt x="39" y="36"/>
                </a:cubicBezTo>
                <a:cubicBezTo>
                  <a:pt x="36" y="36"/>
                  <a:pt x="36" y="36"/>
                  <a:pt x="36" y="36"/>
                </a:cubicBezTo>
                <a:close/>
                <a:moveTo>
                  <a:pt x="34" y="46"/>
                </a:moveTo>
                <a:cubicBezTo>
                  <a:pt x="34" y="46"/>
                  <a:pt x="34" y="46"/>
                  <a:pt x="34" y="46"/>
                </a:cubicBezTo>
                <a:cubicBezTo>
                  <a:pt x="33" y="46"/>
                  <a:pt x="32" y="45"/>
                  <a:pt x="32" y="44"/>
                </a:cubicBezTo>
                <a:cubicBezTo>
                  <a:pt x="32" y="43"/>
                  <a:pt x="33" y="42"/>
                  <a:pt x="34" y="42"/>
                </a:cubicBezTo>
                <a:cubicBezTo>
                  <a:pt x="40" y="42"/>
                  <a:pt x="40" y="42"/>
                  <a:pt x="40" y="42"/>
                </a:cubicBezTo>
                <a:cubicBezTo>
                  <a:pt x="41" y="42"/>
                  <a:pt x="42" y="43"/>
                  <a:pt x="42" y="44"/>
                </a:cubicBezTo>
                <a:cubicBezTo>
                  <a:pt x="42" y="45"/>
                  <a:pt x="41" y="46"/>
                  <a:pt x="40" y="46"/>
                </a:cubicBezTo>
                <a:cubicBezTo>
                  <a:pt x="34" y="46"/>
                  <a:pt x="34" y="46"/>
                  <a:pt x="34" y="46"/>
                </a:cubicBezTo>
                <a:close/>
                <a:moveTo>
                  <a:pt x="34" y="27"/>
                </a:moveTo>
                <a:cubicBezTo>
                  <a:pt x="34" y="27"/>
                  <a:pt x="34" y="27"/>
                  <a:pt x="34" y="27"/>
                </a:cubicBezTo>
                <a:cubicBezTo>
                  <a:pt x="33" y="27"/>
                  <a:pt x="32" y="26"/>
                  <a:pt x="32" y="25"/>
                </a:cubicBezTo>
                <a:cubicBezTo>
                  <a:pt x="32" y="24"/>
                  <a:pt x="33" y="24"/>
                  <a:pt x="34" y="24"/>
                </a:cubicBezTo>
                <a:cubicBezTo>
                  <a:pt x="40" y="24"/>
                  <a:pt x="40" y="24"/>
                  <a:pt x="40" y="24"/>
                </a:cubicBezTo>
                <a:cubicBezTo>
                  <a:pt x="41" y="24"/>
                  <a:pt x="42" y="24"/>
                  <a:pt x="42" y="25"/>
                </a:cubicBezTo>
                <a:cubicBezTo>
                  <a:pt x="42" y="26"/>
                  <a:pt x="41" y="27"/>
                  <a:pt x="40" y="27"/>
                </a:cubicBezTo>
                <a:cubicBezTo>
                  <a:pt x="34" y="27"/>
                  <a:pt x="34" y="27"/>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80" name="Freeform 16"/>
          <p:cNvSpPr>
            <a:spLocks noEditPoints="1"/>
          </p:cNvSpPr>
          <p:nvPr/>
        </p:nvSpPr>
        <p:spPr bwMode="auto">
          <a:xfrm>
            <a:off x="962311" y="1817985"/>
            <a:ext cx="246063" cy="246062"/>
          </a:xfrm>
          <a:custGeom>
            <a:avLst/>
            <a:gdLst>
              <a:gd name="T0" fmla="*/ 64 w 77"/>
              <a:gd name="T1" fmla="*/ 63 h 77"/>
              <a:gd name="T2" fmla="*/ 51 w 77"/>
              <a:gd name="T3" fmla="*/ 52 h 77"/>
              <a:gd name="T4" fmla="*/ 54 w 77"/>
              <a:gd name="T5" fmla="*/ 50 h 77"/>
              <a:gd name="T6" fmla="*/ 60 w 77"/>
              <a:gd name="T7" fmla="*/ 0 h 77"/>
              <a:gd name="T8" fmla="*/ 63 w 77"/>
              <a:gd name="T9" fmla="*/ 0 h 77"/>
              <a:gd name="T10" fmla="*/ 68 w 77"/>
              <a:gd name="T11" fmla="*/ 5 h 77"/>
              <a:gd name="T12" fmla="*/ 67 w 77"/>
              <a:gd name="T13" fmla="*/ 6 h 77"/>
              <a:gd name="T14" fmla="*/ 61 w 77"/>
              <a:gd name="T15" fmla="*/ 14 h 77"/>
              <a:gd name="T16" fmla="*/ 63 w 77"/>
              <a:gd name="T17" fmla="*/ 16 h 77"/>
              <a:gd name="T18" fmla="*/ 71 w 77"/>
              <a:gd name="T19" fmla="*/ 9 h 77"/>
              <a:gd name="T20" fmla="*/ 75 w 77"/>
              <a:gd name="T21" fmla="*/ 11 h 77"/>
              <a:gd name="T22" fmla="*/ 76 w 77"/>
              <a:gd name="T23" fmla="*/ 14 h 77"/>
              <a:gd name="T24" fmla="*/ 77 w 77"/>
              <a:gd name="T25" fmla="*/ 17 h 77"/>
              <a:gd name="T26" fmla="*/ 60 w 77"/>
              <a:gd name="T27" fmla="*/ 34 h 77"/>
              <a:gd name="T28" fmla="*/ 55 w 77"/>
              <a:gd name="T29" fmla="*/ 37 h 77"/>
              <a:gd name="T30" fmla="*/ 73 w 77"/>
              <a:gd name="T31" fmla="*/ 55 h 77"/>
              <a:gd name="T32" fmla="*/ 73 w 77"/>
              <a:gd name="T33" fmla="*/ 72 h 77"/>
              <a:gd name="T34" fmla="*/ 73 w 77"/>
              <a:gd name="T35" fmla="*/ 72 h 77"/>
              <a:gd name="T36" fmla="*/ 56 w 77"/>
              <a:gd name="T37" fmla="*/ 72 h 77"/>
              <a:gd name="T38" fmla="*/ 20 w 77"/>
              <a:gd name="T39" fmla="*/ 73 h 77"/>
              <a:gd name="T40" fmla="*/ 4 w 77"/>
              <a:gd name="T41" fmla="*/ 72 h 77"/>
              <a:gd name="T42" fmla="*/ 2 w 77"/>
              <a:gd name="T43" fmla="*/ 69 h 77"/>
              <a:gd name="T44" fmla="*/ 4 w 77"/>
              <a:gd name="T45" fmla="*/ 56 h 77"/>
              <a:gd name="T46" fmla="*/ 17 w 77"/>
              <a:gd name="T47" fmla="*/ 29 h 77"/>
              <a:gd name="T48" fmla="*/ 9 w 77"/>
              <a:gd name="T49" fmla="*/ 25 h 77"/>
              <a:gd name="T50" fmla="*/ 3 w 77"/>
              <a:gd name="T51" fmla="*/ 7 h 77"/>
              <a:gd name="T52" fmla="*/ 8 w 77"/>
              <a:gd name="T53" fmla="*/ 2 h 77"/>
              <a:gd name="T54" fmla="*/ 26 w 77"/>
              <a:gd name="T55" fmla="*/ 7 h 77"/>
              <a:gd name="T56" fmla="*/ 30 w 77"/>
              <a:gd name="T57" fmla="*/ 16 h 77"/>
              <a:gd name="T58" fmla="*/ 43 w 77"/>
              <a:gd name="T59" fmla="*/ 18 h 77"/>
              <a:gd name="T60" fmla="*/ 43 w 77"/>
              <a:gd name="T61" fmla="*/ 17 h 77"/>
              <a:gd name="T62" fmla="*/ 48 w 77"/>
              <a:gd name="T63" fmla="*/ 5 h 77"/>
              <a:gd name="T64" fmla="*/ 51 w 77"/>
              <a:gd name="T65" fmla="*/ 41 h 77"/>
              <a:gd name="T66" fmla="*/ 42 w 77"/>
              <a:gd name="T67" fmla="*/ 50 h 77"/>
              <a:gd name="T68" fmla="*/ 65 w 77"/>
              <a:gd name="T69" fmla="*/ 70 h 77"/>
              <a:gd name="T70" fmla="*/ 69 w 77"/>
              <a:gd name="T71" fmla="*/ 68 h 77"/>
              <a:gd name="T72" fmla="*/ 69 w 77"/>
              <a:gd name="T73" fmla="*/ 59 h 77"/>
              <a:gd name="T74" fmla="*/ 51 w 77"/>
              <a:gd name="T75" fmla="*/ 41 h 77"/>
              <a:gd name="T76" fmla="*/ 28 w 77"/>
              <a:gd name="T77" fmla="*/ 32 h 77"/>
              <a:gd name="T78" fmla="*/ 25 w 77"/>
              <a:gd name="T79" fmla="*/ 20 h 77"/>
              <a:gd name="T80" fmla="*/ 23 w 77"/>
              <a:gd name="T81" fmla="*/ 12 h 77"/>
              <a:gd name="T82" fmla="*/ 9 w 77"/>
              <a:gd name="T83" fmla="*/ 8 h 77"/>
              <a:gd name="T84" fmla="*/ 13 w 77"/>
              <a:gd name="T85" fmla="*/ 22 h 77"/>
              <a:gd name="T86" fmla="*/ 21 w 77"/>
              <a:gd name="T87" fmla="*/ 24 h 77"/>
              <a:gd name="T88" fmla="*/ 59 w 77"/>
              <a:gd name="T89" fmla="*/ 6 h 77"/>
              <a:gd name="T90" fmla="*/ 52 w 77"/>
              <a:gd name="T91" fmla="*/ 9 h 77"/>
              <a:gd name="T92" fmla="*/ 48 w 77"/>
              <a:gd name="T93" fmla="*/ 17 h 77"/>
              <a:gd name="T94" fmla="*/ 48 w 77"/>
              <a:gd name="T95" fmla="*/ 18 h 77"/>
              <a:gd name="T96" fmla="*/ 48 w 77"/>
              <a:gd name="T97" fmla="*/ 19 h 77"/>
              <a:gd name="T98" fmla="*/ 8 w 77"/>
              <a:gd name="T99" fmla="*/ 61 h 77"/>
              <a:gd name="T100" fmla="*/ 7 w 77"/>
              <a:gd name="T101" fmla="*/ 66 h 77"/>
              <a:gd name="T102" fmla="*/ 10 w 77"/>
              <a:gd name="T103" fmla="*/ 70 h 77"/>
              <a:gd name="T104" fmla="*/ 36 w 77"/>
              <a:gd name="T105" fmla="*/ 48 h 77"/>
              <a:gd name="T106" fmla="*/ 49 w 77"/>
              <a:gd name="T107" fmla="*/ 35 h 77"/>
              <a:gd name="T108" fmla="*/ 55 w 77"/>
              <a:gd name="T109" fmla="*/ 29 h 77"/>
              <a:gd name="T110" fmla="*/ 58 w 77"/>
              <a:gd name="T111" fmla="*/ 28 h 77"/>
              <a:gd name="T112" fmla="*/ 60 w 77"/>
              <a:gd name="T113" fmla="*/ 28 h 77"/>
              <a:gd name="T114" fmla="*/ 68 w 77"/>
              <a:gd name="T115" fmla="*/ 25 h 77"/>
              <a:gd name="T116" fmla="*/ 67 w 77"/>
              <a:gd name="T117" fmla="*/ 21 h 77"/>
              <a:gd name="T118" fmla="*/ 61 w 77"/>
              <a:gd name="T119" fmla="*/ 21 h 77"/>
              <a:gd name="T120" fmla="*/ 56 w 77"/>
              <a:gd name="T121" fmla="*/ 18 h 77"/>
              <a:gd name="T122" fmla="*/ 54 w 77"/>
              <a:gd name="T123" fmla="*/ 13 h 77"/>
              <a:gd name="T124" fmla="*/ 59 w 77"/>
              <a:gd name="T125" fmla="*/ 6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77" h="77">
                <a:moveTo>
                  <a:pt x="64" y="60"/>
                </a:moveTo>
                <a:cubicBezTo>
                  <a:pt x="65" y="61"/>
                  <a:pt x="65" y="62"/>
                  <a:pt x="64" y="63"/>
                </a:cubicBezTo>
                <a:cubicBezTo>
                  <a:pt x="64" y="64"/>
                  <a:pt x="63" y="64"/>
                  <a:pt x="62" y="63"/>
                </a:cubicBezTo>
                <a:cubicBezTo>
                  <a:pt x="51" y="52"/>
                  <a:pt x="51" y="52"/>
                  <a:pt x="51" y="52"/>
                </a:cubicBezTo>
                <a:cubicBezTo>
                  <a:pt x="50" y="51"/>
                  <a:pt x="50" y="50"/>
                  <a:pt x="51" y="50"/>
                </a:cubicBezTo>
                <a:cubicBezTo>
                  <a:pt x="52" y="49"/>
                  <a:pt x="53" y="49"/>
                  <a:pt x="54" y="50"/>
                </a:cubicBezTo>
                <a:cubicBezTo>
                  <a:pt x="64" y="60"/>
                  <a:pt x="64" y="60"/>
                  <a:pt x="64" y="60"/>
                </a:cubicBezTo>
                <a:close/>
                <a:moveTo>
                  <a:pt x="60" y="0"/>
                </a:moveTo>
                <a:cubicBezTo>
                  <a:pt x="60" y="0"/>
                  <a:pt x="60" y="0"/>
                  <a:pt x="60" y="0"/>
                </a:cubicBezTo>
                <a:cubicBezTo>
                  <a:pt x="61" y="0"/>
                  <a:pt x="62" y="0"/>
                  <a:pt x="63" y="0"/>
                </a:cubicBezTo>
                <a:cubicBezTo>
                  <a:pt x="64" y="0"/>
                  <a:pt x="65" y="1"/>
                  <a:pt x="66" y="1"/>
                </a:cubicBezTo>
                <a:cubicBezTo>
                  <a:pt x="68" y="2"/>
                  <a:pt x="68" y="4"/>
                  <a:pt x="68" y="5"/>
                </a:cubicBezTo>
                <a:cubicBezTo>
                  <a:pt x="68" y="5"/>
                  <a:pt x="67" y="6"/>
                  <a:pt x="67" y="6"/>
                </a:cubicBezTo>
                <a:cubicBezTo>
                  <a:pt x="67" y="6"/>
                  <a:pt x="67" y="6"/>
                  <a:pt x="67" y="6"/>
                </a:cubicBezTo>
                <a:cubicBezTo>
                  <a:pt x="65" y="8"/>
                  <a:pt x="63" y="10"/>
                  <a:pt x="61" y="13"/>
                </a:cubicBezTo>
                <a:cubicBezTo>
                  <a:pt x="61" y="14"/>
                  <a:pt x="61" y="14"/>
                  <a:pt x="61" y="14"/>
                </a:cubicBezTo>
                <a:cubicBezTo>
                  <a:pt x="61" y="15"/>
                  <a:pt x="61" y="15"/>
                  <a:pt x="61" y="15"/>
                </a:cubicBezTo>
                <a:cubicBezTo>
                  <a:pt x="63" y="16"/>
                  <a:pt x="63" y="16"/>
                  <a:pt x="63" y="16"/>
                </a:cubicBezTo>
                <a:cubicBezTo>
                  <a:pt x="64" y="16"/>
                  <a:pt x="64" y="16"/>
                  <a:pt x="64" y="16"/>
                </a:cubicBezTo>
                <a:cubicBezTo>
                  <a:pt x="66" y="14"/>
                  <a:pt x="68" y="12"/>
                  <a:pt x="71" y="9"/>
                </a:cubicBezTo>
                <a:cubicBezTo>
                  <a:pt x="72" y="8"/>
                  <a:pt x="74" y="8"/>
                  <a:pt x="75" y="9"/>
                </a:cubicBezTo>
                <a:cubicBezTo>
                  <a:pt x="75" y="10"/>
                  <a:pt x="75" y="10"/>
                  <a:pt x="75" y="11"/>
                </a:cubicBezTo>
                <a:cubicBezTo>
                  <a:pt x="76" y="12"/>
                  <a:pt x="76" y="13"/>
                  <a:pt x="76" y="14"/>
                </a:cubicBezTo>
                <a:cubicBezTo>
                  <a:pt x="76" y="14"/>
                  <a:pt x="76" y="14"/>
                  <a:pt x="76" y="14"/>
                </a:cubicBezTo>
                <a:cubicBezTo>
                  <a:pt x="76" y="14"/>
                  <a:pt x="76" y="14"/>
                  <a:pt x="76" y="14"/>
                </a:cubicBezTo>
                <a:cubicBezTo>
                  <a:pt x="77" y="15"/>
                  <a:pt x="77" y="16"/>
                  <a:pt x="77" y="17"/>
                </a:cubicBezTo>
                <a:cubicBezTo>
                  <a:pt x="77" y="22"/>
                  <a:pt x="75" y="26"/>
                  <a:pt x="72" y="29"/>
                </a:cubicBezTo>
                <a:cubicBezTo>
                  <a:pt x="69" y="32"/>
                  <a:pt x="64" y="34"/>
                  <a:pt x="60" y="34"/>
                </a:cubicBezTo>
                <a:cubicBezTo>
                  <a:pt x="59" y="34"/>
                  <a:pt x="59" y="34"/>
                  <a:pt x="59" y="34"/>
                </a:cubicBezTo>
                <a:cubicBezTo>
                  <a:pt x="55" y="37"/>
                  <a:pt x="55" y="37"/>
                  <a:pt x="55" y="37"/>
                </a:cubicBezTo>
                <a:cubicBezTo>
                  <a:pt x="73" y="55"/>
                  <a:pt x="73" y="55"/>
                  <a:pt x="73" y="55"/>
                </a:cubicBezTo>
                <a:cubicBezTo>
                  <a:pt x="73" y="55"/>
                  <a:pt x="73" y="55"/>
                  <a:pt x="73" y="55"/>
                </a:cubicBezTo>
                <a:cubicBezTo>
                  <a:pt x="76" y="58"/>
                  <a:pt x="77" y="61"/>
                  <a:pt x="77" y="64"/>
                </a:cubicBezTo>
                <a:cubicBezTo>
                  <a:pt x="77" y="67"/>
                  <a:pt x="76" y="70"/>
                  <a:pt x="73" y="72"/>
                </a:cubicBezTo>
                <a:cubicBezTo>
                  <a:pt x="73" y="72"/>
                  <a:pt x="73" y="72"/>
                  <a:pt x="73" y="72"/>
                </a:cubicBezTo>
                <a:cubicBezTo>
                  <a:pt x="73" y="72"/>
                  <a:pt x="73" y="72"/>
                  <a:pt x="73" y="72"/>
                </a:cubicBezTo>
                <a:cubicBezTo>
                  <a:pt x="71" y="74"/>
                  <a:pt x="68" y="76"/>
                  <a:pt x="65" y="76"/>
                </a:cubicBezTo>
                <a:cubicBezTo>
                  <a:pt x="62" y="76"/>
                  <a:pt x="58" y="74"/>
                  <a:pt x="56" y="72"/>
                </a:cubicBezTo>
                <a:cubicBezTo>
                  <a:pt x="38" y="54"/>
                  <a:pt x="38" y="54"/>
                  <a:pt x="38" y="54"/>
                </a:cubicBezTo>
                <a:cubicBezTo>
                  <a:pt x="20" y="73"/>
                  <a:pt x="20" y="73"/>
                  <a:pt x="20" y="73"/>
                </a:cubicBezTo>
                <a:cubicBezTo>
                  <a:pt x="16" y="76"/>
                  <a:pt x="12" y="77"/>
                  <a:pt x="8" y="75"/>
                </a:cubicBezTo>
                <a:cubicBezTo>
                  <a:pt x="7" y="74"/>
                  <a:pt x="5" y="74"/>
                  <a:pt x="4" y="72"/>
                </a:cubicBezTo>
                <a:cubicBezTo>
                  <a:pt x="4" y="72"/>
                  <a:pt x="4" y="72"/>
                  <a:pt x="4" y="72"/>
                </a:cubicBezTo>
                <a:cubicBezTo>
                  <a:pt x="3" y="71"/>
                  <a:pt x="2" y="70"/>
                  <a:pt x="2" y="69"/>
                </a:cubicBezTo>
                <a:cubicBezTo>
                  <a:pt x="0" y="65"/>
                  <a:pt x="0" y="60"/>
                  <a:pt x="4" y="57"/>
                </a:cubicBezTo>
                <a:cubicBezTo>
                  <a:pt x="4" y="56"/>
                  <a:pt x="4" y="56"/>
                  <a:pt x="4" y="56"/>
                </a:cubicBezTo>
                <a:cubicBezTo>
                  <a:pt x="24" y="36"/>
                  <a:pt x="24" y="36"/>
                  <a:pt x="24" y="36"/>
                </a:cubicBezTo>
                <a:cubicBezTo>
                  <a:pt x="17" y="29"/>
                  <a:pt x="17" y="29"/>
                  <a:pt x="17" y="29"/>
                </a:cubicBezTo>
                <a:cubicBezTo>
                  <a:pt x="10" y="27"/>
                  <a:pt x="10" y="27"/>
                  <a:pt x="10" y="27"/>
                </a:cubicBezTo>
                <a:cubicBezTo>
                  <a:pt x="10" y="27"/>
                  <a:pt x="9" y="26"/>
                  <a:pt x="9" y="25"/>
                </a:cubicBezTo>
                <a:cubicBezTo>
                  <a:pt x="2" y="10"/>
                  <a:pt x="2" y="10"/>
                  <a:pt x="2" y="10"/>
                </a:cubicBezTo>
                <a:cubicBezTo>
                  <a:pt x="2" y="9"/>
                  <a:pt x="2" y="8"/>
                  <a:pt x="3" y="7"/>
                </a:cubicBezTo>
                <a:cubicBezTo>
                  <a:pt x="5" y="4"/>
                  <a:pt x="5" y="4"/>
                  <a:pt x="5" y="4"/>
                </a:cubicBezTo>
                <a:cubicBezTo>
                  <a:pt x="8" y="2"/>
                  <a:pt x="8" y="2"/>
                  <a:pt x="8" y="2"/>
                </a:cubicBezTo>
                <a:cubicBezTo>
                  <a:pt x="9" y="1"/>
                  <a:pt x="10" y="1"/>
                  <a:pt x="11" y="1"/>
                </a:cubicBezTo>
                <a:cubicBezTo>
                  <a:pt x="26" y="7"/>
                  <a:pt x="26" y="7"/>
                  <a:pt x="26" y="7"/>
                </a:cubicBezTo>
                <a:cubicBezTo>
                  <a:pt x="27" y="8"/>
                  <a:pt x="28" y="8"/>
                  <a:pt x="28" y="9"/>
                </a:cubicBezTo>
                <a:cubicBezTo>
                  <a:pt x="30" y="16"/>
                  <a:pt x="30" y="16"/>
                  <a:pt x="30" y="16"/>
                </a:cubicBezTo>
                <a:cubicBezTo>
                  <a:pt x="37" y="23"/>
                  <a:pt x="37" y="23"/>
                  <a:pt x="37" y="23"/>
                </a:cubicBezTo>
                <a:cubicBezTo>
                  <a:pt x="43" y="18"/>
                  <a:pt x="43" y="18"/>
                  <a:pt x="43" y="18"/>
                </a:cubicBezTo>
                <a:cubicBezTo>
                  <a:pt x="43" y="18"/>
                  <a:pt x="42" y="17"/>
                  <a:pt x="42" y="17"/>
                </a:cubicBezTo>
                <a:cubicBezTo>
                  <a:pt x="43" y="17"/>
                  <a:pt x="43" y="17"/>
                  <a:pt x="43" y="17"/>
                </a:cubicBezTo>
                <a:cubicBezTo>
                  <a:pt x="43" y="12"/>
                  <a:pt x="44" y="8"/>
                  <a:pt x="48" y="5"/>
                </a:cubicBezTo>
                <a:cubicBezTo>
                  <a:pt x="48" y="5"/>
                  <a:pt x="48" y="5"/>
                  <a:pt x="48" y="5"/>
                </a:cubicBezTo>
                <a:cubicBezTo>
                  <a:pt x="51" y="2"/>
                  <a:pt x="55" y="0"/>
                  <a:pt x="60" y="0"/>
                </a:cubicBezTo>
                <a:close/>
                <a:moveTo>
                  <a:pt x="51" y="41"/>
                </a:moveTo>
                <a:cubicBezTo>
                  <a:pt x="51" y="41"/>
                  <a:pt x="51" y="41"/>
                  <a:pt x="51" y="41"/>
                </a:cubicBezTo>
                <a:cubicBezTo>
                  <a:pt x="42" y="50"/>
                  <a:pt x="42" y="50"/>
                  <a:pt x="42" y="50"/>
                </a:cubicBezTo>
                <a:cubicBezTo>
                  <a:pt x="60" y="68"/>
                  <a:pt x="60" y="68"/>
                  <a:pt x="60" y="68"/>
                </a:cubicBezTo>
                <a:cubicBezTo>
                  <a:pt x="61" y="69"/>
                  <a:pt x="63" y="70"/>
                  <a:pt x="65" y="70"/>
                </a:cubicBezTo>
                <a:cubicBezTo>
                  <a:pt x="66" y="70"/>
                  <a:pt x="68" y="69"/>
                  <a:pt x="69" y="68"/>
                </a:cubicBezTo>
                <a:cubicBezTo>
                  <a:pt x="69" y="68"/>
                  <a:pt x="69" y="68"/>
                  <a:pt x="69" y="68"/>
                </a:cubicBezTo>
                <a:cubicBezTo>
                  <a:pt x="70" y="67"/>
                  <a:pt x="71" y="65"/>
                  <a:pt x="71" y="64"/>
                </a:cubicBezTo>
                <a:cubicBezTo>
                  <a:pt x="71" y="62"/>
                  <a:pt x="70" y="61"/>
                  <a:pt x="69" y="59"/>
                </a:cubicBezTo>
                <a:cubicBezTo>
                  <a:pt x="69" y="59"/>
                  <a:pt x="69" y="59"/>
                  <a:pt x="69" y="59"/>
                </a:cubicBezTo>
                <a:cubicBezTo>
                  <a:pt x="51" y="41"/>
                  <a:pt x="51" y="41"/>
                  <a:pt x="51" y="41"/>
                </a:cubicBezTo>
                <a:close/>
                <a:moveTo>
                  <a:pt x="28" y="32"/>
                </a:moveTo>
                <a:cubicBezTo>
                  <a:pt x="28" y="32"/>
                  <a:pt x="28" y="32"/>
                  <a:pt x="28" y="32"/>
                </a:cubicBezTo>
                <a:cubicBezTo>
                  <a:pt x="33" y="28"/>
                  <a:pt x="33" y="28"/>
                  <a:pt x="33" y="28"/>
                </a:cubicBezTo>
                <a:cubicBezTo>
                  <a:pt x="25" y="20"/>
                  <a:pt x="25" y="20"/>
                  <a:pt x="25" y="20"/>
                </a:cubicBezTo>
                <a:cubicBezTo>
                  <a:pt x="25" y="19"/>
                  <a:pt x="24" y="19"/>
                  <a:pt x="24" y="18"/>
                </a:cubicBezTo>
                <a:cubicBezTo>
                  <a:pt x="23" y="12"/>
                  <a:pt x="23" y="12"/>
                  <a:pt x="23" y="12"/>
                </a:cubicBezTo>
                <a:cubicBezTo>
                  <a:pt x="11" y="7"/>
                  <a:pt x="11" y="7"/>
                  <a:pt x="11" y="7"/>
                </a:cubicBezTo>
                <a:cubicBezTo>
                  <a:pt x="9" y="8"/>
                  <a:pt x="9" y="8"/>
                  <a:pt x="9" y="8"/>
                </a:cubicBezTo>
                <a:cubicBezTo>
                  <a:pt x="8" y="10"/>
                  <a:pt x="8" y="10"/>
                  <a:pt x="8" y="10"/>
                </a:cubicBezTo>
                <a:cubicBezTo>
                  <a:pt x="13" y="22"/>
                  <a:pt x="13" y="22"/>
                  <a:pt x="13" y="22"/>
                </a:cubicBezTo>
                <a:cubicBezTo>
                  <a:pt x="19" y="23"/>
                  <a:pt x="19" y="23"/>
                  <a:pt x="19" y="23"/>
                </a:cubicBezTo>
                <a:cubicBezTo>
                  <a:pt x="20" y="24"/>
                  <a:pt x="20" y="24"/>
                  <a:pt x="21" y="24"/>
                </a:cubicBezTo>
                <a:cubicBezTo>
                  <a:pt x="28" y="32"/>
                  <a:pt x="28" y="32"/>
                  <a:pt x="28" y="32"/>
                </a:cubicBezTo>
                <a:close/>
                <a:moveTo>
                  <a:pt x="59" y="6"/>
                </a:moveTo>
                <a:cubicBezTo>
                  <a:pt x="59" y="6"/>
                  <a:pt x="59" y="6"/>
                  <a:pt x="59" y="6"/>
                </a:cubicBezTo>
                <a:cubicBezTo>
                  <a:pt x="56" y="6"/>
                  <a:pt x="54" y="7"/>
                  <a:pt x="52" y="9"/>
                </a:cubicBezTo>
                <a:cubicBezTo>
                  <a:pt x="52" y="9"/>
                  <a:pt x="52" y="9"/>
                  <a:pt x="52" y="9"/>
                </a:cubicBezTo>
                <a:cubicBezTo>
                  <a:pt x="50" y="11"/>
                  <a:pt x="48" y="14"/>
                  <a:pt x="48" y="17"/>
                </a:cubicBezTo>
                <a:cubicBezTo>
                  <a:pt x="48" y="17"/>
                  <a:pt x="48" y="17"/>
                  <a:pt x="48" y="17"/>
                </a:cubicBezTo>
                <a:cubicBezTo>
                  <a:pt x="48" y="17"/>
                  <a:pt x="48" y="18"/>
                  <a:pt x="48" y="18"/>
                </a:cubicBezTo>
                <a:cubicBezTo>
                  <a:pt x="48" y="18"/>
                  <a:pt x="48" y="18"/>
                  <a:pt x="48" y="18"/>
                </a:cubicBezTo>
                <a:cubicBezTo>
                  <a:pt x="48" y="19"/>
                  <a:pt x="48" y="19"/>
                  <a:pt x="48" y="19"/>
                </a:cubicBezTo>
                <a:cubicBezTo>
                  <a:pt x="49" y="19"/>
                  <a:pt x="48" y="20"/>
                  <a:pt x="48" y="21"/>
                </a:cubicBezTo>
                <a:cubicBezTo>
                  <a:pt x="8" y="61"/>
                  <a:pt x="8" y="61"/>
                  <a:pt x="8" y="61"/>
                </a:cubicBezTo>
                <a:cubicBezTo>
                  <a:pt x="8" y="61"/>
                  <a:pt x="8" y="61"/>
                  <a:pt x="8" y="61"/>
                </a:cubicBezTo>
                <a:cubicBezTo>
                  <a:pt x="6" y="62"/>
                  <a:pt x="6" y="65"/>
                  <a:pt x="7" y="66"/>
                </a:cubicBezTo>
                <a:cubicBezTo>
                  <a:pt x="7" y="67"/>
                  <a:pt x="8" y="68"/>
                  <a:pt x="8" y="68"/>
                </a:cubicBezTo>
                <a:cubicBezTo>
                  <a:pt x="9" y="69"/>
                  <a:pt x="10" y="69"/>
                  <a:pt x="10" y="70"/>
                </a:cubicBezTo>
                <a:cubicBezTo>
                  <a:pt x="12" y="70"/>
                  <a:pt x="14" y="70"/>
                  <a:pt x="16" y="68"/>
                </a:cubicBezTo>
                <a:cubicBezTo>
                  <a:pt x="36" y="48"/>
                  <a:pt x="36" y="48"/>
                  <a:pt x="36" y="48"/>
                </a:cubicBezTo>
                <a:cubicBezTo>
                  <a:pt x="36" y="48"/>
                  <a:pt x="36" y="48"/>
                  <a:pt x="36" y="48"/>
                </a:cubicBezTo>
                <a:cubicBezTo>
                  <a:pt x="49" y="35"/>
                  <a:pt x="49" y="35"/>
                  <a:pt x="49" y="35"/>
                </a:cubicBezTo>
                <a:cubicBezTo>
                  <a:pt x="49" y="35"/>
                  <a:pt x="49" y="35"/>
                  <a:pt x="49" y="35"/>
                </a:cubicBezTo>
                <a:cubicBezTo>
                  <a:pt x="55" y="29"/>
                  <a:pt x="55" y="29"/>
                  <a:pt x="55" y="29"/>
                </a:cubicBezTo>
                <a:cubicBezTo>
                  <a:pt x="55" y="29"/>
                  <a:pt x="55" y="29"/>
                  <a:pt x="55" y="29"/>
                </a:cubicBezTo>
                <a:cubicBezTo>
                  <a:pt x="56" y="28"/>
                  <a:pt x="57" y="28"/>
                  <a:pt x="58" y="28"/>
                </a:cubicBezTo>
                <a:cubicBezTo>
                  <a:pt x="58" y="28"/>
                  <a:pt x="58" y="28"/>
                  <a:pt x="59" y="28"/>
                </a:cubicBezTo>
                <a:cubicBezTo>
                  <a:pt x="59" y="28"/>
                  <a:pt x="59" y="28"/>
                  <a:pt x="60" y="28"/>
                </a:cubicBezTo>
                <a:cubicBezTo>
                  <a:pt x="63" y="28"/>
                  <a:pt x="66" y="27"/>
                  <a:pt x="68" y="25"/>
                </a:cubicBezTo>
                <a:cubicBezTo>
                  <a:pt x="68" y="25"/>
                  <a:pt x="68" y="25"/>
                  <a:pt x="68" y="25"/>
                </a:cubicBezTo>
                <a:cubicBezTo>
                  <a:pt x="69" y="23"/>
                  <a:pt x="71" y="20"/>
                  <a:pt x="71" y="17"/>
                </a:cubicBezTo>
                <a:cubicBezTo>
                  <a:pt x="70" y="19"/>
                  <a:pt x="68" y="20"/>
                  <a:pt x="67" y="21"/>
                </a:cubicBezTo>
                <a:cubicBezTo>
                  <a:pt x="66" y="22"/>
                  <a:pt x="65" y="22"/>
                  <a:pt x="64" y="22"/>
                </a:cubicBezTo>
                <a:cubicBezTo>
                  <a:pt x="61" y="21"/>
                  <a:pt x="61" y="21"/>
                  <a:pt x="61" y="21"/>
                </a:cubicBezTo>
                <a:cubicBezTo>
                  <a:pt x="58" y="21"/>
                  <a:pt x="58" y="21"/>
                  <a:pt x="58" y="21"/>
                </a:cubicBezTo>
                <a:cubicBezTo>
                  <a:pt x="57" y="20"/>
                  <a:pt x="56" y="20"/>
                  <a:pt x="56" y="18"/>
                </a:cubicBezTo>
                <a:cubicBezTo>
                  <a:pt x="55" y="15"/>
                  <a:pt x="55" y="15"/>
                  <a:pt x="55" y="15"/>
                </a:cubicBezTo>
                <a:cubicBezTo>
                  <a:pt x="54" y="13"/>
                  <a:pt x="54" y="13"/>
                  <a:pt x="54" y="13"/>
                </a:cubicBezTo>
                <a:cubicBezTo>
                  <a:pt x="54" y="12"/>
                  <a:pt x="54" y="10"/>
                  <a:pt x="55" y="10"/>
                </a:cubicBezTo>
                <a:cubicBezTo>
                  <a:pt x="57" y="8"/>
                  <a:pt x="58" y="7"/>
                  <a:pt x="59" y="6"/>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81" name="Freeform 17"/>
          <p:cNvSpPr>
            <a:spLocks noEditPoints="1"/>
          </p:cNvSpPr>
          <p:nvPr/>
        </p:nvSpPr>
        <p:spPr bwMode="auto">
          <a:xfrm>
            <a:off x="3825564" y="1817985"/>
            <a:ext cx="238125" cy="246062"/>
          </a:xfrm>
          <a:custGeom>
            <a:avLst/>
            <a:gdLst>
              <a:gd name="T0" fmla="*/ 38 w 75"/>
              <a:gd name="T1" fmla="*/ 20 h 77"/>
              <a:gd name="T2" fmla="*/ 55 w 75"/>
              <a:gd name="T3" fmla="*/ 38 h 77"/>
              <a:gd name="T4" fmla="*/ 60 w 75"/>
              <a:gd name="T5" fmla="*/ 34 h 77"/>
              <a:gd name="T6" fmla="*/ 42 w 75"/>
              <a:gd name="T7" fmla="*/ 16 h 77"/>
              <a:gd name="T8" fmla="*/ 38 w 75"/>
              <a:gd name="T9" fmla="*/ 20 h 77"/>
              <a:gd name="T10" fmla="*/ 53 w 75"/>
              <a:gd name="T11" fmla="*/ 40 h 77"/>
              <a:gd name="T12" fmla="*/ 53 w 75"/>
              <a:gd name="T13" fmla="*/ 40 h 77"/>
              <a:gd name="T14" fmla="*/ 35 w 75"/>
              <a:gd name="T15" fmla="*/ 23 h 77"/>
              <a:gd name="T16" fmla="*/ 13 w 75"/>
              <a:gd name="T17" fmla="*/ 45 h 77"/>
              <a:gd name="T18" fmla="*/ 30 w 75"/>
              <a:gd name="T19" fmla="*/ 63 h 77"/>
              <a:gd name="T20" fmla="*/ 53 w 75"/>
              <a:gd name="T21" fmla="*/ 40 h 77"/>
              <a:gd name="T22" fmla="*/ 45 w 75"/>
              <a:gd name="T23" fmla="*/ 5 h 77"/>
              <a:gd name="T24" fmla="*/ 45 w 75"/>
              <a:gd name="T25" fmla="*/ 5 h 77"/>
              <a:gd name="T26" fmla="*/ 57 w 75"/>
              <a:gd name="T27" fmla="*/ 1 h 77"/>
              <a:gd name="T28" fmla="*/ 75 w 75"/>
              <a:gd name="T29" fmla="*/ 19 h 77"/>
              <a:gd name="T30" fmla="*/ 70 w 75"/>
              <a:gd name="T31" fmla="*/ 32 h 77"/>
              <a:gd name="T32" fmla="*/ 33 w 75"/>
              <a:gd name="T33" fmla="*/ 68 h 77"/>
              <a:gd name="T34" fmla="*/ 23 w 75"/>
              <a:gd name="T35" fmla="*/ 73 h 77"/>
              <a:gd name="T36" fmla="*/ 14 w 75"/>
              <a:gd name="T37" fmla="*/ 72 h 77"/>
              <a:gd name="T38" fmla="*/ 13 w 75"/>
              <a:gd name="T39" fmla="*/ 73 h 77"/>
              <a:gd name="T40" fmla="*/ 13 w 75"/>
              <a:gd name="T41" fmla="*/ 73 h 77"/>
              <a:gd name="T42" fmla="*/ 13 w 75"/>
              <a:gd name="T43" fmla="*/ 73 h 77"/>
              <a:gd name="T44" fmla="*/ 1 w 75"/>
              <a:gd name="T45" fmla="*/ 71 h 77"/>
              <a:gd name="T46" fmla="*/ 3 w 75"/>
              <a:gd name="T47" fmla="*/ 63 h 77"/>
              <a:gd name="T48" fmla="*/ 4 w 75"/>
              <a:gd name="T49" fmla="*/ 62 h 77"/>
              <a:gd name="T50" fmla="*/ 3 w 75"/>
              <a:gd name="T51" fmla="*/ 53 h 77"/>
              <a:gd name="T52" fmla="*/ 8 w 75"/>
              <a:gd name="T53" fmla="*/ 42 h 77"/>
              <a:gd name="T54" fmla="*/ 43 w 75"/>
              <a:gd name="T55" fmla="*/ 7 h 77"/>
              <a:gd name="T56" fmla="*/ 40 w 75"/>
              <a:gd name="T57" fmla="*/ 5 h 77"/>
              <a:gd name="T58" fmla="*/ 21 w 75"/>
              <a:gd name="T59" fmla="*/ 25 h 77"/>
              <a:gd name="T60" fmla="*/ 18 w 75"/>
              <a:gd name="T61" fmla="*/ 25 h 77"/>
              <a:gd name="T62" fmla="*/ 18 w 75"/>
              <a:gd name="T63" fmla="*/ 22 h 77"/>
              <a:gd name="T64" fmla="*/ 39 w 75"/>
              <a:gd name="T65" fmla="*/ 1 h 77"/>
              <a:gd name="T66" fmla="*/ 41 w 75"/>
              <a:gd name="T67" fmla="*/ 1 h 77"/>
              <a:gd name="T68" fmla="*/ 45 w 75"/>
              <a:gd name="T69" fmla="*/ 5 h 77"/>
              <a:gd name="T70" fmla="*/ 57 w 75"/>
              <a:gd name="T71" fmla="*/ 7 h 77"/>
              <a:gd name="T72" fmla="*/ 57 w 75"/>
              <a:gd name="T73" fmla="*/ 7 h 77"/>
              <a:gd name="T74" fmla="*/ 48 w 75"/>
              <a:gd name="T75" fmla="*/ 10 h 77"/>
              <a:gd name="T76" fmla="*/ 48 w 75"/>
              <a:gd name="T77" fmla="*/ 10 h 77"/>
              <a:gd name="T78" fmla="*/ 45 w 75"/>
              <a:gd name="T79" fmla="*/ 14 h 77"/>
              <a:gd name="T80" fmla="*/ 62 w 75"/>
              <a:gd name="T81" fmla="*/ 31 h 77"/>
              <a:gd name="T82" fmla="*/ 66 w 75"/>
              <a:gd name="T83" fmla="*/ 28 h 77"/>
              <a:gd name="T84" fmla="*/ 69 w 75"/>
              <a:gd name="T85" fmla="*/ 19 h 77"/>
              <a:gd name="T86" fmla="*/ 57 w 75"/>
              <a:gd name="T87" fmla="*/ 7 h 77"/>
              <a:gd name="T88" fmla="*/ 11 w 75"/>
              <a:gd name="T89" fmla="*/ 48 h 77"/>
              <a:gd name="T90" fmla="*/ 11 w 75"/>
              <a:gd name="T91" fmla="*/ 48 h 77"/>
              <a:gd name="T92" fmla="*/ 8 w 75"/>
              <a:gd name="T93" fmla="*/ 54 h 77"/>
              <a:gd name="T94" fmla="*/ 10 w 75"/>
              <a:gd name="T95" fmla="*/ 61 h 77"/>
              <a:gd name="T96" fmla="*/ 9 w 75"/>
              <a:gd name="T97" fmla="*/ 65 h 77"/>
              <a:gd name="T98" fmla="*/ 7 w 75"/>
              <a:gd name="T99" fmla="*/ 67 h 77"/>
              <a:gd name="T100" fmla="*/ 7 w 75"/>
              <a:gd name="T101" fmla="*/ 67 h 77"/>
              <a:gd name="T102" fmla="*/ 9 w 75"/>
              <a:gd name="T103" fmla="*/ 69 h 77"/>
              <a:gd name="T104" fmla="*/ 11 w 75"/>
              <a:gd name="T105" fmla="*/ 67 h 77"/>
              <a:gd name="T106" fmla="*/ 15 w 75"/>
              <a:gd name="T107" fmla="*/ 66 h 77"/>
              <a:gd name="T108" fmla="*/ 22 w 75"/>
              <a:gd name="T109" fmla="*/ 67 h 77"/>
              <a:gd name="T110" fmla="*/ 28 w 75"/>
              <a:gd name="T111" fmla="*/ 65 h 77"/>
              <a:gd name="T112" fmla="*/ 11 w 75"/>
              <a:gd name="T113" fmla="*/ 4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5" h="77">
                <a:moveTo>
                  <a:pt x="38" y="20"/>
                </a:moveTo>
                <a:cubicBezTo>
                  <a:pt x="55" y="38"/>
                  <a:pt x="55" y="38"/>
                  <a:pt x="55" y="38"/>
                </a:cubicBezTo>
                <a:cubicBezTo>
                  <a:pt x="60" y="34"/>
                  <a:pt x="60" y="34"/>
                  <a:pt x="60" y="34"/>
                </a:cubicBezTo>
                <a:cubicBezTo>
                  <a:pt x="42" y="16"/>
                  <a:pt x="42" y="16"/>
                  <a:pt x="42" y="16"/>
                </a:cubicBezTo>
                <a:cubicBezTo>
                  <a:pt x="38" y="20"/>
                  <a:pt x="38" y="20"/>
                  <a:pt x="38" y="20"/>
                </a:cubicBezTo>
                <a:close/>
                <a:moveTo>
                  <a:pt x="53" y="40"/>
                </a:moveTo>
                <a:cubicBezTo>
                  <a:pt x="53" y="40"/>
                  <a:pt x="53" y="40"/>
                  <a:pt x="53" y="40"/>
                </a:cubicBezTo>
                <a:cubicBezTo>
                  <a:pt x="35" y="23"/>
                  <a:pt x="35" y="23"/>
                  <a:pt x="35" y="23"/>
                </a:cubicBezTo>
                <a:cubicBezTo>
                  <a:pt x="13" y="45"/>
                  <a:pt x="13" y="45"/>
                  <a:pt x="13" y="45"/>
                </a:cubicBezTo>
                <a:cubicBezTo>
                  <a:pt x="30" y="63"/>
                  <a:pt x="30" y="63"/>
                  <a:pt x="30" y="63"/>
                </a:cubicBezTo>
                <a:cubicBezTo>
                  <a:pt x="53" y="40"/>
                  <a:pt x="53" y="40"/>
                  <a:pt x="53" y="40"/>
                </a:cubicBezTo>
                <a:close/>
                <a:moveTo>
                  <a:pt x="45" y="5"/>
                </a:moveTo>
                <a:cubicBezTo>
                  <a:pt x="45" y="5"/>
                  <a:pt x="45" y="5"/>
                  <a:pt x="45" y="5"/>
                </a:cubicBezTo>
                <a:cubicBezTo>
                  <a:pt x="49" y="2"/>
                  <a:pt x="53" y="1"/>
                  <a:pt x="57" y="1"/>
                </a:cubicBezTo>
                <a:cubicBezTo>
                  <a:pt x="67" y="1"/>
                  <a:pt x="75" y="9"/>
                  <a:pt x="75" y="19"/>
                </a:cubicBezTo>
                <a:cubicBezTo>
                  <a:pt x="75" y="24"/>
                  <a:pt x="73" y="28"/>
                  <a:pt x="70" y="32"/>
                </a:cubicBezTo>
                <a:cubicBezTo>
                  <a:pt x="33" y="68"/>
                  <a:pt x="33" y="68"/>
                  <a:pt x="33" y="68"/>
                </a:cubicBezTo>
                <a:cubicBezTo>
                  <a:pt x="30" y="71"/>
                  <a:pt x="27" y="73"/>
                  <a:pt x="23" y="73"/>
                </a:cubicBezTo>
                <a:cubicBezTo>
                  <a:pt x="20" y="74"/>
                  <a:pt x="17" y="73"/>
                  <a:pt x="14" y="72"/>
                </a:cubicBezTo>
                <a:cubicBezTo>
                  <a:pt x="13" y="73"/>
                  <a:pt x="13" y="73"/>
                  <a:pt x="13" y="73"/>
                </a:cubicBezTo>
                <a:cubicBezTo>
                  <a:pt x="13" y="73"/>
                  <a:pt x="13" y="73"/>
                  <a:pt x="13" y="73"/>
                </a:cubicBezTo>
                <a:cubicBezTo>
                  <a:pt x="13" y="73"/>
                  <a:pt x="13" y="73"/>
                  <a:pt x="13" y="73"/>
                </a:cubicBezTo>
                <a:cubicBezTo>
                  <a:pt x="9" y="77"/>
                  <a:pt x="3" y="75"/>
                  <a:pt x="1" y="71"/>
                </a:cubicBezTo>
                <a:cubicBezTo>
                  <a:pt x="0" y="68"/>
                  <a:pt x="0" y="65"/>
                  <a:pt x="3" y="63"/>
                </a:cubicBezTo>
                <a:cubicBezTo>
                  <a:pt x="4" y="62"/>
                  <a:pt x="4" y="62"/>
                  <a:pt x="4" y="62"/>
                </a:cubicBezTo>
                <a:cubicBezTo>
                  <a:pt x="2" y="59"/>
                  <a:pt x="2" y="56"/>
                  <a:pt x="3" y="53"/>
                </a:cubicBezTo>
                <a:cubicBezTo>
                  <a:pt x="3" y="49"/>
                  <a:pt x="5" y="45"/>
                  <a:pt x="8" y="42"/>
                </a:cubicBezTo>
                <a:cubicBezTo>
                  <a:pt x="43" y="7"/>
                  <a:pt x="43" y="7"/>
                  <a:pt x="43" y="7"/>
                </a:cubicBezTo>
                <a:cubicBezTo>
                  <a:pt x="40" y="5"/>
                  <a:pt x="40" y="5"/>
                  <a:pt x="40" y="5"/>
                </a:cubicBezTo>
                <a:cubicBezTo>
                  <a:pt x="21" y="25"/>
                  <a:pt x="21" y="25"/>
                  <a:pt x="21" y="25"/>
                </a:cubicBezTo>
                <a:cubicBezTo>
                  <a:pt x="20" y="25"/>
                  <a:pt x="19" y="25"/>
                  <a:pt x="18" y="25"/>
                </a:cubicBezTo>
                <a:cubicBezTo>
                  <a:pt x="17" y="24"/>
                  <a:pt x="17" y="23"/>
                  <a:pt x="18" y="22"/>
                </a:cubicBezTo>
                <a:cubicBezTo>
                  <a:pt x="39" y="1"/>
                  <a:pt x="39" y="1"/>
                  <a:pt x="39" y="1"/>
                </a:cubicBezTo>
                <a:cubicBezTo>
                  <a:pt x="40" y="0"/>
                  <a:pt x="41" y="0"/>
                  <a:pt x="41" y="1"/>
                </a:cubicBezTo>
                <a:cubicBezTo>
                  <a:pt x="45" y="5"/>
                  <a:pt x="45" y="5"/>
                  <a:pt x="45" y="5"/>
                </a:cubicBezTo>
                <a:close/>
                <a:moveTo>
                  <a:pt x="57" y="7"/>
                </a:moveTo>
                <a:cubicBezTo>
                  <a:pt x="57" y="7"/>
                  <a:pt x="57" y="7"/>
                  <a:pt x="57" y="7"/>
                </a:cubicBezTo>
                <a:cubicBezTo>
                  <a:pt x="54" y="7"/>
                  <a:pt x="51" y="8"/>
                  <a:pt x="48" y="10"/>
                </a:cubicBezTo>
                <a:cubicBezTo>
                  <a:pt x="48" y="10"/>
                  <a:pt x="48" y="10"/>
                  <a:pt x="48" y="10"/>
                </a:cubicBezTo>
                <a:cubicBezTo>
                  <a:pt x="45" y="14"/>
                  <a:pt x="45" y="14"/>
                  <a:pt x="45" y="14"/>
                </a:cubicBezTo>
                <a:cubicBezTo>
                  <a:pt x="62" y="31"/>
                  <a:pt x="62" y="31"/>
                  <a:pt x="62" y="31"/>
                </a:cubicBezTo>
                <a:cubicBezTo>
                  <a:pt x="66" y="28"/>
                  <a:pt x="66" y="28"/>
                  <a:pt x="66" y="28"/>
                </a:cubicBezTo>
                <a:cubicBezTo>
                  <a:pt x="68" y="25"/>
                  <a:pt x="69" y="22"/>
                  <a:pt x="69" y="19"/>
                </a:cubicBezTo>
                <a:cubicBezTo>
                  <a:pt x="69" y="12"/>
                  <a:pt x="64" y="7"/>
                  <a:pt x="57" y="7"/>
                </a:cubicBezTo>
                <a:close/>
                <a:moveTo>
                  <a:pt x="11" y="48"/>
                </a:moveTo>
                <a:cubicBezTo>
                  <a:pt x="11" y="48"/>
                  <a:pt x="11" y="48"/>
                  <a:pt x="11" y="48"/>
                </a:cubicBezTo>
                <a:cubicBezTo>
                  <a:pt x="9" y="50"/>
                  <a:pt x="9" y="52"/>
                  <a:pt x="8" y="54"/>
                </a:cubicBezTo>
                <a:cubicBezTo>
                  <a:pt x="8" y="56"/>
                  <a:pt x="8" y="59"/>
                  <a:pt x="10" y="61"/>
                </a:cubicBezTo>
                <a:cubicBezTo>
                  <a:pt x="10" y="62"/>
                  <a:pt x="10" y="64"/>
                  <a:pt x="9" y="65"/>
                </a:cubicBezTo>
                <a:cubicBezTo>
                  <a:pt x="7" y="67"/>
                  <a:pt x="7" y="67"/>
                  <a:pt x="7" y="67"/>
                </a:cubicBezTo>
                <a:cubicBezTo>
                  <a:pt x="7" y="67"/>
                  <a:pt x="7" y="67"/>
                  <a:pt x="7" y="67"/>
                </a:cubicBezTo>
                <a:cubicBezTo>
                  <a:pt x="5" y="68"/>
                  <a:pt x="7" y="70"/>
                  <a:pt x="9" y="69"/>
                </a:cubicBezTo>
                <a:cubicBezTo>
                  <a:pt x="11" y="67"/>
                  <a:pt x="11" y="67"/>
                  <a:pt x="11" y="67"/>
                </a:cubicBezTo>
                <a:cubicBezTo>
                  <a:pt x="12" y="66"/>
                  <a:pt x="13" y="65"/>
                  <a:pt x="15" y="66"/>
                </a:cubicBezTo>
                <a:cubicBezTo>
                  <a:pt x="17" y="67"/>
                  <a:pt x="20" y="68"/>
                  <a:pt x="22" y="67"/>
                </a:cubicBezTo>
                <a:cubicBezTo>
                  <a:pt x="24" y="67"/>
                  <a:pt x="26" y="66"/>
                  <a:pt x="28" y="65"/>
                </a:cubicBezTo>
                <a:cubicBezTo>
                  <a:pt x="11" y="48"/>
                  <a:pt x="11" y="48"/>
                  <a:pt x="11" y="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6882" name="Rectangle 18"/>
          <p:cNvSpPr>
            <a:spLocks noChangeArrowheads="1"/>
          </p:cNvSpPr>
          <p:nvPr/>
        </p:nvSpPr>
        <p:spPr bwMode="auto">
          <a:xfrm>
            <a:off x="95536" y="3432472"/>
            <a:ext cx="2012950" cy="480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收购安庆汉玉石材有限公司</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标志着正威国际集团立志打造汉白玉全产业链的决心。</a:t>
            </a:r>
            <a:endParaRPr lang="zh-CN" altLang="en-US" sz="800" dirty="0">
              <a:solidFill>
                <a:schemeClr val="bg1"/>
              </a:solidFill>
            </a:endParaRPr>
          </a:p>
        </p:txBody>
      </p:sp>
      <p:sp>
        <p:nvSpPr>
          <p:cNvPr id="36883" name="Rectangle 19"/>
          <p:cNvSpPr>
            <a:spLocks noChangeArrowheads="1"/>
          </p:cNvSpPr>
          <p:nvPr/>
        </p:nvSpPr>
        <p:spPr bwMode="auto">
          <a:xfrm>
            <a:off x="747999" y="2351385"/>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2008</a:t>
            </a:r>
            <a:endParaRPr lang="zh-CN" altLang="en-US" sz="1200" dirty="0">
              <a:solidFill>
                <a:schemeClr val="bg1"/>
              </a:solidFill>
            </a:endParaRPr>
          </a:p>
        </p:txBody>
      </p:sp>
      <p:sp>
        <p:nvSpPr>
          <p:cNvPr id="36884" name="Rectangle 20"/>
          <p:cNvSpPr>
            <a:spLocks noChangeArrowheads="1"/>
          </p:cNvSpPr>
          <p:nvPr/>
        </p:nvSpPr>
        <p:spPr bwMode="auto">
          <a:xfrm>
            <a:off x="2966727" y="3432472"/>
            <a:ext cx="2012950" cy="9455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金昌威电子有限公司年产</a:t>
            </a:r>
            <a:r>
              <a:rPr lang="en-US" altLang="zh-CN" sz="1000" b="1" dirty="0" smtClean="0">
                <a:solidFill>
                  <a:srgbClr val="EF6541"/>
                </a:solidFill>
              </a:rPr>
              <a:t>3000</a:t>
            </a:r>
            <a:r>
              <a:rPr lang="zh-CN" altLang="en-US" sz="1000" b="1" dirty="0" smtClean="0">
                <a:solidFill>
                  <a:srgbClr val="EF6541"/>
                </a:solidFill>
              </a:rPr>
              <a:t>万台智能手机项目下线</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正威国际集团旗下全资子公司金昌威电子有限公司生产的智能手机通过与巴基斯坦和印度等海外市场的运营商合作，正式涉足智能手机领域。</a:t>
            </a:r>
            <a:endParaRPr lang="zh-CN" altLang="en-US" sz="800" dirty="0">
              <a:solidFill>
                <a:schemeClr val="bg1"/>
              </a:solidFill>
            </a:endParaRPr>
          </a:p>
        </p:txBody>
      </p:sp>
      <p:sp>
        <p:nvSpPr>
          <p:cNvPr id="36885" name="Rectangle 21"/>
          <p:cNvSpPr>
            <a:spLocks noChangeArrowheads="1"/>
          </p:cNvSpPr>
          <p:nvPr/>
        </p:nvSpPr>
        <p:spPr bwMode="auto">
          <a:xfrm>
            <a:off x="3595377" y="2351385"/>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2015</a:t>
            </a:r>
            <a:endParaRPr lang="zh-CN" altLang="en-US" sz="1200" dirty="0">
              <a:solidFill>
                <a:schemeClr val="bg1"/>
              </a:solidFill>
            </a:endParaRPr>
          </a:p>
        </p:txBody>
      </p:sp>
      <p:sp>
        <p:nvSpPr>
          <p:cNvPr id="36886" name="Rectangle 22"/>
          <p:cNvSpPr>
            <a:spLocks noChangeArrowheads="1"/>
          </p:cNvSpPr>
          <p:nvPr/>
        </p:nvSpPr>
        <p:spPr bwMode="auto">
          <a:xfrm>
            <a:off x="2131392" y="3139231"/>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2012</a:t>
            </a:r>
            <a:endParaRPr lang="zh-CN" altLang="en-US" sz="1200" dirty="0">
              <a:solidFill>
                <a:schemeClr val="bg1"/>
              </a:solidFill>
            </a:endParaRPr>
          </a:p>
        </p:txBody>
      </p:sp>
      <p:sp>
        <p:nvSpPr>
          <p:cNvPr id="36887" name="Rectangle 23"/>
          <p:cNvSpPr>
            <a:spLocks noChangeArrowheads="1"/>
          </p:cNvSpPr>
          <p:nvPr/>
        </p:nvSpPr>
        <p:spPr bwMode="auto">
          <a:xfrm>
            <a:off x="1477342" y="1658250"/>
            <a:ext cx="2012950" cy="849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正威中华芯都半导体产业园和中国（营口）聚酰亚胺高新材料产业园动工</a:t>
            </a:r>
          </a:p>
          <a:p>
            <a:pPr algn="ctr">
              <a:lnSpc>
                <a:spcPct val="120000"/>
              </a:lnSpc>
              <a:buFont typeface="Arial" charset="0"/>
              <a:buNone/>
            </a:pPr>
            <a:r>
              <a:rPr lang="zh-CN" altLang="en-US" sz="800" dirty="0" smtClean="0">
                <a:solidFill>
                  <a:schemeClr val="bg1"/>
                </a:solidFill>
              </a:rPr>
              <a:t>正威集团开始涉足国家重点扶持的以半导体和高新材料为代表的高新科技领域。</a:t>
            </a:r>
            <a:endParaRPr lang="zh-CN" altLang="en-US" sz="800" dirty="0">
              <a:solidFill>
                <a:schemeClr val="bg1"/>
              </a:solidFill>
            </a:endParaRPr>
          </a:p>
        </p:txBody>
      </p:sp>
      <p:sp>
        <p:nvSpPr>
          <p:cNvPr id="24" name="Oval 10"/>
          <p:cNvSpPr>
            <a:spLocks noChangeArrowheads="1"/>
          </p:cNvSpPr>
          <p:nvPr/>
        </p:nvSpPr>
        <p:spPr bwMode="auto">
          <a:xfrm>
            <a:off x="5386386" y="2786980"/>
            <a:ext cx="177800"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25" name="Oval 11"/>
          <p:cNvSpPr>
            <a:spLocks noChangeArrowheads="1"/>
          </p:cNvSpPr>
          <p:nvPr/>
        </p:nvSpPr>
        <p:spPr bwMode="auto">
          <a:xfrm>
            <a:off x="5229224" y="3548806"/>
            <a:ext cx="492125" cy="493713"/>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6" name="Freeform 15"/>
          <p:cNvSpPr>
            <a:spLocks noEditPoints="1"/>
          </p:cNvSpPr>
          <p:nvPr/>
        </p:nvSpPr>
        <p:spPr bwMode="auto">
          <a:xfrm>
            <a:off x="5365749" y="3675806"/>
            <a:ext cx="238125" cy="242888"/>
          </a:xfrm>
          <a:custGeom>
            <a:avLst/>
            <a:gdLst>
              <a:gd name="T0" fmla="*/ 47 w 75"/>
              <a:gd name="T1" fmla="*/ 0 h 76"/>
              <a:gd name="T2" fmla="*/ 48 w 75"/>
              <a:gd name="T3" fmla="*/ 0 h 76"/>
              <a:gd name="T4" fmla="*/ 54 w 75"/>
              <a:gd name="T5" fmla="*/ 3 h 76"/>
              <a:gd name="T6" fmla="*/ 51 w 75"/>
              <a:gd name="T7" fmla="*/ 6 h 76"/>
              <a:gd name="T8" fmla="*/ 73 w 75"/>
              <a:gd name="T9" fmla="*/ 68 h 76"/>
              <a:gd name="T10" fmla="*/ 68 w 75"/>
              <a:gd name="T11" fmla="*/ 76 h 76"/>
              <a:gd name="T12" fmla="*/ 6 w 75"/>
              <a:gd name="T13" fmla="*/ 76 h 76"/>
              <a:gd name="T14" fmla="*/ 2 w 75"/>
              <a:gd name="T15" fmla="*/ 68 h 76"/>
              <a:gd name="T16" fmla="*/ 24 w 75"/>
              <a:gd name="T17" fmla="*/ 6 h 76"/>
              <a:gd name="T18" fmla="*/ 20 w 75"/>
              <a:gd name="T19" fmla="*/ 3 h 76"/>
              <a:gd name="T20" fmla="*/ 27 w 75"/>
              <a:gd name="T21" fmla="*/ 0 h 76"/>
              <a:gd name="T22" fmla="*/ 27 w 75"/>
              <a:gd name="T23" fmla="*/ 0 h 76"/>
              <a:gd name="T24" fmla="*/ 19 w 75"/>
              <a:gd name="T25" fmla="*/ 61 h 76"/>
              <a:gd name="T26" fmla="*/ 21 w 75"/>
              <a:gd name="T27" fmla="*/ 63 h 76"/>
              <a:gd name="T28" fmla="*/ 17 w 75"/>
              <a:gd name="T29" fmla="*/ 63 h 76"/>
              <a:gd name="T30" fmla="*/ 28 w 75"/>
              <a:gd name="T31" fmla="*/ 56 h 76"/>
              <a:gd name="T32" fmla="*/ 30 w 75"/>
              <a:gd name="T33" fmla="*/ 58 h 76"/>
              <a:gd name="T34" fmla="*/ 26 w 75"/>
              <a:gd name="T35" fmla="*/ 58 h 76"/>
              <a:gd name="T36" fmla="*/ 26 w 75"/>
              <a:gd name="T37" fmla="*/ 45 h 76"/>
              <a:gd name="T38" fmla="*/ 27 w 75"/>
              <a:gd name="T39" fmla="*/ 46 h 76"/>
              <a:gd name="T40" fmla="*/ 24 w 75"/>
              <a:gd name="T41" fmla="*/ 46 h 76"/>
              <a:gd name="T42" fmla="*/ 26 w 75"/>
              <a:gd name="T43" fmla="*/ 62 h 76"/>
              <a:gd name="T44" fmla="*/ 29 w 75"/>
              <a:gd name="T45" fmla="*/ 65 h 76"/>
              <a:gd name="T46" fmla="*/ 23 w 75"/>
              <a:gd name="T47" fmla="*/ 65 h 76"/>
              <a:gd name="T48" fmla="*/ 22 w 75"/>
              <a:gd name="T49" fmla="*/ 51 h 76"/>
              <a:gd name="T50" fmla="*/ 25 w 75"/>
              <a:gd name="T51" fmla="*/ 54 h 76"/>
              <a:gd name="T52" fmla="*/ 19 w 75"/>
              <a:gd name="T53" fmla="*/ 54 h 76"/>
              <a:gd name="T54" fmla="*/ 26 w 75"/>
              <a:gd name="T55" fmla="*/ 38 h 76"/>
              <a:gd name="T56" fmla="*/ 49 w 75"/>
              <a:gd name="T57" fmla="*/ 38 h 76"/>
              <a:gd name="T58" fmla="*/ 45 w 75"/>
              <a:gd name="T59" fmla="*/ 30 h 76"/>
              <a:gd name="T60" fmla="*/ 30 w 75"/>
              <a:gd name="T61" fmla="*/ 6 h 76"/>
              <a:gd name="T62" fmla="*/ 30 w 75"/>
              <a:gd name="T63" fmla="*/ 30 h 76"/>
              <a:gd name="T64" fmla="*/ 26 w 75"/>
              <a:gd name="T65" fmla="*/ 38 h 76"/>
              <a:gd name="T66" fmla="*/ 51 w 75"/>
              <a:gd name="T67" fmla="*/ 41 h 76"/>
              <a:gd name="T68" fmla="*/ 7 w 75"/>
              <a:gd name="T69" fmla="*/ 70 h 76"/>
              <a:gd name="T70" fmla="*/ 51 w 75"/>
              <a:gd name="T71" fmla="*/ 41 h 76"/>
              <a:gd name="T72" fmla="*/ 34 w 75"/>
              <a:gd name="T73" fmla="*/ 64 h 76"/>
              <a:gd name="T74" fmla="*/ 34 w 75"/>
              <a:gd name="T75" fmla="*/ 61 h 76"/>
              <a:gd name="T76" fmla="*/ 42 w 75"/>
              <a:gd name="T77" fmla="*/ 63 h 76"/>
              <a:gd name="T78" fmla="*/ 34 w 75"/>
              <a:gd name="T79" fmla="*/ 64 h 76"/>
              <a:gd name="T80" fmla="*/ 36 w 75"/>
              <a:gd name="T81" fmla="*/ 55 h 76"/>
              <a:gd name="T82" fmla="*/ 36 w 75"/>
              <a:gd name="T83" fmla="*/ 52 h 76"/>
              <a:gd name="T84" fmla="*/ 40 w 75"/>
              <a:gd name="T85" fmla="*/ 53 h 76"/>
              <a:gd name="T86" fmla="*/ 36 w 75"/>
              <a:gd name="T87" fmla="*/ 55 h 76"/>
              <a:gd name="T88" fmla="*/ 36 w 75"/>
              <a:gd name="T89" fmla="*/ 36 h 76"/>
              <a:gd name="T90" fmla="*/ 36 w 75"/>
              <a:gd name="T91" fmla="*/ 33 h 76"/>
              <a:gd name="T92" fmla="*/ 40 w 75"/>
              <a:gd name="T93" fmla="*/ 35 h 76"/>
              <a:gd name="T94" fmla="*/ 36 w 75"/>
              <a:gd name="T95" fmla="*/ 36 h 76"/>
              <a:gd name="T96" fmla="*/ 34 w 75"/>
              <a:gd name="T97" fmla="*/ 46 h 76"/>
              <a:gd name="T98" fmla="*/ 34 w 75"/>
              <a:gd name="T99" fmla="*/ 42 h 76"/>
              <a:gd name="T100" fmla="*/ 42 w 75"/>
              <a:gd name="T101" fmla="*/ 44 h 76"/>
              <a:gd name="T102" fmla="*/ 34 w 75"/>
              <a:gd name="T103" fmla="*/ 46 h 76"/>
              <a:gd name="T104" fmla="*/ 34 w 75"/>
              <a:gd name="T105" fmla="*/ 27 h 76"/>
              <a:gd name="T106" fmla="*/ 34 w 75"/>
              <a:gd name="T107" fmla="*/ 24 h 76"/>
              <a:gd name="T108" fmla="*/ 42 w 75"/>
              <a:gd name="T109" fmla="*/ 25 h 76"/>
              <a:gd name="T110" fmla="*/ 34 w 75"/>
              <a:gd name="T111" fmla="*/ 27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75" h="76">
                <a:moveTo>
                  <a:pt x="28" y="0"/>
                </a:moveTo>
                <a:cubicBezTo>
                  <a:pt x="47" y="0"/>
                  <a:pt x="47" y="0"/>
                  <a:pt x="47" y="0"/>
                </a:cubicBezTo>
                <a:cubicBezTo>
                  <a:pt x="48" y="0"/>
                  <a:pt x="48" y="0"/>
                  <a:pt x="48" y="0"/>
                </a:cubicBezTo>
                <a:cubicBezTo>
                  <a:pt x="48" y="0"/>
                  <a:pt x="48" y="0"/>
                  <a:pt x="48" y="0"/>
                </a:cubicBezTo>
                <a:cubicBezTo>
                  <a:pt x="51" y="0"/>
                  <a:pt x="51" y="0"/>
                  <a:pt x="51" y="0"/>
                </a:cubicBezTo>
                <a:cubicBezTo>
                  <a:pt x="53" y="0"/>
                  <a:pt x="54" y="1"/>
                  <a:pt x="54" y="3"/>
                </a:cubicBezTo>
                <a:cubicBezTo>
                  <a:pt x="54" y="4"/>
                  <a:pt x="53" y="6"/>
                  <a:pt x="51" y="6"/>
                </a:cubicBezTo>
                <a:cubicBezTo>
                  <a:pt x="51" y="6"/>
                  <a:pt x="51" y="6"/>
                  <a:pt x="51" y="6"/>
                </a:cubicBezTo>
                <a:cubicBezTo>
                  <a:pt x="51" y="29"/>
                  <a:pt x="51" y="29"/>
                  <a:pt x="51" y="29"/>
                </a:cubicBezTo>
                <a:cubicBezTo>
                  <a:pt x="73" y="68"/>
                  <a:pt x="73" y="68"/>
                  <a:pt x="73" y="68"/>
                </a:cubicBezTo>
                <a:cubicBezTo>
                  <a:pt x="75" y="72"/>
                  <a:pt x="72" y="76"/>
                  <a:pt x="68" y="76"/>
                </a:cubicBezTo>
                <a:cubicBezTo>
                  <a:pt x="68" y="76"/>
                  <a:pt x="68" y="76"/>
                  <a:pt x="68" y="76"/>
                </a:cubicBezTo>
                <a:cubicBezTo>
                  <a:pt x="6" y="76"/>
                  <a:pt x="6" y="76"/>
                  <a:pt x="6" y="76"/>
                </a:cubicBezTo>
                <a:cubicBezTo>
                  <a:pt x="6" y="76"/>
                  <a:pt x="6" y="76"/>
                  <a:pt x="6" y="76"/>
                </a:cubicBezTo>
                <a:cubicBezTo>
                  <a:pt x="2" y="76"/>
                  <a:pt x="0" y="72"/>
                  <a:pt x="2" y="68"/>
                </a:cubicBezTo>
                <a:cubicBezTo>
                  <a:pt x="2" y="68"/>
                  <a:pt x="2" y="68"/>
                  <a:pt x="2" y="68"/>
                </a:cubicBezTo>
                <a:cubicBezTo>
                  <a:pt x="24" y="29"/>
                  <a:pt x="24" y="29"/>
                  <a:pt x="24" y="29"/>
                </a:cubicBezTo>
                <a:cubicBezTo>
                  <a:pt x="24" y="6"/>
                  <a:pt x="24" y="6"/>
                  <a:pt x="24" y="6"/>
                </a:cubicBezTo>
                <a:cubicBezTo>
                  <a:pt x="23" y="6"/>
                  <a:pt x="23" y="6"/>
                  <a:pt x="23" y="6"/>
                </a:cubicBezTo>
                <a:cubicBezTo>
                  <a:pt x="22" y="6"/>
                  <a:pt x="20" y="4"/>
                  <a:pt x="20" y="3"/>
                </a:cubicBezTo>
                <a:cubicBezTo>
                  <a:pt x="20" y="1"/>
                  <a:pt x="22" y="0"/>
                  <a:pt x="23" y="0"/>
                </a:cubicBezTo>
                <a:cubicBezTo>
                  <a:pt x="27" y="0"/>
                  <a:pt x="27" y="0"/>
                  <a:pt x="27" y="0"/>
                </a:cubicBezTo>
                <a:cubicBezTo>
                  <a:pt x="27" y="0"/>
                  <a:pt x="27" y="0"/>
                  <a:pt x="27" y="0"/>
                </a:cubicBezTo>
                <a:cubicBezTo>
                  <a:pt x="27" y="0"/>
                  <a:pt x="27" y="0"/>
                  <a:pt x="27" y="0"/>
                </a:cubicBezTo>
                <a:cubicBezTo>
                  <a:pt x="28" y="0"/>
                  <a:pt x="28" y="0"/>
                  <a:pt x="28" y="0"/>
                </a:cubicBezTo>
                <a:close/>
                <a:moveTo>
                  <a:pt x="19" y="61"/>
                </a:moveTo>
                <a:cubicBezTo>
                  <a:pt x="19" y="61"/>
                  <a:pt x="19" y="61"/>
                  <a:pt x="19" y="61"/>
                </a:cubicBezTo>
                <a:cubicBezTo>
                  <a:pt x="20" y="61"/>
                  <a:pt x="21" y="62"/>
                  <a:pt x="21" y="63"/>
                </a:cubicBezTo>
                <a:cubicBezTo>
                  <a:pt x="21" y="64"/>
                  <a:pt x="20" y="65"/>
                  <a:pt x="19" y="65"/>
                </a:cubicBezTo>
                <a:cubicBezTo>
                  <a:pt x="18" y="65"/>
                  <a:pt x="17" y="64"/>
                  <a:pt x="17" y="63"/>
                </a:cubicBezTo>
                <a:cubicBezTo>
                  <a:pt x="17" y="62"/>
                  <a:pt x="18" y="61"/>
                  <a:pt x="19" y="61"/>
                </a:cubicBezTo>
                <a:close/>
                <a:moveTo>
                  <a:pt x="28" y="56"/>
                </a:moveTo>
                <a:cubicBezTo>
                  <a:pt x="28" y="56"/>
                  <a:pt x="28" y="56"/>
                  <a:pt x="28" y="56"/>
                </a:cubicBezTo>
                <a:cubicBezTo>
                  <a:pt x="29" y="56"/>
                  <a:pt x="30" y="57"/>
                  <a:pt x="30" y="58"/>
                </a:cubicBezTo>
                <a:cubicBezTo>
                  <a:pt x="30" y="59"/>
                  <a:pt x="29" y="60"/>
                  <a:pt x="28" y="60"/>
                </a:cubicBezTo>
                <a:cubicBezTo>
                  <a:pt x="27" y="60"/>
                  <a:pt x="26" y="59"/>
                  <a:pt x="26" y="58"/>
                </a:cubicBezTo>
                <a:cubicBezTo>
                  <a:pt x="26" y="57"/>
                  <a:pt x="27" y="56"/>
                  <a:pt x="28" y="56"/>
                </a:cubicBezTo>
                <a:close/>
                <a:moveTo>
                  <a:pt x="26" y="45"/>
                </a:moveTo>
                <a:cubicBezTo>
                  <a:pt x="26" y="45"/>
                  <a:pt x="26" y="45"/>
                  <a:pt x="26" y="45"/>
                </a:cubicBezTo>
                <a:cubicBezTo>
                  <a:pt x="26" y="45"/>
                  <a:pt x="27" y="45"/>
                  <a:pt x="27" y="46"/>
                </a:cubicBezTo>
                <a:cubicBezTo>
                  <a:pt x="27" y="47"/>
                  <a:pt x="26" y="48"/>
                  <a:pt x="26" y="48"/>
                </a:cubicBezTo>
                <a:cubicBezTo>
                  <a:pt x="25" y="48"/>
                  <a:pt x="24" y="47"/>
                  <a:pt x="24" y="46"/>
                </a:cubicBezTo>
                <a:cubicBezTo>
                  <a:pt x="24" y="45"/>
                  <a:pt x="25" y="45"/>
                  <a:pt x="26" y="45"/>
                </a:cubicBezTo>
                <a:close/>
                <a:moveTo>
                  <a:pt x="26" y="62"/>
                </a:moveTo>
                <a:cubicBezTo>
                  <a:pt x="26" y="62"/>
                  <a:pt x="26" y="62"/>
                  <a:pt x="26" y="62"/>
                </a:cubicBezTo>
                <a:cubicBezTo>
                  <a:pt x="28" y="62"/>
                  <a:pt x="29" y="64"/>
                  <a:pt x="29" y="65"/>
                </a:cubicBezTo>
                <a:cubicBezTo>
                  <a:pt x="29" y="67"/>
                  <a:pt x="28" y="68"/>
                  <a:pt x="26" y="68"/>
                </a:cubicBezTo>
                <a:cubicBezTo>
                  <a:pt x="24" y="68"/>
                  <a:pt x="23" y="67"/>
                  <a:pt x="23" y="65"/>
                </a:cubicBezTo>
                <a:cubicBezTo>
                  <a:pt x="23" y="64"/>
                  <a:pt x="24" y="62"/>
                  <a:pt x="26" y="62"/>
                </a:cubicBezTo>
                <a:close/>
                <a:moveTo>
                  <a:pt x="22" y="51"/>
                </a:moveTo>
                <a:cubicBezTo>
                  <a:pt x="22" y="51"/>
                  <a:pt x="22" y="51"/>
                  <a:pt x="22" y="51"/>
                </a:cubicBezTo>
                <a:cubicBezTo>
                  <a:pt x="24" y="51"/>
                  <a:pt x="25" y="52"/>
                  <a:pt x="25" y="54"/>
                </a:cubicBezTo>
                <a:cubicBezTo>
                  <a:pt x="25" y="56"/>
                  <a:pt x="24" y="57"/>
                  <a:pt x="22" y="57"/>
                </a:cubicBezTo>
                <a:cubicBezTo>
                  <a:pt x="21" y="57"/>
                  <a:pt x="19" y="56"/>
                  <a:pt x="19" y="54"/>
                </a:cubicBezTo>
                <a:cubicBezTo>
                  <a:pt x="19" y="52"/>
                  <a:pt x="21" y="51"/>
                  <a:pt x="22" y="51"/>
                </a:cubicBezTo>
                <a:close/>
                <a:moveTo>
                  <a:pt x="26" y="38"/>
                </a:moveTo>
                <a:cubicBezTo>
                  <a:pt x="26" y="38"/>
                  <a:pt x="26" y="38"/>
                  <a:pt x="26" y="38"/>
                </a:cubicBezTo>
                <a:cubicBezTo>
                  <a:pt x="49" y="38"/>
                  <a:pt x="49" y="38"/>
                  <a:pt x="49" y="38"/>
                </a:cubicBezTo>
                <a:cubicBezTo>
                  <a:pt x="45" y="32"/>
                  <a:pt x="45" y="32"/>
                  <a:pt x="45" y="32"/>
                </a:cubicBezTo>
                <a:cubicBezTo>
                  <a:pt x="45" y="31"/>
                  <a:pt x="45" y="31"/>
                  <a:pt x="45" y="30"/>
                </a:cubicBezTo>
                <a:cubicBezTo>
                  <a:pt x="45" y="6"/>
                  <a:pt x="45" y="6"/>
                  <a:pt x="45" y="6"/>
                </a:cubicBezTo>
                <a:cubicBezTo>
                  <a:pt x="30" y="6"/>
                  <a:pt x="30" y="6"/>
                  <a:pt x="30" y="6"/>
                </a:cubicBezTo>
                <a:cubicBezTo>
                  <a:pt x="30" y="30"/>
                  <a:pt x="30" y="30"/>
                  <a:pt x="30" y="30"/>
                </a:cubicBezTo>
                <a:cubicBezTo>
                  <a:pt x="30" y="30"/>
                  <a:pt x="30" y="30"/>
                  <a:pt x="30" y="30"/>
                </a:cubicBezTo>
                <a:cubicBezTo>
                  <a:pt x="30" y="30"/>
                  <a:pt x="30" y="31"/>
                  <a:pt x="29" y="31"/>
                </a:cubicBezTo>
                <a:cubicBezTo>
                  <a:pt x="26" y="38"/>
                  <a:pt x="26" y="38"/>
                  <a:pt x="26" y="38"/>
                </a:cubicBezTo>
                <a:close/>
                <a:moveTo>
                  <a:pt x="51" y="41"/>
                </a:moveTo>
                <a:cubicBezTo>
                  <a:pt x="51" y="41"/>
                  <a:pt x="51" y="41"/>
                  <a:pt x="51" y="41"/>
                </a:cubicBezTo>
                <a:cubicBezTo>
                  <a:pt x="24" y="41"/>
                  <a:pt x="24" y="41"/>
                  <a:pt x="24" y="41"/>
                </a:cubicBezTo>
                <a:cubicBezTo>
                  <a:pt x="7" y="70"/>
                  <a:pt x="7" y="70"/>
                  <a:pt x="7" y="70"/>
                </a:cubicBezTo>
                <a:cubicBezTo>
                  <a:pt x="67" y="70"/>
                  <a:pt x="67" y="70"/>
                  <a:pt x="67" y="70"/>
                </a:cubicBezTo>
                <a:cubicBezTo>
                  <a:pt x="51" y="41"/>
                  <a:pt x="51" y="41"/>
                  <a:pt x="51" y="41"/>
                </a:cubicBezTo>
                <a:close/>
                <a:moveTo>
                  <a:pt x="34" y="64"/>
                </a:moveTo>
                <a:cubicBezTo>
                  <a:pt x="34" y="64"/>
                  <a:pt x="34" y="64"/>
                  <a:pt x="34" y="64"/>
                </a:cubicBezTo>
                <a:cubicBezTo>
                  <a:pt x="33" y="64"/>
                  <a:pt x="32" y="64"/>
                  <a:pt x="32" y="63"/>
                </a:cubicBezTo>
                <a:cubicBezTo>
                  <a:pt x="32" y="62"/>
                  <a:pt x="33" y="61"/>
                  <a:pt x="34" y="61"/>
                </a:cubicBezTo>
                <a:cubicBezTo>
                  <a:pt x="40" y="61"/>
                  <a:pt x="40" y="61"/>
                  <a:pt x="40" y="61"/>
                </a:cubicBezTo>
                <a:cubicBezTo>
                  <a:pt x="41" y="61"/>
                  <a:pt x="42" y="62"/>
                  <a:pt x="42" y="63"/>
                </a:cubicBezTo>
                <a:cubicBezTo>
                  <a:pt x="42" y="64"/>
                  <a:pt x="41" y="64"/>
                  <a:pt x="40" y="64"/>
                </a:cubicBezTo>
                <a:cubicBezTo>
                  <a:pt x="34" y="64"/>
                  <a:pt x="34" y="64"/>
                  <a:pt x="34" y="64"/>
                </a:cubicBezTo>
                <a:close/>
                <a:moveTo>
                  <a:pt x="36" y="55"/>
                </a:moveTo>
                <a:cubicBezTo>
                  <a:pt x="36" y="55"/>
                  <a:pt x="36" y="55"/>
                  <a:pt x="36" y="55"/>
                </a:cubicBezTo>
                <a:cubicBezTo>
                  <a:pt x="35" y="55"/>
                  <a:pt x="34" y="54"/>
                  <a:pt x="34" y="53"/>
                </a:cubicBezTo>
                <a:cubicBezTo>
                  <a:pt x="34" y="52"/>
                  <a:pt x="35" y="52"/>
                  <a:pt x="36" y="52"/>
                </a:cubicBezTo>
                <a:cubicBezTo>
                  <a:pt x="39" y="52"/>
                  <a:pt x="39" y="52"/>
                  <a:pt x="39" y="52"/>
                </a:cubicBezTo>
                <a:cubicBezTo>
                  <a:pt x="40" y="52"/>
                  <a:pt x="40" y="52"/>
                  <a:pt x="40" y="53"/>
                </a:cubicBezTo>
                <a:cubicBezTo>
                  <a:pt x="40" y="54"/>
                  <a:pt x="40" y="55"/>
                  <a:pt x="39" y="55"/>
                </a:cubicBezTo>
                <a:cubicBezTo>
                  <a:pt x="36" y="55"/>
                  <a:pt x="36" y="55"/>
                  <a:pt x="36" y="55"/>
                </a:cubicBezTo>
                <a:close/>
                <a:moveTo>
                  <a:pt x="36" y="36"/>
                </a:moveTo>
                <a:cubicBezTo>
                  <a:pt x="36" y="36"/>
                  <a:pt x="36" y="36"/>
                  <a:pt x="36" y="36"/>
                </a:cubicBezTo>
                <a:cubicBezTo>
                  <a:pt x="35" y="36"/>
                  <a:pt x="34" y="36"/>
                  <a:pt x="34" y="35"/>
                </a:cubicBezTo>
                <a:cubicBezTo>
                  <a:pt x="34" y="34"/>
                  <a:pt x="35" y="33"/>
                  <a:pt x="36" y="33"/>
                </a:cubicBezTo>
                <a:cubicBezTo>
                  <a:pt x="39" y="33"/>
                  <a:pt x="39" y="33"/>
                  <a:pt x="39" y="33"/>
                </a:cubicBezTo>
                <a:cubicBezTo>
                  <a:pt x="40" y="33"/>
                  <a:pt x="40" y="34"/>
                  <a:pt x="40" y="35"/>
                </a:cubicBezTo>
                <a:cubicBezTo>
                  <a:pt x="40" y="36"/>
                  <a:pt x="40" y="36"/>
                  <a:pt x="39" y="36"/>
                </a:cubicBezTo>
                <a:cubicBezTo>
                  <a:pt x="36" y="36"/>
                  <a:pt x="36" y="36"/>
                  <a:pt x="36" y="36"/>
                </a:cubicBezTo>
                <a:close/>
                <a:moveTo>
                  <a:pt x="34" y="46"/>
                </a:moveTo>
                <a:cubicBezTo>
                  <a:pt x="34" y="46"/>
                  <a:pt x="34" y="46"/>
                  <a:pt x="34" y="46"/>
                </a:cubicBezTo>
                <a:cubicBezTo>
                  <a:pt x="33" y="46"/>
                  <a:pt x="32" y="45"/>
                  <a:pt x="32" y="44"/>
                </a:cubicBezTo>
                <a:cubicBezTo>
                  <a:pt x="32" y="43"/>
                  <a:pt x="33" y="42"/>
                  <a:pt x="34" y="42"/>
                </a:cubicBezTo>
                <a:cubicBezTo>
                  <a:pt x="40" y="42"/>
                  <a:pt x="40" y="42"/>
                  <a:pt x="40" y="42"/>
                </a:cubicBezTo>
                <a:cubicBezTo>
                  <a:pt x="41" y="42"/>
                  <a:pt x="42" y="43"/>
                  <a:pt x="42" y="44"/>
                </a:cubicBezTo>
                <a:cubicBezTo>
                  <a:pt x="42" y="45"/>
                  <a:pt x="41" y="46"/>
                  <a:pt x="40" y="46"/>
                </a:cubicBezTo>
                <a:cubicBezTo>
                  <a:pt x="34" y="46"/>
                  <a:pt x="34" y="46"/>
                  <a:pt x="34" y="46"/>
                </a:cubicBezTo>
                <a:close/>
                <a:moveTo>
                  <a:pt x="34" y="27"/>
                </a:moveTo>
                <a:cubicBezTo>
                  <a:pt x="34" y="27"/>
                  <a:pt x="34" y="27"/>
                  <a:pt x="34" y="27"/>
                </a:cubicBezTo>
                <a:cubicBezTo>
                  <a:pt x="33" y="27"/>
                  <a:pt x="32" y="26"/>
                  <a:pt x="32" y="25"/>
                </a:cubicBezTo>
                <a:cubicBezTo>
                  <a:pt x="32" y="24"/>
                  <a:pt x="33" y="24"/>
                  <a:pt x="34" y="24"/>
                </a:cubicBezTo>
                <a:cubicBezTo>
                  <a:pt x="40" y="24"/>
                  <a:pt x="40" y="24"/>
                  <a:pt x="40" y="24"/>
                </a:cubicBezTo>
                <a:cubicBezTo>
                  <a:pt x="41" y="24"/>
                  <a:pt x="42" y="24"/>
                  <a:pt x="42" y="25"/>
                </a:cubicBezTo>
                <a:cubicBezTo>
                  <a:pt x="42" y="26"/>
                  <a:pt x="41" y="27"/>
                  <a:pt x="40" y="27"/>
                </a:cubicBezTo>
                <a:cubicBezTo>
                  <a:pt x="34" y="27"/>
                  <a:pt x="34" y="27"/>
                  <a:pt x="34" y="27"/>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27" name="Rectangle 22"/>
          <p:cNvSpPr>
            <a:spLocks noChangeArrowheads="1"/>
          </p:cNvSpPr>
          <p:nvPr/>
        </p:nvSpPr>
        <p:spPr bwMode="auto">
          <a:xfrm>
            <a:off x="5122861" y="3139231"/>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2015</a:t>
            </a:r>
            <a:endParaRPr lang="zh-CN" altLang="en-US" sz="1200" dirty="0">
              <a:solidFill>
                <a:schemeClr val="bg1"/>
              </a:solidFill>
            </a:endParaRPr>
          </a:p>
        </p:txBody>
      </p:sp>
      <p:sp>
        <p:nvSpPr>
          <p:cNvPr id="28" name="Rectangle 23"/>
          <p:cNvSpPr>
            <a:spLocks noChangeArrowheads="1"/>
          </p:cNvSpPr>
          <p:nvPr/>
        </p:nvSpPr>
        <p:spPr bwMode="auto">
          <a:xfrm>
            <a:off x="4468811" y="1658250"/>
            <a:ext cx="2012950" cy="11449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深圳正威健康产业投资有限公司成立、大健康产业园建立和深圳萨米国际医院项目签约</a:t>
            </a:r>
            <a:endParaRPr lang="en-US" altLang="zh-CN" sz="1000" b="1" dirty="0" smtClean="0">
              <a:solidFill>
                <a:srgbClr val="EF6541"/>
              </a:solidFill>
            </a:endParaRPr>
          </a:p>
          <a:p>
            <a:pPr algn="ctr">
              <a:lnSpc>
                <a:spcPct val="120000"/>
              </a:lnSpc>
              <a:buFont typeface="Arial" charset="0"/>
              <a:buNone/>
            </a:pPr>
            <a:r>
              <a:rPr lang="zh-CN" altLang="en-US" sz="800" dirty="0" smtClean="0">
                <a:solidFill>
                  <a:schemeClr val="bg1"/>
                </a:solidFill>
              </a:rPr>
              <a:t>正威国际集团投资成立正威健康产业投资有限公司，并建立了大健康产业园，开始涉足大健康领域。</a:t>
            </a:r>
            <a:r>
              <a:rPr lang="en-US" altLang="zh-CN" sz="800" dirty="0" smtClean="0">
                <a:solidFill>
                  <a:schemeClr val="bg1"/>
                </a:solidFill>
              </a:rPr>
              <a:t>10</a:t>
            </a:r>
            <a:r>
              <a:rPr lang="zh-CN" altLang="en-US" sz="800" dirty="0" smtClean="0">
                <a:solidFill>
                  <a:schemeClr val="bg1"/>
                </a:solidFill>
              </a:rPr>
              <a:t>月</a:t>
            </a:r>
            <a:r>
              <a:rPr lang="en-US" altLang="zh-CN" sz="800" dirty="0" smtClean="0">
                <a:solidFill>
                  <a:schemeClr val="bg1"/>
                </a:solidFill>
              </a:rPr>
              <a:t>28</a:t>
            </a:r>
            <a:r>
              <a:rPr lang="zh-CN" altLang="en-US" sz="800" dirty="0" smtClean="0">
                <a:solidFill>
                  <a:schemeClr val="bg1"/>
                </a:solidFill>
              </a:rPr>
              <a:t>日，与德国汉诺威国际医学创新公司合作创立深圳萨米国际医院。</a:t>
            </a:r>
            <a:endParaRPr lang="zh-CN" altLang="en-US" sz="800" dirty="0">
              <a:solidFill>
                <a:schemeClr val="bg1"/>
              </a:solidFill>
            </a:endParaRPr>
          </a:p>
        </p:txBody>
      </p:sp>
      <p:sp>
        <p:nvSpPr>
          <p:cNvPr id="29" name="Oval 12"/>
          <p:cNvSpPr>
            <a:spLocks noChangeArrowheads="1"/>
          </p:cNvSpPr>
          <p:nvPr/>
        </p:nvSpPr>
        <p:spPr bwMode="auto">
          <a:xfrm>
            <a:off x="6737658" y="2778422"/>
            <a:ext cx="177800" cy="177800"/>
          </a:xfrm>
          <a:prstGeom prst="ellipse">
            <a:avLst/>
          </a:prstGeom>
          <a:solidFill>
            <a:srgbClr val="EF6541"/>
          </a:solidFill>
          <a:ln w="12700">
            <a:solidFill>
              <a:schemeClr val="bg1"/>
            </a:solidFill>
            <a:round/>
            <a:headEnd/>
            <a:tailEnd/>
          </a:ln>
        </p:spPr>
        <p:txBody>
          <a:bodyPr/>
          <a:lstStyle/>
          <a:p>
            <a:endParaRPr lang="zh-CN" altLang="en-US"/>
          </a:p>
        </p:txBody>
      </p:sp>
      <p:sp>
        <p:nvSpPr>
          <p:cNvPr id="30" name="Oval 13"/>
          <p:cNvSpPr>
            <a:spLocks noChangeArrowheads="1"/>
          </p:cNvSpPr>
          <p:nvPr/>
        </p:nvSpPr>
        <p:spPr bwMode="auto">
          <a:xfrm>
            <a:off x="6578908" y="1706860"/>
            <a:ext cx="492125" cy="493712"/>
          </a:xfrm>
          <a:prstGeom prst="ellipse">
            <a:avLst/>
          </a:pr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 name="Freeform 17"/>
          <p:cNvSpPr>
            <a:spLocks noEditPoints="1"/>
          </p:cNvSpPr>
          <p:nvPr/>
        </p:nvSpPr>
        <p:spPr bwMode="auto">
          <a:xfrm>
            <a:off x="6705908" y="1817985"/>
            <a:ext cx="238125" cy="246062"/>
          </a:xfrm>
          <a:custGeom>
            <a:avLst/>
            <a:gdLst>
              <a:gd name="T0" fmla="*/ 38 w 75"/>
              <a:gd name="T1" fmla="*/ 20 h 77"/>
              <a:gd name="T2" fmla="*/ 55 w 75"/>
              <a:gd name="T3" fmla="*/ 38 h 77"/>
              <a:gd name="T4" fmla="*/ 60 w 75"/>
              <a:gd name="T5" fmla="*/ 34 h 77"/>
              <a:gd name="T6" fmla="*/ 42 w 75"/>
              <a:gd name="T7" fmla="*/ 16 h 77"/>
              <a:gd name="T8" fmla="*/ 38 w 75"/>
              <a:gd name="T9" fmla="*/ 20 h 77"/>
              <a:gd name="T10" fmla="*/ 53 w 75"/>
              <a:gd name="T11" fmla="*/ 40 h 77"/>
              <a:gd name="T12" fmla="*/ 53 w 75"/>
              <a:gd name="T13" fmla="*/ 40 h 77"/>
              <a:gd name="T14" fmla="*/ 35 w 75"/>
              <a:gd name="T15" fmla="*/ 23 h 77"/>
              <a:gd name="T16" fmla="*/ 13 w 75"/>
              <a:gd name="T17" fmla="*/ 45 h 77"/>
              <a:gd name="T18" fmla="*/ 30 w 75"/>
              <a:gd name="T19" fmla="*/ 63 h 77"/>
              <a:gd name="T20" fmla="*/ 53 w 75"/>
              <a:gd name="T21" fmla="*/ 40 h 77"/>
              <a:gd name="T22" fmla="*/ 45 w 75"/>
              <a:gd name="T23" fmla="*/ 5 h 77"/>
              <a:gd name="T24" fmla="*/ 45 w 75"/>
              <a:gd name="T25" fmla="*/ 5 h 77"/>
              <a:gd name="T26" fmla="*/ 57 w 75"/>
              <a:gd name="T27" fmla="*/ 1 h 77"/>
              <a:gd name="T28" fmla="*/ 75 w 75"/>
              <a:gd name="T29" fmla="*/ 19 h 77"/>
              <a:gd name="T30" fmla="*/ 70 w 75"/>
              <a:gd name="T31" fmla="*/ 32 h 77"/>
              <a:gd name="T32" fmla="*/ 33 w 75"/>
              <a:gd name="T33" fmla="*/ 68 h 77"/>
              <a:gd name="T34" fmla="*/ 23 w 75"/>
              <a:gd name="T35" fmla="*/ 73 h 77"/>
              <a:gd name="T36" fmla="*/ 14 w 75"/>
              <a:gd name="T37" fmla="*/ 72 h 77"/>
              <a:gd name="T38" fmla="*/ 13 w 75"/>
              <a:gd name="T39" fmla="*/ 73 h 77"/>
              <a:gd name="T40" fmla="*/ 13 w 75"/>
              <a:gd name="T41" fmla="*/ 73 h 77"/>
              <a:gd name="T42" fmla="*/ 13 w 75"/>
              <a:gd name="T43" fmla="*/ 73 h 77"/>
              <a:gd name="T44" fmla="*/ 1 w 75"/>
              <a:gd name="T45" fmla="*/ 71 h 77"/>
              <a:gd name="T46" fmla="*/ 3 w 75"/>
              <a:gd name="T47" fmla="*/ 63 h 77"/>
              <a:gd name="T48" fmla="*/ 4 w 75"/>
              <a:gd name="T49" fmla="*/ 62 h 77"/>
              <a:gd name="T50" fmla="*/ 3 w 75"/>
              <a:gd name="T51" fmla="*/ 53 h 77"/>
              <a:gd name="T52" fmla="*/ 8 w 75"/>
              <a:gd name="T53" fmla="*/ 42 h 77"/>
              <a:gd name="T54" fmla="*/ 43 w 75"/>
              <a:gd name="T55" fmla="*/ 7 h 77"/>
              <a:gd name="T56" fmla="*/ 40 w 75"/>
              <a:gd name="T57" fmla="*/ 5 h 77"/>
              <a:gd name="T58" fmla="*/ 21 w 75"/>
              <a:gd name="T59" fmla="*/ 25 h 77"/>
              <a:gd name="T60" fmla="*/ 18 w 75"/>
              <a:gd name="T61" fmla="*/ 25 h 77"/>
              <a:gd name="T62" fmla="*/ 18 w 75"/>
              <a:gd name="T63" fmla="*/ 22 h 77"/>
              <a:gd name="T64" fmla="*/ 39 w 75"/>
              <a:gd name="T65" fmla="*/ 1 h 77"/>
              <a:gd name="T66" fmla="*/ 41 w 75"/>
              <a:gd name="T67" fmla="*/ 1 h 77"/>
              <a:gd name="T68" fmla="*/ 45 w 75"/>
              <a:gd name="T69" fmla="*/ 5 h 77"/>
              <a:gd name="T70" fmla="*/ 57 w 75"/>
              <a:gd name="T71" fmla="*/ 7 h 77"/>
              <a:gd name="T72" fmla="*/ 57 w 75"/>
              <a:gd name="T73" fmla="*/ 7 h 77"/>
              <a:gd name="T74" fmla="*/ 48 w 75"/>
              <a:gd name="T75" fmla="*/ 10 h 77"/>
              <a:gd name="T76" fmla="*/ 48 w 75"/>
              <a:gd name="T77" fmla="*/ 10 h 77"/>
              <a:gd name="T78" fmla="*/ 45 w 75"/>
              <a:gd name="T79" fmla="*/ 14 h 77"/>
              <a:gd name="T80" fmla="*/ 62 w 75"/>
              <a:gd name="T81" fmla="*/ 31 h 77"/>
              <a:gd name="T82" fmla="*/ 66 w 75"/>
              <a:gd name="T83" fmla="*/ 28 h 77"/>
              <a:gd name="T84" fmla="*/ 69 w 75"/>
              <a:gd name="T85" fmla="*/ 19 h 77"/>
              <a:gd name="T86" fmla="*/ 57 w 75"/>
              <a:gd name="T87" fmla="*/ 7 h 77"/>
              <a:gd name="T88" fmla="*/ 11 w 75"/>
              <a:gd name="T89" fmla="*/ 48 h 77"/>
              <a:gd name="T90" fmla="*/ 11 w 75"/>
              <a:gd name="T91" fmla="*/ 48 h 77"/>
              <a:gd name="T92" fmla="*/ 8 w 75"/>
              <a:gd name="T93" fmla="*/ 54 h 77"/>
              <a:gd name="T94" fmla="*/ 10 w 75"/>
              <a:gd name="T95" fmla="*/ 61 h 77"/>
              <a:gd name="T96" fmla="*/ 9 w 75"/>
              <a:gd name="T97" fmla="*/ 65 h 77"/>
              <a:gd name="T98" fmla="*/ 7 w 75"/>
              <a:gd name="T99" fmla="*/ 67 h 77"/>
              <a:gd name="T100" fmla="*/ 7 w 75"/>
              <a:gd name="T101" fmla="*/ 67 h 77"/>
              <a:gd name="T102" fmla="*/ 9 w 75"/>
              <a:gd name="T103" fmla="*/ 69 h 77"/>
              <a:gd name="T104" fmla="*/ 11 w 75"/>
              <a:gd name="T105" fmla="*/ 67 h 77"/>
              <a:gd name="T106" fmla="*/ 15 w 75"/>
              <a:gd name="T107" fmla="*/ 66 h 77"/>
              <a:gd name="T108" fmla="*/ 22 w 75"/>
              <a:gd name="T109" fmla="*/ 67 h 77"/>
              <a:gd name="T110" fmla="*/ 28 w 75"/>
              <a:gd name="T111" fmla="*/ 65 h 77"/>
              <a:gd name="T112" fmla="*/ 11 w 75"/>
              <a:gd name="T113" fmla="*/ 48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5" h="77">
                <a:moveTo>
                  <a:pt x="38" y="20"/>
                </a:moveTo>
                <a:cubicBezTo>
                  <a:pt x="55" y="38"/>
                  <a:pt x="55" y="38"/>
                  <a:pt x="55" y="38"/>
                </a:cubicBezTo>
                <a:cubicBezTo>
                  <a:pt x="60" y="34"/>
                  <a:pt x="60" y="34"/>
                  <a:pt x="60" y="34"/>
                </a:cubicBezTo>
                <a:cubicBezTo>
                  <a:pt x="42" y="16"/>
                  <a:pt x="42" y="16"/>
                  <a:pt x="42" y="16"/>
                </a:cubicBezTo>
                <a:cubicBezTo>
                  <a:pt x="38" y="20"/>
                  <a:pt x="38" y="20"/>
                  <a:pt x="38" y="20"/>
                </a:cubicBezTo>
                <a:close/>
                <a:moveTo>
                  <a:pt x="53" y="40"/>
                </a:moveTo>
                <a:cubicBezTo>
                  <a:pt x="53" y="40"/>
                  <a:pt x="53" y="40"/>
                  <a:pt x="53" y="40"/>
                </a:cubicBezTo>
                <a:cubicBezTo>
                  <a:pt x="35" y="23"/>
                  <a:pt x="35" y="23"/>
                  <a:pt x="35" y="23"/>
                </a:cubicBezTo>
                <a:cubicBezTo>
                  <a:pt x="13" y="45"/>
                  <a:pt x="13" y="45"/>
                  <a:pt x="13" y="45"/>
                </a:cubicBezTo>
                <a:cubicBezTo>
                  <a:pt x="30" y="63"/>
                  <a:pt x="30" y="63"/>
                  <a:pt x="30" y="63"/>
                </a:cubicBezTo>
                <a:cubicBezTo>
                  <a:pt x="53" y="40"/>
                  <a:pt x="53" y="40"/>
                  <a:pt x="53" y="40"/>
                </a:cubicBezTo>
                <a:close/>
                <a:moveTo>
                  <a:pt x="45" y="5"/>
                </a:moveTo>
                <a:cubicBezTo>
                  <a:pt x="45" y="5"/>
                  <a:pt x="45" y="5"/>
                  <a:pt x="45" y="5"/>
                </a:cubicBezTo>
                <a:cubicBezTo>
                  <a:pt x="49" y="2"/>
                  <a:pt x="53" y="1"/>
                  <a:pt x="57" y="1"/>
                </a:cubicBezTo>
                <a:cubicBezTo>
                  <a:pt x="67" y="1"/>
                  <a:pt x="75" y="9"/>
                  <a:pt x="75" y="19"/>
                </a:cubicBezTo>
                <a:cubicBezTo>
                  <a:pt x="75" y="24"/>
                  <a:pt x="73" y="28"/>
                  <a:pt x="70" y="32"/>
                </a:cubicBezTo>
                <a:cubicBezTo>
                  <a:pt x="33" y="68"/>
                  <a:pt x="33" y="68"/>
                  <a:pt x="33" y="68"/>
                </a:cubicBezTo>
                <a:cubicBezTo>
                  <a:pt x="30" y="71"/>
                  <a:pt x="27" y="73"/>
                  <a:pt x="23" y="73"/>
                </a:cubicBezTo>
                <a:cubicBezTo>
                  <a:pt x="20" y="74"/>
                  <a:pt x="17" y="73"/>
                  <a:pt x="14" y="72"/>
                </a:cubicBezTo>
                <a:cubicBezTo>
                  <a:pt x="13" y="73"/>
                  <a:pt x="13" y="73"/>
                  <a:pt x="13" y="73"/>
                </a:cubicBezTo>
                <a:cubicBezTo>
                  <a:pt x="13" y="73"/>
                  <a:pt x="13" y="73"/>
                  <a:pt x="13" y="73"/>
                </a:cubicBezTo>
                <a:cubicBezTo>
                  <a:pt x="13" y="73"/>
                  <a:pt x="13" y="73"/>
                  <a:pt x="13" y="73"/>
                </a:cubicBezTo>
                <a:cubicBezTo>
                  <a:pt x="9" y="77"/>
                  <a:pt x="3" y="75"/>
                  <a:pt x="1" y="71"/>
                </a:cubicBezTo>
                <a:cubicBezTo>
                  <a:pt x="0" y="68"/>
                  <a:pt x="0" y="65"/>
                  <a:pt x="3" y="63"/>
                </a:cubicBezTo>
                <a:cubicBezTo>
                  <a:pt x="4" y="62"/>
                  <a:pt x="4" y="62"/>
                  <a:pt x="4" y="62"/>
                </a:cubicBezTo>
                <a:cubicBezTo>
                  <a:pt x="2" y="59"/>
                  <a:pt x="2" y="56"/>
                  <a:pt x="3" y="53"/>
                </a:cubicBezTo>
                <a:cubicBezTo>
                  <a:pt x="3" y="49"/>
                  <a:pt x="5" y="45"/>
                  <a:pt x="8" y="42"/>
                </a:cubicBezTo>
                <a:cubicBezTo>
                  <a:pt x="43" y="7"/>
                  <a:pt x="43" y="7"/>
                  <a:pt x="43" y="7"/>
                </a:cubicBezTo>
                <a:cubicBezTo>
                  <a:pt x="40" y="5"/>
                  <a:pt x="40" y="5"/>
                  <a:pt x="40" y="5"/>
                </a:cubicBezTo>
                <a:cubicBezTo>
                  <a:pt x="21" y="25"/>
                  <a:pt x="21" y="25"/>
                  <a:pt x="21" y="25"/>
                </a:cubicBezTo>
                <a:cubicBezTo>
                  <a:pt x="20" y="25"/>
                  <a:pt x="19" y="25"/>
                  <a:pt x="18" y="25"/>
                </a:cubicBezTo>
                <a:cubicBezTo>
                  <a:pt x="17" y="24"/>
                  <a:pt x="17" y="23"/>
                  <a:pt x="18" y="22"/>
                </a:cubicBezTo>
                <a:cubicBezTo>
                  <a:pt x="39" y="1"/>
                  <a:pt x="39" y="1"/>
                  <a:pt x="39" y="1"/>
                </a:cubicBezTo>
                <a:cubicBezTo>
                  <a:pt x="40" y="0"/>
                  <a:pt x="41" y="0"/>
                  <a:pt x="41" y="1"/>
                </a:cubicBezTo>
                <a:cubicBezTo>
                  <a:pt x="45" y="5"/>
                  <a:pt x="45" y="5"/>
                  <a:pt x="45" y="5"/>
                </a:cubicBezTo>
                <a:close/>
                <a:moveTo>
                  <a:pt x="57" y="7"/>
                </a:moveTo>
                <a:cubicBezTo>
                  <a:pt x="57" y="7"/>
                  <a:pt x="57" y="7"/>
                  <a:pt x="57" y="7"/>
                </a:cubicBezTo>
                <a:cubicBezTo>
                  <a:pt x="54" y="7"/>
                  <a:pt x="51" y="8"/>
                  <a:pt x="48" y="10"/>
                </a:cubicBezTo>
                <a:cubicBezTo>
                  <a:pt x="48" y="10"/>
                  <a:pt x="48" y="10"/>
                  <a:pt x="48" y="10"/>
                </a:cubicBezTo>
                <a:cubicBezTo>
                  <a:pt x="45" y="14"/>
                  <a:pt x="45" y="14"/>
                  <a:pt x="45" y="14"/>
                </a:cubicBezTo>
                <a:cubicBezTo>
                  <a:pt x="62" y="31"/>
                  <a:pt x="62" y="31"/>
                  <a:pt x="62" y="31"/>
                </a:cubicBezTo>
                <a:cubicBezTo>
                  <a:pt x="66" y="28"/>
                  <a:pt x="66" y="28"/>
                  <a:pt x="66" y="28"/>
                </a:cubicBezTo>
                <a:cubicBezTo>
                  <a:pt x="68" y="25"/>
                  <a:pt x="69" y="22"/>
                  <a:pt x="69" y="19"/>
                </a:cubicBezTo>
                <a:cubicBezTo>
                  <a:pt x="69" y="12"/>
                  <a:pt x="64" y="7"/>
                  <a:pt x="57" y="7"/>
                </a:cubicBezTo>
                <a:close/>
                <a:moveTo>
                  <a:pt x="11" y="48"/>
                </a:moveTo>
                <a:cubicBezTo>
                  <a:pt x="11" y="48"/>
                  <a:pt x="11" y="48"/>
                  <a:pt x="11" y="48"/>
                </a:cubicBezTo>
                <a:cubicBezTo>
                  <a:pt x="9" y="50"/>
                  <a:pt x="9" y="52"/>
                  <a:pt x="8" y="54"/>
                </a:cubicBezTo>
                <a:cubicBezTo>
                  <a:pt x="8" y="56"/>
                  <a:pt x="8" y="59"/>
                  <a:pt x="10" y="61"/>
                </a:cubicBezTo>
                <a:cubicBezTo>
                  <a:pt x="10" y="62"/>
                  <a:pt x="10" y="64"/>
                  <a:pt x="9" y="65"/>
                </a:cubicBezTo>
                <a:cubicBezTo>
                  <a:pt x="7" y="67"/>
                  <a:pt x="7" y="67"/>
                  <a:pt x="7" y="67"/>
                </a:cubicBezTo>
                <a:cubicBezTo>
                  <a:pt x="7" y="67"/>
                  <a:pt x="7" y="67"/>
                  <a:pt x="7" y="67"/>
                </a:cubicBezTo>
                <a:cubicBezTo>
                  <a:pt x="5" y="68"/>
                  <a:pt x="7" y="70"/>
                  <a:pt x="9" y="69"/>
                </a:cubicBezTo>
                <a:cubicBezTo>
                  <a:pt x="11" y="67"/>
                  <a:pt x="11" y="67"/>
                  <a:pt x="11" y="67"/>
                </a:cubicBezTo>
                <a:cubicBezTo>
                  <a:pt x="12" y="66"/>
                  <a:pt x="13" y="65"/>
                  <a:pt x="15" y="66"/>
                </a:cubicBezTo>
                <a:cubicBezTo>
                  <a:pt x="17" y="67"/>
                  <a:pt x="20" y="68"/>
                  <a:pt x="22" y="67"/>
                </a:cubicBezTo>
                <a:cubicBezTo>
                  <a:pt x="24" y="67"/>
                  <a:pt x="26" y="66"/>
                  <a:pt x="28" y="65"/>
                </a:cubicBezTo>
                <a:cubicBezTo>
                  <a:pt x="11" y="48"/>
                  <a:pt x="11" y="48"/>
                  <a:pt x="11" y="48"/>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2" name="Rectangle 20"/>
          <p:cNvSpPr>
            <a:spLocks noChangeArrowheads="1"/>
          </p:cNvSpPr>
          <p:nvPr/>
        </p:nvSpPr>
        <p:spPr bwMode="auto">
          <a:xfrm>
            <a:off x="5847071" y="3432472"/>
            <a:ext cx="2012950" cy="96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zh-CN" altLang="en-US" sz="1000" b="1" dirty="0" smtClean="0">
                <a:solidFill>
                  <a:srgbClr val="EF6541"/>
                </a:solidFill>
              </a:rPr>
              <a:t>正威国际集团北方总部落户天津西青区</a:t>
            </a:r>
            <a:endParaRPr lang="en-US" altLang="zh-CN" sz="1000" b="1" dirty="0" smtClean="0">
              <a:solidFill>
                <a:srgbClr val="EF6541"/>
              </a:solidFill>
            </a:endParaRPr>
          </a:p>
          <a:p>
            <a:pPr algn="ctr">
              <a:lnSpc>
                <a:spcPct val="120000"/>
              </a:lnSpc>
              <a:buFont typeface="Arial" charset="0"/>
              <a:buNone/>
            </a:pPr>
            <a:r>
              <a:rPr lang="en-US" altLang="zh-CN" sz="800" dirty="0" smtClean="0">
                <a:solidFill>
                  <a:schemeClr val="bg1"/>
                </a:solidFill>
              </a:rPr>
              <a:t>6</a:t>
            </a:r>
            <a:r>
              <a:rPr lang="zh-CN" altLang="en-US" sz="800" dirty="0" smtClean="0">
                <a:solidFill>
                  <a:schemeClr val="bg1"/>
                </a:solidFill>
              </a:rPr>
              <a:t>月</a:t>
            </a:r>
            <a:r>
              <a:rPr lang="en-US" altLang="zh-CN" sz="800" dirty="0" smtClean="0">
                <a:solidFill>
                  <a:schemeClr val="bg1"/>
                </a:solidFill>
              </a:rPr>
              <a:t>18</a:t>
            </a:r>
            <a:r>
              <a:rPr lang="zh-CN" altLang="en-US" sz="800" dirty="0" smtClean="0">
                <a:solidFill>
                  <a:schemeClr val="bg1"/>
                </a:solidFill>
              </a:rPr>
              <a:t>日，位于天津西青区的正威国际集团北方总部揭牌成立。北方总部项目投资</a:t>
            </a:r>
            <a:r>
              <a:rPr lang="en-US" altLang="zh-CN" sz="800" dirty="0" smtClean="0">
                <a:solidFill>
                  <a:schemeClr val="bg1"/>
                </a:solidFill>
              </a:rPr>
              <a:t>200</a:t>
            </a:r>
            <a:r>
              <a:rPr lang="zh-CN" altLang="en-US" sz="800" dirty="0" smtClean="0">
                <a:solidFill>
                  <a:schemeClr val="bg1"/>
                </a:solidFill>
              </a:rPr>
              <a:t>亿元，包括总部基地、新材料生产基地、国际创新基地和生活服务基地四大项目。</a:t>
            </a:r>
            <a:endParaRPr lang="zh-CN" altLang="en-US" sz="800" dirty="0">
              <a:solidFill>
                <a:schemeClr val="bg1"/>
              </a:solidFill>
            </a:endParaRPr>
          </a:p>
        </p:txBody>
      </p:sp>
      <p:sp>
        <p:nvSpPr>
          <p:cNvPr id="33" name="Rectangle 21"/>
          <p:cNvSpPr>
            <a:spLocks noChangeArrowheads="1"/>
          </p:cNvSpPr>
          <p:nvPr/>
        </p:nvSpPr>
        <p:spPr bwMode="auto">
          <a:xfrm>
            <a:off x="6475721" y="2351385"/>
            <a:ext cx="714375" cy="2012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lnSpc>
                <a:spcPct val="120000"/>
              </a:lnSpc>
              <a:buFont typeface="Arial" charset="0"/>
              <a:buNone/>
            </a:pPr>
            <a:r>
              <a:rPr lang="en-US" altLang="zh-CN" sz="1200" b="1" dirty="0" smtClean="0">
                <a:solidFill>
                  <a:schemeClr val="bg1"/>
                </a:solidFill>
              </a:rPr>
              <a:t>2017</a:t>
            </a:r>
            <a:endParaRPr lang="zh-CN" altLang="en-US" sz="1200" dirty="0">
              <a:solidFill>
                <a:schemeClr val="bg1"/>
              </a:solidFill>
            </a:endParaRPr>
          </a:p>
        </p:txBody>
      </p:sp>
    </p:spTree>
  </p:cSld>
  <p:clrMapOvr>
    <a:masterClrMapping/>
  </p:clrMapOvr>
  <p:transition>
    <p:push/>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Oval 2"/>
          <p:cNvSpPr>
            <a:spLocks noChangeArrowheads="1"/>
          </p:cNvSpPr>
          <p:nvPr/>
        </p:nvSpPr>
        <p:spPr bwMode="auto">
          <a:xfrm>
            <a:off x="1568450" y="1770063"/>
            <a:ext cx="1600200" cy="1600200"/>
          </a:xfrm>
          <a:prstGeom prst="ellipse">
            <a:avLst/>
          </a:prstGeom>
          <a:solidFill>
            <a:srgbClr val="C9B193"/>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endParaRPr lang="zh-CN" altLang="en-US"/>
          </a:p>
        </p:txBody>
      </p:sp>
      <p:pic>
        <p:nvPicPr>
          <p:cNvPr id="5123" name="Picture 3" descr="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476375" y="3049588"/>
            <a:ext cx="1784350" cy="387350"/>
          </a:xfrm>
          <a:prstGeom prst="rect">
            <a:avLst/>
          </a:prstGeom>
          <a:noFill/>
          <a:extLst>
            <a:ext uri="{909E8E84-426E-40DD-AFC4-6F175D3DCCD1}">
              <a14:hiddenFill xmlns:a14="http://schemas.microsoft.com/office/drawing/2010/main">
                <a:solidFill>
                  <a:srgbClr val="FFFFFF"/>
                </a:solidFill>
              </a14:hiddenFill>
            </a:ext>
          </a:extLst>
        </p:spPr>
      </p:pic>
      <p:sp>
        <p:nvSpPr>
          <p:cNvPr id="5125" name="Rectangle 5"/>
          <p:cNvSpPr>
            <a:spLocks noChangeArrowheads="1"/>
          </p:cNvSpPr>
          <p:nvPr/>
        </p:nvSpPr>
        <p:spPr bwMode="auto">
          <a:xfrm>
            <a:off x="1836738" y="2203450"/>
            <a:ext cx="1009650" cy="7318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lgn="ctr">
              <a:buFont typeface="Arial" charset="0"/>
              <a:buNone/>
            </a:pPr>
            <a:r>
              <a:rPr lang="en-US" altLang="zh-CN" sz="4800">
                <a:solidFill>
                  <a:schemeClr val="bg1"/>
                </a:solidFill>
              </a:rPr>
              <a:t>02</a:t>
            </a:r>
          </a:p>
        </p:txBody>
      </p:sp>
      <p:sp>
        <p:nvSpPr>
          <p:cNvPr id="5127" name="Freeform 7"/>
          <p:cNvSpPr>
            <a:spLocks/>
          </p:cNvSpPr>
          <p:nvPr/>
        </p:nvSpPr>
        <p:spPr bwMode="auto">
          <a:xfrm>
            <a:off x="2897188" y="2314575"/>
            <a:ext cx="412750" cy="158750"/>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5128" name="Group 8"/>
          <p:cNvGrpSpPr>
            <a:grpSpLocks/>
          </p:cNvGrpSpPr>
          <p:nvPr/>
        </p:nvGrpSpPr>
        <p:grpSpPr bwMode="auto">
          <a:xfrm>
            <a:off x="1406525" y="1871663"/>
            <a:ext cx="177800" cy="174625"/>
            <a:chOff x="223" y="203"/>
            <a:chExt cx="213" cy="211"/>
          </a:xfrm>
        </p:grpSpPr>
        <p:sp>
          <p:nvSpPr>
            <p:cNvPr id="5129" name="Freeform 9"/>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130" name="Oval 10"/>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sp>
        <p:nvSpPr>
          <p:cNvPr id="5131" name="Freeform 11"/>
          <p:cNvSpPr>
            <a:spLocks/>
          </p:cNvSpPr>
          <p:nvPr/>
        </p:nvSpPr>
        <p:spPr bwMode="auto">
          <a:xfrm>
            <a:off x="2151063" y="2008188"/>
            <a:ext cx="342900" cy="130175"/>
          </a:xfrm>
          <a:custGeom>
            <a:avLst/>
            <a:gdLst>
              <a:gd name="T0" fmla="*/ 488 w 496"/>
              <a:gd name="T1" fmla="*/ 189 h 189"/>
              <a:gd name="T2" fmla="*/ 493 w 496"/>
              <a:gd name="T3" fmla="*/ 165 h 189"/>
              <a:gd name="T4" fmla="*/ 419 w 496"/>
              <a:gd name="T5" fmla="*/ 79 h 189"/>
              <a:gd name="T6" fmla="*/ 370 w 496"/>
              <a:gd name="T7" fmla="*/ 92 h 189"/>
              <a:gd name="T8" fmla="*/ 370 w 496"/>
              <a:gd name="T9" fmla="*/ 87 h 189"/>
              <a:gd name="T10" fmla="*/ 370 w 496"/>
              <a:gd name="T11" fmla="*/ 83 h 189"/>
              <a:gd name="T12" fmla="*/ 369 w 496"/>
              <a:gd name="T13" fmla="*/ 67 h 189"/>
              <a:gd name="T14" fmla="*/ 363 w 496"/>
              <a:gd name="T15" fmla="*/ 49 h 189"/>
              <a:gd name="T16" fmla="*/ 362 w 496"/>
              <a:gd name="T17" fmla="*/ 46 h 189"/>
              <a:gd name="T18" fmla="*/ 362 w 496"/>
              <a:gd name="T19" fmla="*/ 46 h 189"/>
              <a:gd name="T20" fmla="*/ 362 w 496"/>
              <a:gd name="T21" fmla="*/ 46 h 189"/>
              <a:gd name="T22" fmla="*/ 350 w 496"/>
              <a:gd name="T23" fmla="*/ 28 h 189"/>
              <a:gd name="T24" fmla="*/ 335 w 496"/>
              <a:gd name="T25" fmla="*/ 14 h 189"/>
              <a:gd name="T26" fmla="*/ 296 w 496"/>
              <a:gd name="T27" fmla="*/ 1 h 189"/>
              <a:gd name="T28" fmla="*/ 255 w 496"/>
              <a:gd name="T29" fmla="*/ 9 h 189"/>
              <a:gd name="T30" fmla="*/ 223 w 496"/>
              <a:gd name="T31" fmla="*/ 36 h 189"/>
              <a:gd name="T32" fmla="*/ 214 w 496"/>
              <a:gd name="T33" fmla="*/ 55 h 189"/>
              <a:gd name="T34" fmla="*/ 210 w 496"/>
              <a:gd name="T35" fmla="*/ 73 h 189"/>
              <a:gd name="T36" fmla="*/ 178 w 496"/>
              <a:gd name="T37" fmla="*/ 63 h 189"/>
              <a:gd name="T38" fmla="*/ 159 w 496"/>
              <a:gd name="T39" fmla="*/ 64 h 189"/>
              <a:gd name="T40" fmla="*/ 123 w 496"/>
              <a:gd name="T41" fmla="*/ 81 h 189"/>
              <a:gd name="T42" fmla="*/ 99 w 496"/>
              <a:gd name="T43" fmla="*/ 131 h 189"/>
              <a:gd name="T44" fmla="*/ 98 w 496"/>
              <a:gd name="T45" fmla="*/ 132 h 189"/>
              <a:gd name="T46" fmla="*/ 97 w 496"/>
              <a:gd name="T47" fmla="*/ 133 h 189"/>
              <a:gd name="T48" fmla="*/ 97 w 496"/>
              <a:gd name="T49" fmla="*/ 133 h 189"/>
              <a:gd name="T50" fmla="*/ 2 w 496"/>
              <a:gd name="T51" fmla="*/ 180 h 189"/>
              <a:gd name="T52" fmla="*/ 0 w 496"/>
              <a:gd name="T53" fmla="*/ 189 h 189"/>
              <a:gd name="T54" fmla="*/ 488 w 496"/>
              <a:gd name="T55"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96" h="189">
                <a:moveTo>
                  <a:pt x="488" y="189"/>
                </a:moveTo>
                <a:cubicBezTo>
                  <a:pt x="491" y="182"/>
                  <a:pt x="493" y="174"/>
                  <a:pt x="493" y="165"/>
                </a:cubicBezTo>
                <a:cubicBezTo>
                  <a:pt x="496" y="124"/>
                  <a:pt x="463" y="79"/>
                  <a:pt x="419" y="79"/>
                </a:cubicBezTo>
                <a:cubicBezTo>
                  <a:pt x="401" y="79"/>
                  <a:pt x="384" y="84"/>
                  <a:pt x="370" y="92"/>
                </a:cubicBezTo>
                <a:cubicBezTo>
                  <a:pt x="370" y="91"/>
                  <a:pt x="370" y="89"/>
                  <a:pt x="370" y="87"/>
                </a:cubicBezTo>
                <a:cubicBezTo>
                  <a:pt x="370" y="86"/>
                  <a:pt x="370" y="84"/>
                  <a:pt x="370" y="83"/>
                </a:cubicBezTo>
                <a:cubicBezTo>
                  <a:pt x="371" y="78"/>
                  <a:pt x="370" y="72"/>
                  <a:pt x="369" y="67"/>
                </a:cubicBezTo>
                <a:cubicBezTo>
                  <a:pt x="368" y="61"/>
                  <a:pt x="366" y="55"/>
                  <a:pt x="363" y="49"/>
                </a:cubicBezTo>
                <a:cubicBezTo>
                  <a:pt x="363" y="48"/>
                  <a:pt x="363" y="47"/>
                  <a:pt x="362" y="46"/>
                </a:cubicBezTo>
                <a:cubicBezTo>
                  <a:pt x="362" y="46"/>
                  <a:pt x="362" y="46"/>
                  <a:pt x="362" y="46"/>
                </a:cubicBezTo>
                <a:cubicBezTo>
                  <a:pt x="362" y="46"/>
                  <a:pt x="362" y="46"/>
                  <a:pt x="362" y="46"/>
                </a:cubicBezTo>
                <a:cubicBezTo>
                  <a:pt x="360" y="41"/>
                  <a:pt x="357" y="37"/>
                  <a:pt x="350" y="28"/>
                </a:cubicBezTo>
                <a:cubicBezTo>
                  <a:pt x="346" y="22"/>
                  <a:pt x="340" y="18"/>
                  <a:pt x="335" y="14"/>
                </a:cubicBezTo>
                <a:cubicBezTo>
                  <a:pt x="323" y="6"/>
                  <a:pt x="310" y="2"/>
                  <a:pt x="296" y="1"/>
                </a:cubicBezTo>
                <a:cubicBezTo>
                  <a:pt x="281" y="0"/>
                  <a:pt x="268" y="2"/>
                  <a:pt x="255" y="9"/>
                </a:cubicBezTo>
                <a:cubicBezTo>
                  <a:pt x="242" y="15"/>
                  <a:pt x="231" y="24"/>
                  <a:pt x="223" y="36"/>
                </a:cubicBezTo>
                <a:cubicBezTo>
                  <a:pt x="220" y="43"/>
                  <a:pt x="217" y="49"/>
                  <a:pt x="214" y="55"/>
                </a:cubicBezTo>
                <a:cubicBezTo>
                  <a:pt x="212" y="61"/>
                  <a:pt x="211" y="67"/>
                  <a:pt x="210" y="73"/>
                </a:cubicBezTo>
                <a:cubicBezTo>
                  <a:pt x="200" y="67"/>
                  <a:pt x="189" y="64"/>
                  <a:pt x="178" y="63"/>
                </a:cubicBezTo>
                <a:cubicBezTo>
                  <a:pt x="171" y="63"/>
                  <a:pt x="165" y="64"/>
                  <a:pt x="159" y="64"/>
                </a:cubicBezTo>
                <a:cubicBezTo>
                  <a:pt x="145" y="67"/>
                  <a:pt x="133" y="72"/>
                  <a:pt x="123" y="81"/>
                </a:cubicBezTo>
                <a:cubicBezTo>
                  <a:pt x="109" y="94"/>
                  <a:pt x="100" y="112"/>
                  <a:pt x="99" y="131"/>
                </a:cubicBezTo>
                <a:cubicBezTo>
                  <a:pt x="98" y="131"/>
                  <a:pt x="98" y="132"/>
                  <a:pt x="98" y="132"/>
                </a:cubicBezTo>
                <a:cubicBezTo>
                  <a:pt x="92" y="131"/>
                  <a:pt x="86" y="130"/>
                  <a:pt x="97" y="133"/>
                </a:cubicBezTo>
                <a:cubicBezTo>
                  <a:pt x="97" y="133"/>
                  <a:pt x="97" y="133"/>
                  <a:pt x="97" y="133"/>
                </a:cubicBezTo>
                <a:cubicBezTo>
                  <a:pt x="59" y="125"/>
                  <a:pt x="17" y="137"/>
                  <a:pt x="2" y="180"/>
                </a:cubicBezTo>
                <a:cubicBezTo>
                  <a:pt x="1" y="183"/>
                  <a:pt x="0" y="186"/>
                  <a:pt x="0" y="189"/>
                </a:cubicBezTo>
                <a:lnTo>
                  <a:pt x="488" y="189"/>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5132" name="Group 12"/>
          <p:cNvGrpSpPr>
            <a:grpSpLocks/>
          </p:cNvGrpSpPr>
          <p:nvPr/>
        </p:nvGrpSpPr>
        <p:grpSpPr bwMode="auto">
          <a:xfrm flipV="1">
            <a:off x="2849563" y="2730500"/>
            <a:ext cx="130175" cy="127000"/>
            <a:chOff x="223" y="203"/>
            <a:chExt cx="213" cy="211"/>
          </a:xfrm>
        </p:grpSpPr>
        <p:sp>
          <p:nvSpPr>
            <p:cNvPr id="5133" name="Freeform 13"/>
            <p:cNvSpPr>
              <a:spLocks/>
            </p:cNvSpPr>
            <p:nvPr/>
          </p:nvSpPr>
          <p:spPr bwMode="auto">
            <a:xfrm>
              <a:off x="223" y="203"/>
              <a:ext cx="213" cy="211"/>
            </a:xfrm>
            <a:custGeom>
              <a:avLst/>
              <a:gdLst>
                <a:gd name="T0" fmla="*/ 133 w 213"/>
                <a:gd name="T1" fmla="*/ 0 h 211"/>
                <a:gd name="T2" fmla="*/ 130 w 213"/>
                <a:gd name="T3" fmla="*/ 90 h 211"/>
                <a:gd name="T4" fmla="*/ 213 w 213"/>
                <a:gd name="T5" fmla="*/ 130 h 211"/>
                <a:gd name="T6" fmla="*/ 121 w 213"/>
                <a:gd name="T7" fmla="*/ 130 h 211"/>
                <a:gd name="T8" fmla="*/ 83 w 213"/>
                <a:gd name="T9" fmla="*/ 211 h 211"/>
                <a:gd name="T10" fmla="*/ 83 w 213"/>
                <a:gd name="T11" fmla="*/ 121 h 211"/>
                <a:gd name="T12" fmla="*/ 0 w 213"/>
                <a:gd name="T13" fmla="*/ 81 h 211"/>
                <a:gd name="T14" fmla="*/ 93 w 213"/>
                <a:gd name="T15" fmla="*/ 81 h 211"/>
                <a:gd name="T16" fmla="*/ 133 w 213"/>
                <a:gd name="T1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211">
                  <a:moveTo>
                    <a:pt x="133" y="0"/>
                  </a:moveTo>
                  <a:lnTo>
                    <a:pt x="130" y="90"/>
                  </a:lnTo>
                  <a:lnTo>
                    <a:pt x="213" y="130"/>
                  </a:lnTo>
                  <a:lnTo>
                    <a:pt x="121" y="130"/>
                  </a:lnTo>
                  <a:lnTo>
                    <a:pt x="83" y="211"/>
                  </a:lnTo>
                  <a:lnTo>
                    <a:pt x="83" y="121"/>
                  </a:lnTo>
                  <a:lnTo>
                    <a:pt x="0" y="81"/>
                  </a:lnTo>
                  <a:lnTo>
                    <a:pt x="93" y="81"/>
                  </a:lnTo>
                  <a:lnTo>
                    <a:pt x="133"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134" name="Oval 14"/>
            <p:cNvSpPr>
              <a:spLocks noChangeArrowheads="1"/>
            </p:cNvSpPr>
            <p:nvPr/>
          </p:nvSpPr>
          <p:spPr bwMode="auto">
            <a:xfrm>
              <a:off x="259" y="239"/>
              <a:ext cx="142" cy="139"/>
            </a:xfrm>
            <a:prstGeom prst="ellipse">
              <a:avLst/>
            </a:prstGeom>
            <a:solidFill>
              <a:srgbClr val="FFFFFF">
                <a:alpha val="17000"/>
              </a:srgbClr>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pic>
        <p:nvPicPr>
          <p:cNvPr id="5135" name="Picture 15" descr="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619375" y="1751013"/>
            <a:ext cx="501650" cy="501650"/>
          </a:xfrm>
          <a:prstGeom prst="rect">
            <a:avLst/>
          </a:prstGeom>
          <a:noFill/>
          <a:extLst>
            <a:ext uri="{909E8E84-426E-40DD-AFC4-6F175D3DCCD1}">
              <a14:hiddenFill xmlns:a14="http://schemas.microsoft.com/office/drawing/2010/main">
                <a:solidFill>
                  <a:srgbClr val="FFFFFF"/>
                </a:solidFill>
              </a14:hiddenFill>
            </a:ext>
          </a:extLst>
        </p:spPr>
      </p:pic>
      <p:sp>
        <p:nvSpPr>
          <p:cNvPr id="5136" name="Rectangle 16"/>
          <p:cNvSpPr>
            <a:spLocks noChangeArrowheads="1"/>
          </p:cNvSpPr>
          <p:nvPr/>
        </p:nvSpPr>
        <p:spPr bwMode="auto">
          <a:xfrm>
            <a:off x="3995738" y="2189163"/>
            <a:ext cx="4537075" cy="6155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2400" b="1" dirty="0" smtClean="0">
                <a:solidFill>
                  <a:srgbClr val="EF6541"/>
                </a:solidFill>
              </a:rPr>
              <a:t>创始人王文银简介</a:t>
            </a:r>
            <a:endParaRPr lang="en-US" altLang="zh-CN" sz="2400" b="1" dirty="0" smtClean="0">
              <a:solidFill>
                <a:srgbClr val="EF6541"/>
              </a:solidFill>
            </a:endParaRPr>
          </a:p>
          <a:p>
            <a:pPr>
              <a:buFont typeface="Arial" charset="0"/>
              <a:buNone/>
            </a:pPr>
            <a:r>
              <a:rPr lang="en-US" altLang="zh-CN" sz="1600" dirty="0" smtClean="0">
                <a:solidFill>
                  <a:schemeClr val="bg1"/>
                </a:solidFill>
              </a:rPr>
              <a:t>2016</a:t>
            </a:r>
            <a:r>
              <a:rPr lang="zh-CN" altLang="en-US" sz="1600" dirty="0" smtClean="0">
                <a:solidFill>
                  <a:schemeClr val="bg1"/>
                </a:solidFill>
              </a:rPr>
              <a:t>年福布斯中国富豪榜第六位，低调的世界铜王</a:t>
            </a:r>
            <a:endParaRPr lang="en-US" altLang="zh-CN" sz="1600" dirty="0">
              <a:solidFill>
                <a:schemeClr val="bg1"/>
              </a:solidFill>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794"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3795"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3796" name="Text Box 4"/>
          <p:cNvSpPr txBox="1">
            <a:spLocks noChangeArrowheads="1"/>
          </p:cNvSpPr>
          <p:nvPr/>
        </p:nvSpPr>
        <p:spPr bwMode="auto">
          <a:xfrm>
            <a:off x="250825" y="266700"/>
            <a:ext cx="3323987"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集团创始人、董事局主席</a:t>
            </a:r>
            <a:r>
              <a:rPr lang="zh-CN" altLang="en-US" b="1" dirty="0" smtClean="0">
                <a:solidFill>
                  <a:srgbClr val="EF6541"/>
                </a:solidFill>
                <a:latin typeface="微软雅黑" charset="-122"/>
                <a:ea typeface="微软雅黑" charset="-122"/>
              </a:rPr>
              <a:t>王文银</a:t>
            </a:r>
            <a:endParaRPr lang="en-US" altLang="zh-CN" b="1" dirty="0">
              <a:solidFill>
                <a:schemeClr val="bg1"/>
              </a:solidFill>
              <a:latin typeface="微软雅黑" charset="-122"/>
              <a:ea typeface="微软雅黑" charset="-122"/>
            </a:endParaRPr>
          </a:p>
        </p:txBody>
      </p:sp>
      <p:sp>
        <p:nvSpPr>
          <p:cNvPr id="33797" name="Text Box 5"/>
          <p:cNvSpPr txBox="1">
            <a:spLocks noChangeArrowheads="1"/>
          </p:cNvSpPr>
          <p:nvPr/>
        </p:nvSpPr>
        <p:spPr bwMode="auto">
          <a:xfrm>
            <a:off x="250825" y="627063"/>
            <a:ext cx="1349087"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sz="800" dirty="0" smtClean="0">
                <a:solidFill>
                  <a:srgbClr val="F0EFEF"/>
                </a:solidFill>
              </a:rPr>
              <a:t>安徽安庆人，博士学历学位</a:t>
            </a:r>
            <a:endParaRPr lang="en-US" altLang="zh-CN" sz="800" dirty="0">
              <a:solidFill>
                <a:srgbClr val="F0EFEF"/>
              </a:solidFill>
            </a:endParaRPr>
          </a:p>
        </p:txBody>
      </p:sp>
      <p:sp>
        <p:nvSpPr>
          <p:cNvPr id="33801" name="Freeform 9"/>
          <p:cNvSpPr>
            <a:spLocks/>
          </p:cNvSpPr>
          <p:nvPr/>
        </p:nvSpPr>
        <p:spPr bwMode="auto">
          <a:xfrm>
            <a:off x="5509029" y="882811"/>
            <a:ext cx="1860550" cy="469900"/>
          </a:xfrm>
          <a:custGeom>
            <a:avLst/>
            <a:gdLst>
              <a:gd name="T0" fmla="*/ 1172 w 1172"/>
              <a:gd name="T1" fmla="*/ 296 h 296"/>
              <a:gd name="T2" fmla="*/ 0 w 1172"/>
              <a:gd name="T3" fmla="*/ 296 h 296"/>
              <a:gd name="T4" fmla="*/ 153 w 1172"/>
              <a:gd name="T5" fmla="*/ 147 h 296"/>
              <a:gd name="T6" fmla="*/ 0 w 1172"/>
              <a:gd name="T7" fmla="*/ 0 h 296"/>
              <a:gd name="T8" fmla="*/ 1172 w 1172"/>
              <a:gd name="T9" fmla="*/ 0 h 296"/>
              <a:gd name="T10" fmla="*/ 1172 w 1172"/>
              <a:gd name="T11" fmla="*/ 296 h 296"/>
            </a:gdLst>
            <a:ahLst/>
            <a:cxnLst>
              <a:cxn ang="0">
                <a:pos x="T0" y="T1"/>
              </a:cxn>
              <a:cxn ang="0">
                <a:pos x="T2" y="T3"/>
              </a:cxn>
              <a:cxn ang="0">
                <a:pos x="T4" y="T5"/>
              </a:cxn>
              <a:cxn ang="0">
                <a:pos x="T6" y="T7"/>
              </a:cxn>
              <a:cxn ang="0">
                <a:pos x="T8" y="T9"/>
              </a:cxn>
              <a:cxn ang="0">
                <a:pos x="T10" y="T11"/>
              </a:cxn>
            </a:cxnLst>
            <a:rect l="0" t="0" r="r" b="b"/>
            <a:pathLst>
              <a:path w="1172" h="296">
                <a:moveTo>
                  <a:pt x="1172" y="296"/>
                </a:moveTo>
                <a:lnTo>
                  <a:pt x="0" y="296"/>
                </a:lnTo>
                <a:lnTo>
                  <a:pt x="153" y="147"/>
                </a:lnTo>
                <a:lnTo>
                  <a:pt x="0" y="0"/>
                </a:lnTo>
                <a:lnTo>
                  <a:pt x="1172" y="0"/>
                </a:lnTo>
                <a:lnTo>
                  <a:pt x="1172" y="296"/>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2" name="Freeform 10"/>
          <p:cNvSpPr>
            <a:spLocks/>
          </p:cNvSpPr>
          <p:nvPr/>
        </p:nvSpPr>
        <p:spPr bwMode="auto">
          <a:xfrm>
            <a:off x="5508104" y="4464774"/>
            <a:ext cx="1860550" cy="469900"/>
          </a:xfrm>
          <a:custGeom>
            <a:avLst/>
            <a:gdLst>
              <a:gd name="T0" fmla="*/ 0 w 1172"/>
              <a:gd name="T1" fmla="*/ 0 h 296"/>
              <a:gd name="T2" fmla="*/ 1172 w 1172"/>
              <a:gd name="T3" fmla="*/ 0 h 296"/>
              <a:gd name="T4" fmla="*/ 1019 w 1172"/>
              <a:gd name="T5" fmla="*/ 147 h 296"/>
              <a:gd name="T6" fmla="*/ 1172 w 1172"/>
              <a:gd name="T7" fmla="*/ 296 h 296"/>
              <a:gd name="T8" fmla="*/ 0 w 1172"/>
              <a:gd name="T9" fmla="*/ 296 h 296"/>
              <a:gd name="T10" fmla="*/ 0 w 1172"/>
              <a:gd name="T11" fmla="*/ 0 h 296"/>
            </a:gdLst>
            <a:ahLst/>
            <a:cxnLst>
              <a:cxn ang="0">
                <a:pos x="T0" y="T1"/>
              </a:cxn>
              <a:cxn ang="0">
                <a:pos x="T2" y="T3"/>
              </a:cxn>
              <a:cxn ang="0">
                <a:pos x="T4" y="T5"/>
              </a:cxn>
              <a:cxn ang="0">
                <a:pos x="T6" y="T7"/>
              </a:cxn>
              <a:cxn ang="0">
                <a:pos x="T8" y="T9"/>
              </a:cxn>
              <a:cxn ang="0">
                <a:pos x="T10" y="T11"/>
              </a:cxn>
            </a:cxnLst>
            <a:rect l="0" t="0" r="r" b="b"/>
            <a:pathLst>
              <a:path w="1172" h="296">
                <a:moveTo>
                  <a:pt x="0" y="0"/>
                </a:moveTo>
                <a:lnTo>
                  <a:pt x="1172" y="0"/>
                </a:lnTo>
                <a:lnTo>
                  <a:pt x="1019" y="147"/>
                </a:lnTo>
                <a:lnTo>
                  <a:pt x="1172" y="296"/>
                </a:lnTo>
                <a:lnTo>
                  <a:pt x="0" y="296"/>
                </a:lnTo>
                <a:lnTo>
                  <a:pt x="0" y="0"/>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3" name="Rectangle 11"/>
          <p:cNvSpPr>
            <a:spLocks noChangeArrowheads="1"/>
          </p:cNvSpPr>
          <p:nvPr/>
        </p:nvSpPr>
        <p:spPr bwMode="auto">
          <a:xfrm>
            <a:off x="5509029" y="1605124"/>
            <a:ext cx="1860550" cy="468312"/>
          </a:xfrm>
          <a:prstGeom prst="rect">
            <a:avLst/>
          </a:prstGeom>
          <a:solidFill>
            <a:srgbClr val="EF654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3804" name="Rectangle 12"/>
          <p:cNvSpPr>
            <a:spLocks noChangeArrowheads="1"/>
          </p:cNvSpPr>
          <p:nvPr/>
        </p:nvSpPr>
        <p:spPr bwMode="auto">
          <a:xfrm>
            <a:off x="5509029" y="2325849"/>
            <a:ext cx="1860550" cy="469900"/>
          </a:xfrm>
          <a:prstGeom prst="rect">
            <a:avLst/>
          </a:prstGeom>
          <a:solidFill>
            <a:srgbClr val="EF654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3805" name="Rectangle 13"/>
          <p:cNvSpPr>
            <a:spLocks noChangeArrowheads="1"/>
          </p:cNvSpPr>
          <p:nvPr/>
        </p:nvSpPr>
        <p:spPr bwMode="auto">
          <a:xfrm>
            <a:off x="5508104" y="3051267"/>
            <a:ext cx="1860550" cy="468313"/>
          </a:xfrm>
          <a:prstGeom prst="rect">
            <a:avLst/>
          </a:prstGeom>
          <a:solidFill>
            <a:srgbClr val="EF654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33806" name="Freeform 14"/>
          <p:cNvSpPr>
            <a:spLocks/>
          </p:cNvSpPr>
          <p:nvPr/>
        </p:nvSpPr>
        <p:spPr bwMode="auto">
          <a:xfrm>
            <a:off x="5509029" y="1352711"/>
            <a:ext cx="1860550" cy="252413"/>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7" name="Freeform 15"/>
          <p:cNvSpPr>
            <a:spLocks/>
          </p:cNvSpPr>
          <p:nvPr/>
        </p:nvSpPr>
        <p:spPr bwMode="auto">
          <a:xfrm>
            <a:off x="5509029" y="2073436"/>
            <a:ext cx="1860550" cy="252413"/>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8" name="Freeform 16"/>
          <p:cNvSpPr>
            <a:spLocks/>
          </p:cNvSpPr>
          <p:nvPr/>
        </p:nvSpPr>
        <p:spPr bwMode="auto">
          <a:xfrm>
            <a:off x="5520020" y="2801643"/>
            <a:ext cx="1860550" cy="252412"/>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09" name="Freeform 17"/>
          <p:cNvSpPr>
            <a:spLocks/>
          </p:cNvSpPr>
          <p:nvPr/>
        </p:nvSpPr>
        <p:spPr bwMode="auto">
          <a:xfrm>
            <a:off x="5520020" y="4211568"/>
            <a:ext cx="1860550" cy="252412"/>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3836" name="Rectangle 44"/>
          <p:cNvSpPr>
            <a:spLocks noChangeArrowheads="1"/>
          </p:cNvSpPr>
          <p:nvPr/>
        </p:nvSpPr>
        <p:spPr bwMode="auto">
          <a:xfrm>
            <a:off x="5743335" y="1011399"/>
            <a:ext cx="1415772"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bevel/>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现任中国企业家协会副会长</a:t>
            </a:r>
            <a:endParaRPr lang="en-US" altLang="zh-CN" sz="800" dirty="0">
              <a:solidFill>
                <a:schemeClr val="bg1"/>
              </a:solidFill>
              <a:latin typeface="微软雅黑" charset="-122"/>
              <a:ea typeface="微软雅黑" charset="-122"/>
            </a:endParaRPr>
          </a:p>
        </p:txBody>
      </p:sp>
      <p:sp>
        <p:nvSpPr>
          <p:cNvPr id="33837" name="Rectangle 45"/>
          <p:cNvSpPr>
            <a:spLocks noChangeArrowheads="1"/>
          </p:cNvSpPr>
          <p:nvPr/>
        </p:nvSpPr>
        <p:spPr bwMode="auto">
          <a:xfrm>
            <a:off x="5999815" y="1732124"/>
            <a:ext cx="902811"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深圳市政委常委</a:t>
            </a:r>
            <a:endParaRPr lang="en-US" altLang="zh-CN" dirty="0"/>
          </a:p>
        </p:txBody>
      </p:sp>
      <p:sp>
        <p:nvSpPr>
          <p:cNvPr id="33838" name="Rectangle 46"/>
          <p:cNvSpPr>
            <a:spLocks noChangeArrowheads="1"/>
          </p:cNvSpPr>
          <p:nvPr/>
        </p:nvSpPr>
        <p:spPr bwMode="auto">
          <a:xfrm>
            <a:off x="5897220" y="2456024"/>
            <a:ext cx="110799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广东省工商联副主席</a:t>
            </a:r>
            <a:endParaRPr lang="en-US" altLang="zh-CN" dirty="0"/>
          </a:p>
        </p:txBody>
      </p:sp>
      <p:sp>
        <p:nvSpPr>
          <p:cNvPr id="33839" name="Rectangle 47"/>
          <p:cNvSpPr>
            <a:spLocks noChangeArrowheads="1"/>
          </p:cNvSpPr>
          <p:nvPr/>
        </p:nvSpPr>
        <p:spPr bwMode="auto">
          <a:xfrm>
            <a:off x="5896297" y="3176680"/>
            <a:ext cx="110799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bevel/>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安徽省工商联副主席</a:t>
            </a:r>
            <a:endParaRPr lang="en-US" altLang="zh-CN" dirty="0"/>
          </a:p>
        </p:txBody>
      </p:sp>
      <p:sp>
        <p:nvSpPr>
          <p:cNvPr id="33840" name="Rectangle 48"/>
          <p:cNvSpPr>
            <a:spLocks noChangeArrowheads="1"/>
          </p:cNvSpPr>
          <p:nvPr/>
        </p:nvSpPr>
        <p:spPr bwMode="auto">
          <a:xfrm>
            <a:off x="5793711" y="4590187"/>
            <a:ext cx="1313180"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广东省安徽商会创会会长</a:t>
            </a:r>
            <a:endParaRPr lang="en-US" altLang="zh-CN" dirty="0"/>
          </a:p>
        </p:txBody>
      </p:sp>
      <p:pic>
        <p:nvPicPr>
          <p:cNvPr id="2" name="图片 1"/>
          <p:cNvPicPr>
            <a:picLocks noChangeAspect="1"/>
          </p:cNvPicPr>
          <p:nvPr/>
        </p:nvPicPr>
        <p:blipFill>
          <a:blip r:embed="rId3"/>
          <a:stretch>
            <a:fillRect/>
          </a:stretch>
        </p:blipFill>
        <p:spPr>
          <a:xfrm>
            <a:off x="465901" y="1134199"/>
            <a:ext cx="4243388" cy="3800475"/>
          </a:xfrm>
          <a:prstGeom prst="rect">
            <a:avLst/>
          </a:prstGeom>
        </p:spPr>
      </p:pic>
      <p:sp>
        <p:nvSpPr>
          <p:cNvPr id="53" name="Freeform 17"/>
          <p:cNvSpPr>
            <a:spLocks/>
          </p:cNvSpPr>
          <p:nvPr/>
        </p:nvSpPr>
        <p:spPr bwMode="auto">
          <a:xfrm>
            <a:off x="5508104" y="3511437"/>
            <a:ext cx="1860550" cy="252412"/>
          </a:xfrm>
          <a:custGeom>
            <a:avLst/>
            <a:gdLst>
              <a:gd name="T0" fmla="*/ 1172 w 1172"/>
              <a:gd name="T1" fmla="*/ 0 h 159"/>
              <a:gd name="T2" fmla="*/ 427 w 1172"/>
              <a:gd name="T3" fmla="*/ 0 h 159"/>
              <a:gd name="T4" fmla="*/ 0 w 1172"/>
              <a:gd name="T5" fmla="*/ 159 h 159"/>
              <a:gd name="T6" fmla="*/ 780 w 1172"/>
              <a:gd name="T7" fmla="*/ 159 h 159"/>
              <a:gd name="T8" fmla="*/ 1172 w 1172"/>
              <a:gd name="T9" fmla="*/ 0 h 159"/>
            </a:gdLst>
            <a:ahLst/>
            <a:cxnLst>
              <a:cxn ang="0">
                <a:pos x="T0" y="T1"/>
              </a:cxn>
              <a:cxn ang="0">
                <a:pos x="T2" y="T3"/>
              </a:cxn>
              <a:cxn ang="0">
                <a:pos x="T4" y="T5"/>
              </a:cxn>
              <a:cxn ang="0">
                <a:pos x="T6" y="T7"/>
              </a:cxn>
              <a:cxn ang="0">
                <a:pos x="T8" y="T9"/>
              </a:cxn>
            </a:cxnLst>
            <a:rect l="0" t="0" r="r" b="b"/>
            <a:pathLst>
              <a:path w="1172" h="159">
                <a:moveTo>
                  <a:pt x="1172" y="0"/>
                </a:moveTo>
                <a:lnTo>
                  <a:pt x="427" y="0"/>
                </a:lnTo>
                <a:lnTo>
                  <a:pt x="0" y="159"/>
                </a:lnTo>
                <a:lnTo>
                  <a:pt x="780" y="159"/>
                </a:lnTo>
                <a:lnTo>
                  <a:pt x="1172" y="0"/>
                </a:lnTo>
                <a:close/>
              </a:path>
            </a:pathLst>
          </a:custGeom>
          <a:solidFill>
            <a:srgbClr val="9B2B0D"/>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54" name="Rectangle 13"/>
          <p:cNvSpPr>
            <a:spLocks noChangeArrowheads="1"/>
          </p:cNvSpPr>
          <p:nvPr/>
        </p:nvSpPr>
        <p:spPr bwMode="auto">
          <a:xfrm>
            <a:off x="5508104" y="3745298"/>
            <a:ext cx="1860550" cy="468313"/>
          </a:xfrm>
          <a:prstGeom prst="rect">
            <a:avLst/>
          </a:prstGeom>
          <a:solidFill>
            <a:srgbClr val="EF654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a:p>
        </p:txBody>
      </p:sp>
      <p:sp>
        <p:nvSpPr>
          <p:cNvPr id="55" name="Rectangle 47"/>
          <p:cNvSpPr>
            <a:spLocks noChangeArrowheads="1"/>
          </p:cNvSpPr>
          <p:nvPr/>
        </p:nvSpPr>
        <p:spPr bwMode="auto">
          <a:xfrm>
            <a:off x="5896306" y="3870711"/>
            <a:ext cx="1107996"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bevel/>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spAutoFit/>
          </a:bodyPr>
          <a:lstStyle/>
          <a:p>
            <a:pPr algn="ctr">
              <a:buFont typeface="Arial" charset="0"/>
              <a:buNone/>
            </a:pPr>
            <a:r>
              <a:rPr lang="zh-CN" altLang="en-US" sz="800" dirty="0" smtClean="0">
                <a:solidFill>
                  <a:schemeClr val="bg1"/>
                </a:solidFill>
                <a:latin typeface="微软雅黑" charset="-122"/>
                <a:ea typeface="微软雅黑" charset="-122"/>
              </a:rPr>
              <a:t>深圳市工商联副主席</a:t>
            </a:r>
            <a:endParaRPr lang="en-US" altLang="zh-CN" dirty="0"/>
          </a:p>
        </p:txBody>
      </p:sp>
    </p:spTree>
    <p:extLst>
      <p:ext uri="{BB962C8B-B14F-4D97-AF65-F5344CB8AC3E}">
        <p14:creationId xmlns:p14="http://schemas.microsoft.com/office/powerpoint/2010/main" val="5351680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746" name="Picture 2" descr="未标题-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44975" y="263525"/>
            <a:ext cx="327025" cy="363538"/>
          </a:xfrm>
          <a:prstGeom prst="rect">
            <a:avLst/>
          </a:prstGeom>
          <a:noFill/>
          <a:extLst>
            <a:ext uri="{909E8E84-426E-40DD-AFC4-6F175D3DCCD1}">
              <a14:hiddenFill xmlns:a14="http://schemas.microsoft.com/office/drawing/2010/main">
                <a:solidFill>
                  <a:srgbClr val="FFFFFF"/>
                </a:solidFill>
              </a14:hiddenFill>
            </a:ext>
          </a:extLst>
        </p:spPr>
      </p:pic>
      <p:sp>
        <p:nvSpPr>
          <p:cNvPr id="31747" name="Line 3"/>
          <p:cNvSpPr>
            <a:spLocks noChangeShapeType="1"/>
          </p:cNvSpPr>
          <p:nvPr/>
        </p:nvSpPr>
        <p:spPr bwMode="auto">
          <a:xfrm>
            <a:off x="231775" y="627063"/>
            <a:ext cx="4025900" cy="0"/>
          </a:xfrm>
          <a:prstGeom prst="line">
            <a:avLst/>
          </a:prstGeom>
          <a:noFill/>
          <a:ln w="6350">
            <a:solidFill>
              <a:srgbClr val="EF654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48" name="Text Box 4"/>
          <p:cNvSpPr txBox="1">
            <a:spLocks noChangeArrowheads="1"/>
          </p:cNvSpPr>
          <p:nvPr/>
        </p:nvSpPr>
        <p:spPr bwMode="auto">
          <a:xfrm>
            <a:off x="250825" y="266700"/>
            <a:ext cx="2862322"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zh-CN" altLang="en-US" b="1" dirty="0" smtClean="0">
                <a:solidFill>
                  <a:schemeClr val="bg1"/>
                </a:solidFill>
                <a:latin typeface="微软雅黑" charset="-122"/>
                <a:ea typeface="微软雅黑" charset="-122"/>
              </a:rPr>
              <a:t>低调的</a:t>
            </a:r>
            <a:r>
              <a:rPr lang="zh-CN" altLang="en-US" b="1" dirty="0" smtClean="0">
                <a:solidFill>
                  <a:srgbClr val="EF6541"/>
                </a:solidFill>
                <a:latin typeface="微软雅黑" charset="-122"/>
                <a:ea typeface="微软雅黑" charset="-122"/>
              </a:rPr>
              <a:t>世界铜王</a:t>
            </a:r>
            <a:r>
              <a:rPr lang="zh-CN" altLang="en-US" b="1" dirty="0" smtClean="0">
                <a:solidFill>
                  <a:schemeClr val="bg1"/>
                </a:solidFill>
                <a:latin typeface="微软雅黑" charset="-122"/>
                <a:ea typeface="微软雅黑" charset="-122"/>
              </a:rPr>
              <a:t>的独到之处</a:t>
            </a:r>
            <a:endParaRPr lang="en-US" altLang="zh-CN" b="1" dirty="0">
              <a:solidFill>
                <a:schemeClr val="bg1"/>
              </a:solidFill>
              <a:latin typeface="微软雅黑" charset="-122"/>
              <a:ea typeface="微软雅黑" charset="-122"/>
            </a:endParaRPr>
          </a:p>
        </p:txBody>
      </p:sp>
      <p:sp>
        <p:nvSpPr>
          <p:cNvPr id="31749" name="Text Box 5"/>
          <p:cNvSpPr txBox="1">
            <a:spLocks noChangeArrowheads="1"/>
          </p:cNvSpPr>
          <p:nvPr/>
        </p:nvSpPr>
        <p:spPr bwMode="auto">
          <a:xfrm>
            <a:off x="250825" y="627063"/>
            <a:ext cx="2868734" cy="21544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lIns="0">
            <a:spAutoFit/>
          </a:bodyPr>
          <a:lstStyle/>
          <a:p>
            <a:pPr>
              <a:buFont typeface="Arial" charset="0"/>
              <a:buNone/>
            </a:pPr>
            <a:r>
              <a:rPr lang="en-US" altLang="zh-CN" sz="800" dirty="0" smtClean="0">
                <a:solidFill>
                  <a:srgbClr val="F0EFEF"/>
                </a:solidFill>
              </a:rPr>
              <a:t>2017</a:t>
            </a:r>
            <a:r>
              <a:rPr lang="zh-CN" altLang="en-US" sz="800" dirty="0" smtClean="0">
                <a:solidFill>
                  <a:srgbClr val="F0EFEF"/>
                </a:solidFill>
              </a:rPr>
              <a:t>年福布斯全球财富排行榜第</a:t>
            </a:r>
            <a:r>
              <a:rPr lang="en-US" altLang="zh-CN" sz="800" dirty="0" smtClean="0">
                <a:solidFill>
                  <a:srgbClr val="F0EFEF"/>
                </a:solidFill>
              </a:rPr>
              <a:t>79</a:t>
            </a:r>
            <a:r>
              <a:rPr lang="zh-CN" altLang="en-US" sz="800" dirty="0" smtClean="0">
                <a:solidFill>
                  <a:srgbClr val="F0EFEF"/>
                </a:solidFill>
              </a:rPr>
              <a:t>位，身家超过</a:t>
            </a:r>
            <a:r>
              <a:rPr lang="en-US" altLang="zh-CN" sz="800" dirty="0" smtClean="0">
                <a:solidFill>
                  <a:srgbClr val="F0EFEF"/>
                </a:solidFill>
              </a:rPr>
              <a:t>140</a:t>
            </a:r>
            <a:r>
              <a:rPr lang="zh-CN" altLang="en-US" sz="800" dirty="0" smtClean="0">
                <a:solidFill>
                  <a:srgbClr val="F0EFEF"/>
                </a:solidFill>
              </a:rPr>
              <a:t>亿美元。</a:t>
            </a:r>
            <a:endParaRPr lang="en-US" altLang="zh-CN" sz="800" dirty="0">
              <a:solidFill>
                <a:srgbClr val="F0EFEF"/>
              </a:solidFill>
            </a:endParaRPr>
          </a:p>
        </p:txBody>
      </p:sp>
      <p:sp>
        <p:nvSpPr>
          <p:cNvPr id="31753" name="Freeform 9"/>
          <p:cNvSpPr>
            <a:spLocks noEditPoints="1"/>
          </p:cNvSpPr>
          <p:nvPr/>
        </p:nvSpPr>
        <p:spPr bwMode="auto">
          <a:xfrm>
            <a:off x="3182938" y="1562100"/>
            <a:ext cx="2778125" cy="2778125"/>
          </a:xfrm>
          <a:custGeom>
            <a:avLst/>
            <a:gdLst>
              <a:gd name="T0" fmla="*/ 566 w 741"/>
              <a:gd name="T1" fmla="*/ 225 h 741"/>
              <a:gd name="T2" fmla="*/ 413 w 741"/>
              <a:gd name="T3" fmla="*/ 348 h 741"/>
              <a:gd name="T4" fmla="*/ 495 w 741"/>
              <a:gd name="T5" fmla="*/ 225 h 741"/>
              <a:gd name="T6" fmla="*/ 495 w 741"/>
              <a:gd name="T7" fmla="*/ 125 h 741"/>
              <a:gd name="T8" fmla="*/ 245 w 741"/>
              <a:gd name="T9" fmla="*/ 125 h 741"/>
              <a:gd name="T10" fmla="*/ 245 w 741"/>
              <a:gd name="T11" fmla="*/ 225 h 741"/>
              <a:gd name="T12" fmla="*/ 327 w 741"/>
              <a:gd name="T13" fmla="*/ 348 h 741"/>
              <a:gd name="T14" fmla="*/ 175 w 741"/>
              <a:gd name="T15" fmla="*/ 225 h 741"/>
              <a:gd name="T16" fmla="*/ 0 w 741"/>
              <a:gd name="T17" fmla="*/ 371 h 741"/>
              <a:gd name="T18" fmla="*/ 175 w 741"/>
              <a:gd name="T19" fmla="*/ 516 h 741"/>
              <a:gd name="T20" fmla="*/ 327 w 741"/>
              <a:gd name="T21" fmla="*/ 393 h 741"/>
              <a:gd name="T22" fmla="*/ 245 w 741"/>
              <a:gd name="T23" fmla="*/ 516 h 741"/>
              <a:gd name="T24" fmla="*/ 245 w 741"/>
              <a:gd name="T25" fmla="*/ 616 h 741"/>
              <a:gd name="T26" fmla="*/ 495 w 741"/>
              <a:gd name="T27" fmla="*/ 616 h 741"/>
              <a:gd name="T28" fmla="*/ 495 w 741"/>
              <a:gd name="T29" fmla="*/ 516 h 741"/>
              <a:gd name="T30" fmla="*/ 413 w 741"/>
              <a:gd name="T31" fmla="*/ 393 h 741"/>
              <a:gd name="T32" fmla="*/ 566 w 741"/>
              <a:gd name="T33" fmla="*/ 516 h 741"/>
              <a:gd name="T34" fmla="*/ 741 w 741"/>
              <a:gd name="T35" fmla="*/ 371 h 741"/>
              <a:gd name="T36" fmla="*/ 268 w 741"/>
              <a:gd name="T37" fmla="*/ 203 h 741"/>
              <a:gd name="T38" fmla="*/ 268 w 741"/>
              <a:gd name="T39" fmla="*/ 148 h 741"/>
              <a:gd name="T40" fmla="*/ 473 w 741"/>
              <a:gd name="T41" fmla="*/ 148 h 741"/>
              <a:gd name="T42" fmla="*/ 473 w 741"/>
              <a:gd name="T43" fmla="*/ 203 h 741"/>
              <a:gd name="T44" fmla="*/ 268 w 741"/>
              <a:gd name="T45" fmla="*/ 203 h 741"/>
              <a:gd name="T46" fmla="*/ 175 w 741"/>
              <a:gd name="T47" fmla="*/ 484 h 741"/>
              <a:gd name="T48" fmla="*/ 45 w 741"/>
              <a:gd name="T49" fmla="*/ 371 h 741"/>
              <a:gd name="T50" fmla="*/ 175 w 741"/>
              <a:gd name="T51" fmla="*/ 257 h 741"/>
              <a:gd name="T52" fmla="*/ 305 w 741"/>
              <a:gd name="T53" fmla="*/ 371 h 741"/>
              <a:gd name="T54" fmla="*/ 473 w 741"/>
              <a:gd name="T55" fmla="*/ 539 h 741"/>
              <a:gd name="T56" fmla="*/ 473 w 741"/>
              <a:gd name="T57" fmla="*/ 594 h 741"/>
              <a:gd name="T58" fmla="*/ 268 w 741"/>
              <a:gd name="T59" fmla="*/ 594 h 741"/>
              <a:gd name="T60" fmla="*/ 268 w 741"/>
              <a:gd name="T61" fmla="*/ 539 h 741"/>
              <a:gd name="T62" fmla="*/ 473 w 741"/>
              <a:gd name="T63" fmla="*/ 539 h 741"/>
              <a:gd name="T64" fmla="*/ 350 w 741"/>
              <a:gd name="T65" fmla="*/ 371 h 741"/>
              <a:gd name="T66" fmla="*/ 391 w 741"/>
              <a:gd name="T67" fmla="*/ 371 h 741"/>
              <a:gd name="T68" fmla="*/ 593 w 741"/>
              <a:gd name="T69" fmla="*/ 473 h 741"/>
              <a:gd name="T70" fmla="*/ 538 w 741"/>
              <a:gd name="T71" fmla="*/ 473 h 741"/>
              <a:gd name="T72" fmla="*/ 538 w 741"/>
              <a:gd name="T73" fmla="*/ 268 h 741"/>
              <a:gd name="T74" fmla="*/ 593 w 741"/>
              <a:gd name="T75" fmla="*/ 268 h 741"/>
              <a:gd name="T76" fmla="*/ 593 w 741"/>
              <a:gd name="T77" fmla="*/ 473 h 7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741" h="741">
                <a:moveTo>
                  <a:pt x="616" y="246"/>
                </a:moveTo>
                <a:cubicBezTo>
                  <a:pt x="602" y="232"/>
                  <a:pt x="585" y="225"/>
                  <a:pt x="566" y="225"/>
                </a:cubicBezTo>
                <a:cubicBezTo>
                  <a:pt x="547" y="225"/>
                  <a:pt x="529" y="232"/>
                  <a:pt x="516" y="246"/>
                </a:cubicBezTo>
                <a:cubicBezTo>
                  <a:pt x="413" y="348"/>
                  <a:pt x="413" y="348"/>
                  <a:pt x="413" y="348"/>
                </a:cubicBezTo>
                <a:cubicBezTo>
                  <a:pt x="393" y="328"/>
                  <a:pt x="393" y="328"/>
                  <a:pt x="393" y="328"/>
                </a:cubicBezTo>
                <a:cubicBezTo>
                  <a:pt x="495" y="225"/>
                  <a:pt x="495" y="225"/>
                  <a:pt x="495" y="225"/>
                </a:cubicBezTo>
                <a:cubicBezTo>
                  <a:pt x="509" y="212"/>
                  <a:pt x="516" y="194"/>
                  <a:pt x="516" y="175"/>
                </a:cubicBezTo>
                <a:cubicBezTo>
                  <a:pt x="516" y="156"/>
                  <a:pt x="509" y="138"/>
                  <a:pt x="495" y="125"/>
                </a:cubicBezTo>
                <a:cubicBezTo>
                  <a:pt x="370" y="0"/>
                  <a:pt x="370" y="0"/>
                  <a:pt x="370" y="0"/>
                </a:cubicBezTo>
                <a:cubicBezTo>
                  <a:pt x="245" y="125"/>
                  <a:pt x="245" y="125"/>
                  <a:pt x="245" y="125"/>
                </a:cubicBezTo>
                <a:cubicBezTo>
                  <a:pt x="232" y="138"/>
                  <a:pt x="225" y="156"/>
                  <a:pt x="225" y="175"/>
                </a:cubicBezTo>
                <a:cubicBezTo>
                  <a:pt x="225" y="194"/>
                  <a:pt x="232" y="212"/>
                  <a:pt x="245" y="225"/>
                </a:cubicBezTo>
                <a:cubicBezTo>
                  <a:pt x="348" y="328"/>
                  <a:pt x="348" y="328"/>
                  <a:pt x="348" y="328"/>
                </a:cubicBezTo>
                <a:cubicBezTo>
                  <a:pt x="327" y="348"/>
                  <a:pt x="327" y="348"/>
                  <a:pt x="327" y="348"/>
                </a:cubicBezTo>
                <a:cubicBezTo>
                  <a:pt x="225" y="246"/>
                  <a:pt x="225" y="246"/>
                  <a:pt x="225" y="246"/>
                </a:cubicBezTo>
                <a:cubicBezTo>
                  <a:pt x="211" y="232"/>
                  <a:pt x="194" y="225"/>
                  <a:pt x="175" y="225"/>
                </a:cubicBezTo>
                <a:cubicBezTo>
                  <a:pt x="156" y="225"/>
                  <a:pt x="138" y="232"/>
                  <a:pt x="125" y="246"/>
                </a:cubicBezTo>
                <a:cubicBezTo>
                  <a:pt x="0" y="371"/>
                  <a:pt x="0" y="371"/>
                  <a:pt x="0" y="371"/>
                </a:cubicBezTo>
                <a:cubicBezTo>
                  <a:pt x="125" y="496"/>
                  <a:pt x="125" y="496"/>
                  <a:pt x="125" y="496"/>
                </a:cubicBezTo>
                <a:cubicBezTo>
                  <a:pt x="138" y="509"/>
                  <a:pt x="156" y="516"/>
                  <a:pt x="175" y="516"/>
                </a:cubicBezTo>
                <a:cubicBezTo>
                  <a:pt x="194" y="516"/>
                  <a:pt x="211" y="509"/>
                  <a:pt x="225" y="496"/>
                </a:cubicBezTo>
                <a:cubicBezTo>
                  <a:pt x="327" y="393"/>
                  <a:pt x="327" y="393"/>
                  <a:pt x="327" y="393"/>
                </a:cubicBezTo>
                <a:cubicBezTo>
                  <a:pt x="348" y="414"/>
                  <a:pt x="348" y="414"/>
                  <a:pt x="348" y="414"/>
                </a:cubicBezTo>
                <a:cubicBezTo>
                  <a:pt x="245" y="516"/>
                  <a:pt x="245" y="516"/>
                  <a:pt x="245" y="516"/>
                </a:cubicBezTo>
                <a:cubicBezTo>
                  <a:pt x="232" y="529"/>
                  <a:pt x="225" y="547"/>
                  <a:pt x="225" y="566"/>
                </a:cubicBezTo>
                <a:cubicBezTo>
                  <a:pt x="225" y="585"/>
                  <a:pt x="232" y="603"/>
                  <a:pt x="245" y="616"/>
                </a:cubicBezTo>
                <a:cubicBezTo>
                  <a:pt x="370" y="741"/>
                  <a:pt x="370" y="741"/>
                  <a:pt x="370" y="741"/>
                </a:cubicBezTo>
                <a:cubicBezTo>
                  <a:pt x="495" y="616"/>
                  <a:pt x="495" y="616"/>
                  <a:pt x="495" y="616"/>
                </a:cubicBezTo>
                <a:cubicBezTo>
                  <a:pt x="509" y="603"/>
                  <a:pt x="516" y="585"/>
                  <a:pt x="516" y="566"/>
                </a:cubicBezTo>
                <a:cubicBezTo>
                  <a:pt x="516" y="547"/>
                  <a:pt x="509" y="529"/>
                  <a:pt x="495" y="516"/>
                </a:cubicBezTo>
                <a:cubicBezTo>
                  <a:pt x="393" y="414"/>
                  <a:pt x="393" y="414"/>
                  <a:pt x="393" y="414"/>
                </a:cubicBezTo>
                <a:cubicBezTo>
                  <a:pt x="413" y="393"/>
                  <a:pt x="413" y="393"/>
                  <a:pt x="413" y="393"/>
                </a:cubicBezTo>
                <a:cubicBezTo>
                  <a:pt x="516" y="496"/>
                  <a:pt x="516" y="496"/>
                  <a:pt x="516" y="496"/>
                </a:cubicBezTo>
                <a:cubicBezTo>
                  <a:pt x="529" y="509"/>
                  <a:pt x="547" y="516"/>
                  <a:pt x="566" y="516"/>
                </a:cubicBezTo>
                <a:cubicBezTo>
                  <a:pt x="585" y="516"/>
                  <a:pt x="602" y="509"/>
                  <a:pt x="616" y="496"/>
                </a:cubicBezTo>
                <a:cubicBezTo>
                  <a:pt x="741" y="371"/>
                  <a:pt x="741" y="371"/>
                  <a:pt x="741" y="371"/>
                </a:cubicBezTo>
                <a:lnTo>
                  <a:pt x="616" y="246"/>
                </a:lnTo>
                <a:close/>
                <a:moveTo>
                  <a:pt x="268" y="203"/>
                </a:moveTo>
                <a:cubicBezTo>
                  <a:pt x="261" y="195"/>
                  <a:pt x="257" y="185"/>
                  <a:pt x="257" y="175"/>
                </a:cubicBezTo>
                <a:cubicBezTo>
                  <a:pt x="257" y="165"/>
                  <a:pt x="260" y="155"/>
                  <a:pt x="268" y="148"/>
                </a:cubicBezTo>
                <a:cubicBezTo>
                  <a:pt x="370" y="45"/>
                  <a:pt x="370" y="45"/>
                  <a:pt x="370" y="45"/>
                </a:cubicBezTo>
                <a:cubicBezTo>
                  <a:pt x="473" y="148"/>
                  <a:pt x="473" y="148"/>
                  <a:pt x="473" y="148"/>
                </a:cubicBezTo>
                <a:cubicBezTo>
                  <a:pt x="480" y="155"/>
                  <a:pt x="484" y="165"/>
                  <a:pt x="484" y="175"/>
                </a:cubicBezTo>
                <a:cubicBezTo>
                  <a:pt x="484" y="185"/>
                  <a:pt x="480" y="195"/>
                  <a:pt x="473" y="203"/>
                </a:cubicBezTo>
                <a:cubicBezTo>
                  <a:pt x="370" y="305"/>
                  <a:pt x="370" y="305"/>
                  <a:pt x="370" y="305"/>
                </a:cubicBezTo>
                <a:lnTo>
                  <a:pt x="268" y="203"/>
                </a:lnTo>
                <a:close/>
                <a:moveTo>
                  <a:pt x="202" y="473"/>
                </a:moveTo>
                <a:cubicBezTo>
                  <a:pt x="195" y="480"/>
                  <a:pt x="185" y="484"/>
                  <a:pt x="175" y="484"/>
                </a:cubicBezTo>
                <a:cubicBezTo>
                  <a:pt x="164" y="484"/>
                  <a:pt x="155" y="480"/>
                  <a:pt x="147" y="473"/>
                </a:cubicBezTo>
                <a:cubicBezTo>
                  <a:pt x="45" y="371"/>
                  <a:pt x="45" y="371"/>
                  <a:pt x="45" y="371"/>
                </a:cubicBezTo>
                <a:cubicBezTo>
                  <a:pt x="147" y="268"/>
                  <a:pt x="147" y="268"/>
                  <a:pt x="147" y="268"/>
                </a:cubicBezTo>
                <a:cubicBezTo>
                  <a:pt x="155" y="261"/>
                  <a:pt x="164" y="257"/>
                  <a:pt x="175" y="257"/>
                </a:cubicBezTo>
                <a:cubicBezTo>
                  <a:pt x="185" y="257"/>
                  <a:pt x="195" y="261"/>
                  <a:pt x="202" y="268"/>
                </a:cubicBezTo>
                <a:cubicBezTo>
                  <a:pt x="305" y="371"/>
                  <a:pt x="305" y="371"/>
                  <a:pt x="305" y="371"/>
                </a:cubicBezTo>
                <a:lnTo>
                  <a:pt x="202" y="473"/>
                </a:lnTo>
                <a:close/>
                <a:moveTo>
                  <a:pt x="473" y="539"/>
                </a:moveTo>
                <a:cubicBezTo>
                  <a:pt x="480" y="546"/>
                  <a:pt x="484" y="556"/>
                  <a:pt x="484" y="566"/>
                </a:cubicBezTo>
                <a:cubicBezTo>
                  <a:pt x="484" y="576"/>
                  <a:pt x="480" y="586"/>
                  <a:pt x="473" y="594"/>
                </a:cubicBezTo>
                <a:cubicBezTo>
                  <a:pt x="370" y="696"/>
                  <a:pt x="370" y="696"/>
                  <a:pt x="370" y="696"/>
                </a:cubicBezTo>
                <a:cubicBezTo>
                  <a:pt x="268" y="594"/>
                  <a:pt x="268" y="594"/>
                  <a:pt x="268" y="594"/>
                </a:cubicBezTo>
                <a:cubicBezTo>
                  <a:pt x="261" y="586"/>
                  <a:pt x="257" y="576"/>
                  <a:pt x="257" y="566"/>
                </a:cubicBezTo>
                <a:cubicBezTo>
                  <a:pt x="257" y="556"/>
                  <a:pt x="260" y="546"/>
                  <a:pt x="268" y="539"/>
                </a:cubicBezTo>
                <a:cubicBezTo>
                  <a:pt x="370" y="436"/>
                  <a:pt x="370" y="436"/>
                  <a:pt x="370" y="436"/>
                </a:cubicBezTo>
                <a:lnTo>
                  <a:pt x="473" y="539"/>
                </a:lnTo>
                <a:close/>
                <a:moveTo>
                  <a:pt x="370" y="391"/>
                </a:moveTo>
                <a:cubicBezTo>
                  <a:pt x="350" y="371"/>
                  <a:pt x="350" y="371"/>
                  <a:pt x="350" y="371"/>
                </a:cubicBezTo>
                <a:cubicBezTo>
                  <a:pt x="370" y="350"/>
                  <a:pt x="370" y="350"/>
                  <a:pt x="370" y="350"/>
                </a:cubicBezTo>
                <a:cubicBezTo>
                  <a:pt x="391" y="371"/>
                  <a:pt x="391" y="371"/>
                  <a:pt x="391" y="371"/>
                </a:cubicBezTo>
                <a:lnTo>
                  <a:pt x="370" y="391"/>
                </a:lnTo>
                <a:close/>
                <a:moveTo>
                  <a:pt x="593" y="473"/>
                </a:moveTo>
                <a:cubicBezTo>
                  <a:pt x="586" y="480"/>
                  <a:pt x="576" y="484"/>
                  <a:pt x="566" y="484"/>
                </a:cubicBezTo>
                <a:cubicBezTo>
                  <a:pt x="555" y="484"/>
                  <a:pt x="546" y="480"/>
                  <a:pt x="538" y="473"/>
                </a:cubicBezTo>
                <a:cubicBezTo>
                  <a:pt x="436" y="371"/>
                  <a:pt x="436" y="371"/>
                  <a:pt x="436" y="371"/>
                </a:cubicBezTo>
                <a:cubicBezTo>
                  <a:pt x="538" y="268"/>
                  <a:pt x="538" y="268"/>
                  <a:pt x="538" y="268"/>
                </a:cubicBezTo>
                <a:cubicBezTo>
                  <a:pt x="546" y="261"/>
                  <a:pt x="555" y="257"/>
                  <a:pt x="566" y="257"/>
                </a:cubicBezTo>
                <a:cubicBezTo>
                  <a:pt x="576" y="257"/>
                  <a:pt x="586" y="261"/>
                  <a:pt x="593" y="268"/>
                </a:cubicBezTo>
                <a:cubicBezTo>
                  <a:pt x="696" y="371"/>
                  <a:pt x="696" y="371"/>
                  <a:pt x="696" y="371"/>
                </a:cubicBezTo>
                <a:lnTo>
                  <a:pt x="593" y="473"/>
                </a:lnTo>
                <a:close/>
              </a:path>
            </a:pathLst>
          </a:custGeom>
          <a:solidFill>
            <a:srgbClr val="EF654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4" name="Freeform 10"/>
          <p:cNvSpPr>
            <a:spLocks noEditPoints="1"/>
          </p:cNvSpPr>
          <p:nvPr/>
        </p:nvSpPr>
        <p:spPr bwMode="auto">
          <a:xfrm>
            <a:off x="5184775" y="2825750"/>
            <a:ext cx="255588" cy="254000"/>
          </a:xfrm>
          <a:custGeom>
            <a:avLst/>
            <a:gdLst>
              <a:gd name="T0" fmla="*/ 14 w 68"/>
              <a:gd name="T1" fmla="*/ 25 h 68"/>
              <a:gd name="T2" fmla="*/ 15 w 68"/>
              <a:gd name="T3" fmla="*/ 20 h 68"/>
              <a:gd name="T4" fmla="*/ 17 w 68"/>
              <a:gd name="T5" fmla="*/ 17 h 68"/>
              <a:gd name="T6" fmla="*/ 20 w 68"/>
              <a:gd name="T7" fmla="*/ 14 h 68"/>
              <a:gd name="T8" fmla="*/ 26 w 68"/>
              <a:gd name="T9" fmla="*/ 13 h 68"/>
              <a:gd name="T10" fmla="*/ 22 w 68"/>
              <a:gd name="T11" fmla="*/ 17 h 68"/>
              <a:gd name="T12" fmla="*/ 17 w 68"/>
              <a:gd name="T13" fmla="*/ 21 h 68"/>
              <a:gd name="T14" fmla="*/ 55 w 68"/>
              <a:gd name="T15" fmla="*/ 50 h 68"/>
              <a:gd name="T16" fmla="*/ 67 w 68"/>
              <a:gd name="T17" fmla="*/ 63 h 68"/>
              <a:gd name="T18" fmla="*/ 63 w 68"/>
              <a:gd name="T19" fmla="*/ 67 h 68"/>
              <a:gd name="T20" fmla="*/ 43 w 68"/>
              <a:gd name="T21" fmla="*/ 59 h 68"/>
              <a:gd name="T22" fmla="*/ 19 w 68"/>
              <a:gd name="T23" fmla="*/ 59 h 68"/>
              <a:gd name="T24" fmla="*/ 3 w 68"/>
              <a:gd name="T25" fmla="*/ 42 h 68"/>
              <a:gd name="T26" fmla="*/ 0 w 68"/>
              <a:gd name="T27" fmla="*/ 31 h 68"/>
              <a:gd name="T28" fmla="*/ 9 w 68"/>
              <a:gd name="T29" fmla="*/ 9 h 68"/>
              <a:gd name="T30" fmla="*/ 43 w 68"/>
              <a:gd name="T31" fmla="*/ 2 h 68"/>
              <a:gd name="T32" fmla="*/ 43 w 68"/>
              <a:gd name="T33" fmla="*/ 2 h 68"/>
              <a:gd name="T34" fmla="*/ 53 w 68"/>
              <a:gd name="T35" fmla="*/ 9 h 68"/>
              <a:gd name="T36" fmla="*/ 60 w 68"/>
              <a:gd name="T37" fmla="*/ 19 h 68"/>
              <a:gd name="T38" fmla="*/ 60 w 68"/>
              <a:gd name="T39" fmla="*/ 42 h 68"/>
              <a:gd name="T40" fmla="*/ 41 w 68"/>
              <a:gd name="T41" fmla="*/ 7 h 68"/>
              <a:gd name="T42" fmla="*/ 31 w 68"/>
              <a:gd name="T43" fmla="*/ 6 h 68"/>
              <a:gd name="T44" fmla="*/ 8 w 68"/>
              <a:gd name="T45" fmla="*/ 21 h 68"/>
              <a:gd name="T46" fmla="*/ 8 w 68"/>
              <a:gd name="T47" fmla="*/ 40 h 68"/>
              <a:gd name="T48" fmla="*/ 13 w 68"/>
              <a:gd name="T49" fmla="*/ 48 h 68"/>
              <a:gd name="T50" fmla="*/ 31 w 68"/>
              <a:gd name="T51" fmla="*/ 56 h 68"/>
              <a:gd name="T52" fmla="*/ 49 w 68"/>
              <a:gd name="T53" fmla="*/ 49 h 68"/>
              <a:gd name="T54" fmla="*/ 54 w 68"/>
              <a:gd name="T55" fmla="*/ 40 h 68"/>
              <a:gd name="T56" fmla="*/ 54 w 68"/>
              <a:gd name="T57" fmla="*/ 21 h 68"/>
              <a:gd name="T58" fmla="*/ 49 w 68"/>
              <a:gd name="T59" fmla="*/ 13 h 68"/>
              <a:gd name="T60" fmla="*/ 41 w 68"/>
              <a:gd name="T61" fmla="*/ 7 h 68"/>
              <a:gd name="T62" fmla="*/ 48 w 68"/>
              <a:gd name="T63" fmla="*/ 31 h 68"/>
              <a:gd name="T64" fmla="*/ 49 w 68"/>
              <a:gd name="T65" fmla="*/ 29 h 68"/>
              <a:gd name="T66" fmla="*/ 50 w 68"/>
              <a:gd name="T67" fmla="*/ 38 h 68"/>
              <a:gd name="T68" fmla="*/ 45 w 68"/>
              <a:gd name="T69" fmla="*/ 45 h 68"/>
              <a:gd name="T70" fmla="*/ 31 w 68"/>
              <a:gd name="T71" fmla="*/ 51 h 68"/>
              <a:gd name="T72" fmla="*/ 31 w 68"/>
              <a:gd name="T73" fmla="*/ 47 h 68"/>
              <a:gd name="T74" fmla="*/ 43 w 68"/>
              <a:gd name="T75" fmla="*/ 42 h 68"/>
              <a:gd name="T76" fmla="*/ 46 w 68"/>
              <a:gd name="T77" fmla="*/ 37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68" h="68">
                <a:moveTo>
                  <a:pt x="16" y="24"/>
                </a:moveTo>
                <a:cubicBezTo>
                  <a:pt x="16" y="25"/>
                  <a:pt x="15" y="25"/>
                  <a:pt x="14" y="25"/>
                </a:cubicBezTo>
                <a:cubicBezTo>
                  <a:pt x="13" y="25"/>
                  <a:pt x="12" y="24"/>
                  <a:pt x="13" y="23"/>
                </a:cubicBezTo>
                <a:cubicBezTo>
                  <a:pt x="13" y="22"/>
                  <a:pt x="14" y="21"/>
                  <a:pt x="15" y="20"/>
                </a:cubicBezTo>
                <a:cubicBezTo>
                  <a:pt x="15" y="19"/>
                  <a:pt x="16" y="18"/>
                  <a:pt x="17" y="17"/>
                </a:cubicBezTo>
                <a:cubicBezTo>
                  <a:pt x="17" y="17"/>
                  <a:pt x="17" y="17"/>
                  <a:pt x="17" y="17"/>
                </a:cubicBezTo>
                <a:cubicBezTo>
                  <a:pt x="17" y="17"/>
                  <a:pt x="17" y="17"/>
                  <a:pt x="17" y="17"/>
                </a:cubicBezTo>
                <a:cubicBezTo>
                  <a:pt x="18" y="16"/>
                  <a:pt x="19" y="15"/>
                  <a:pt x="20" y="14"/>
                </a:cubicBezTo>
                <a:cubicBezTo>
                  <a:pt x="21" y="13"/>
                  <a:pt x="22" y="13"/>
                  <a:pt x="23" y="12"/>
                </a:cubicBezTo>
                <a:cubicBezTo>
                  <a:pt x="24" y="12"/>
                  <a:pt x="25" y="12"/>
                  <a:pt x="26" y="13"/>
                </a:cubicBezTo>
                <a:cubicBezTo>
                  <a:pt x="26" y="14"/>
                  <a:pt x="26" y="15"/>
                  <a:pt x="25" y="15"/>
                </a:cubicBezTo>
                <a:cubicBezTo>
                  <a:pt x="24" y="16"/>
                  <a:pt x="23" y="16"/>
                  <a:pt x="22" y="17"/>
                </a:cubicBezTo>
                <a:cubicBezTo>
                  <a:pt x="21" y="18"/>
                  <a:pt x="20" y="18"/>
                  <a:pt x="19" y="19"/>
                </a:cubicBezTo>
                <a:cubicBezTo>
                  <a:pt x="19" y="20"/>
                  <a:pt x="18" y="21"/>
                  <a:pt x="17" y="21"/>
                </a:cubicBezTo>
                <a:cubicBezTo>
                  <a:pt x="17" y="22"/>
                  <a:pt x="16" y="23"/>
                  <a:pt x="16" y="24"/>
                </a:cubicBezTo>
                <a:close/>
                <a:moveTo>
                  <a:pt x="55" y="50"/>
                </a:moveTo>
                <a:cubicBezTo>
                  <a:pt x="55" y="50"/>
                  <a:pt x="55" y="50"/>
                  <a:pt x="55" y="50"/>
                </a:cubicBezTo>
                <a:cubicBezTo>
                  <a:pt x="67" y="63"/>
                  <a:pt x="67" y="63"/>
                  <a:pt x="67" y="63"/>
                </a:cubicBezTo>
                <a:cubicBezTo>
                  <a:pt x="68" y="64"/>
                  <a:pt x="68" y="65"/>
                  <a:pt x="67" y="67"/>
                </a:cubicBezTo>
                <a:cubicBezTo>
                  <a:pt x="66" y="68"/>
                  <a:pt x="64" y="68"/>
                  <a:pt x="63" y="67"/>
                </a:cubicBezTo>
                <a:cubicBezTo>
                  <a:pt x="51" y="54"/>
                  <a:pt x="51" y="54"/>
                  <a:pt x="51" y="54"/>
                </a:cubicBezTo>
                <a:cubicBezTo>
                  <a:pt x="48" y="56"/>
                  <a:pt x="46" y="58"/>
                  <a:pt x="43" y="59"/>
                </a:cubicBezTo>
                <a:cubicBezTo>
                  <a:pt x="39" y="61"/>
                  <a:pt x="35" y="61"/>
                  <a:pt x="31" y="61"/>
                </a:cubicBezTo>
                <a:cubicBezTo>
                  <a:pt x="27" y="61"/>
                  <a:pt x="23" y="61"/>
                  <a:pt x="19" y="59"/>
                </a:cubicBezTo>
                <a:cubicBezTo>
                  <a:pt x="16" y="58"/>
                  <a:pt x="12" y="55"/>
                  <a:pt x="9" y="52"/>
                </a:cubicBezTo>
                <a:cubicBezTo>
                  <a:pt x="7" y="50"/>
                  <a:pt x="4" y="46"/>
                  <a:pt x="3" y="42"/>
                </a:cubicBezTo>
                <a:cubicBezTo>
                  <a:pt x="3" y="42"/>
                  <a:pt x="3" y="42"/>
                  <a:pt x="3" y="42"/>
                </a:cubicBezTo>
                <a:cubicBezTo>
                  <a:pt x="1" y="39"/>
                  <a:pt x="0" y="35"/>
                  <a:pt x="0" y="31"/>
                </a:cubicBezTo>
                <a:cubicBezTo>
                  <a:pt x="0" y="27"/>
                  <a:pt x="1" y="23"/>
                  <a:pt x="3" y="19"/>
                </a:cubicBezTo>
                <a:cubicBezTo>
                  <a:pt x="4" y="15"/>
                  <a:pt x="7" y="12"/>
                  <a:pt x="9" y="9"/>
                </a:cubicBezTo>
                <a:cubicBezTo>
                  <a:pt x="15" y="3"/>
                  <a:pt x="23" y="0"/>
                  <a:pt x="31" y="0"/>
                </a:cubicBezTo>
                <a:cubicBezTo>
                  <a:pt x="35" y="0"/>
                  <a:pt x="39" y="1"/>
                  <a:pt x="43" y="2"/>
                </a:cubicBezTo>
                <a:cubicBezTo>
                  <a:pt x="43" y="2"/>
                  <a:pt x="43" y="2"/>
                  <a:pt x="43" y="2"/>
                </a:cubicBezTo>
                <a:cubicBezTo>
                  <a:pt x="43" y="2"/>
                  <a:pt x="43" y="2"/>
                  <a:pt x="43" y="2"/>
                </a:cubicBezTo>
                <a:cubicBezTo>
                  <a:pt x="47" y="4"/>
                  <a:pt x="50" y="6"/>
                  <a:pt x="53" y="9"/>
                </a:cubicBezTo>
                <a:cubicBezTo>
                  <a:pt x="53" y="9"/>
                  <a:pt x="53" y="9"/>
                  <a:pt x="53" y="9"/>
                </a:cubicBezTo>
                <a:cubicBezTo>
                  <a:pt x="56" y="12"/>
                  <a:pt x="58" y="15"/>
                  <a:pt x="60" y="19"/>
                </a:cubicBezTo>
                <a:cubicBezTo>
                  <a:pt x="60" y="19"/>
                  <a:pt x="60" y="19"/>
                  <a:pt x="60" y="19"/>
                </a:cubicBezTo>
                <a:cubicBezTo>
                  <a:pt x="61" y="23"/>
                  <a:pt x="62" y="27"/>
                  <a:pt x="62" y="31"/>
                </a:cubicBezTo>
                <a:cubicBezTo>
                  <a:pt x="62" y="35"/>
                  <a:pt x="61" y="39"/>
                  <a:pt x="60" y="42"/>
                </a:cubicBezTo>
                <a:cubicBezTo>
                  <a:pt x="58" y="45"/>
                  <a:pt x="57" y="48"/>
                  <a:pt x="55" y="50"/>
                </a:cubicBezTo>
                <a:close/>
                <a:moveTo>
                  <a:pt x="41" y="7"/>
                </a:moveTo>
                <a:cubicBezTo>
                  <a:pt x="41" y="7"/>
                  <a:pt x="41" y="7"/>
                  <a:pt x="41" y="7"/>
                </a:cubicBezTo>
                <a:cubicBezTo>
                  <a:pt x="38" y="6"/>
                  <a:pt x="35" y="6"/>
                  <a:pt x="31" y="6"/>
                </a:cubicBezTo>
                <a:cubicBezTo>
                  <a:pt x="24" y="6"/>
                  <a:pt x="18" y="8"/>
                  <a:pt x="13" y="13"/>
                </a:cubicBezTo>
                <a:cubicBezTo>
                  <a:pt x="11" y="15"/>
                  <a:pt x="9" y="18"/>
                  <a:pt x="8" y="21"/>
                </a:cubicBezTo>
                <a:cubicBezTo>
                  <a:pt x="7" y="24"/>
                  <a:pt x="6" y="27"/>
                  <a:pt x="6" y="31"/>
                </a:cubicBezTo>
                <a:cubicBezTo>
                  <a:pt x="6" y="34"/>
                  <a:pt x="7" y="37"/>
                  <a:pt x="8" y="40"/>
                </a:cubicBezTo>
                <a:cubicBezTo>
                  <a:pt x="8" y="40"/>
                  <a:pt x="8" y="40"/>
                  <a:pt x="8" y="40"/>
                </a:cubicBezTo>
                <a:cubicBezTo>
                  <a:pt x="9" y="43"/>
                  <a:pt x="11" y="46"/>
                  <a:pt x="13" y="48"/>
                </a:cubicBezTo>
                <a:cubicBezTo>
                  <a:pt x="16" y="51"/>
                  <a:pt x="18" y="53"/>
                  <a:pt x="22" y="54"/>
                </a:cubicBezTo>
                <a:cubicBezTo>
                  <a:pt x="24" y="55"/>
                  <a:pt x="28" y="56"/>
                  <a:pt x="31" y="56"/>
                </a:cubicBezTo>
                <a:cubicBezTo>
                  <a:pt x="35" y="56"/>
                  <a:pt x="38" y="55"/>
                  <a:pt x="41" y="54"/>
                </a:cubicBezTo>
                <a:cubicBezTo>
                  <a:pt x="44" y="53"/>
                  <a:pt x="47" y="51"/>
                  <a:pt x="49" y="49"/>
                </a:cubicBezTo>
                <a:cubicBezTo>
                  <a:pt x="49" y="48"/>
                  <a:pt x="49" y="48"/>
                  <a:pt x="49" y="48"/>
                </a:cubicBezTo>
                <a:cubicBezTo>
                  <a:pt x="51" y="46"/>
                  <a:pt x="53" y="43"/>
                  <a:pt x="54" y="40"/>
                </a:cubicBezTo>
                <a:cubicBezTo>
                  <a:pt x="56" y="37"/>
                  <a:pt x="56" y="34"/>
                  <a:pt x="56" y="31"/>
                </a:cubicBezTo>
                <a:cubicBezTo>
                  <a:pt x="56" y="27"/>
                  <a:pt x="56" y="24"/>
                  <a:pt x="54" y="21"/>
                </a:cubicBezTo>
                <a:cubicBezTo>
                  <a:pt x="54" y="21"/>
                  <a:pt x="54" y="21"/>
                  <a:pt x="54" y="21"/>
                </a:cubicBezTo>
                <a:cubicBezTo>
                  <a:pt x="53" y="18"/>
                  <a:pt x="51" y="15"/>
                  <a:pt x="49" y="13"/>
                </a:cubicBezTo>
                <a:cubicBezTo>
                  <a:pt x="49" y="13"/>
                  <a:pt x="49" y="13"/>
                  <a:pt x="49" y="13"/>
                </a:cubicBezTo>
                <a:cubicBezTo>
                  <a:pt x="47" y="11"/>
                  <a:pt x="44" y="9"/>
                  <a:pt x="41" y="7"/>
                </a:cubicBezTo>
                <a:cubicBezTo>
                  <a:pt x="41" y="7"/>
                  <a:pt x="41" y="7"/>
                  <a:pt x="41" y="7"/>
                </a:cubicBezTo>
                <a:close/>
                <a:moveTo>
                  <a:pt x="48" y="31"/>
                </a:moveTo>
                <a:cubicBezTo>
                  <a:pt x="48" y="31"/>
                  <a:pt x="48" y="31"/>
                  <a:pt x="48" y="31"/>
                </a:cubicBezTo>
                <a:cubicBezTo>
                  <a:pt x="48" y="30"/>
                  <a:pt x="48" y="29"/>
                  <a:pt x="49" y="29"/>
                </a:cubicBezTo>
                <a:cubicBezTo>
                  <a:pt x="50" y="29"/>
                  <a:pt x="51" y="30"/>
                  <a:pt x="51" y="31"/>
                </a:cubicBezTo>
                <a:cubicBezTo>
                  <a:pt x="51" y="33"/>
                  <a:pt x="51" y="36"/>
                  <a:pt x="50" y="38"/>
                </a:cubicBezTo>
                <a:cubicBezTo>
                  <a:pt x="50" y="38"/>
                  <a:pt x="50" y="38"/>
                  <a:pt x="50" y="38"/>
                </a:cubicBezTo>
                <a:cubicBezTo>
                  <a:pt x="49" y="41"/>
                  <a:pt x="47" y="43"/>
                  <a:pt x="45" y="45"/>
                </a:cubicBezTo>
                <a:cubicBezTo>
                  <a:pt x="43" y="47"/>
                  <a:pt x="41" y="48"/>
                  <a:pt x="39" y="49"/>
                </a:cubicBezTo>
                <a:cubicBezTo>
                  <a:pt x="36" y="50"/>
                  <a:pt x="34" y="51"/>
                  <a:pt x="31" y="51"/>
                </a:cubicBezTo>
                <a:cubicBezTo>
                  <a:pt x="30" y="51"/>
                  <a:pt x="29" y="50"/>
                  <a:pt x="29" y="49"/>
                </a:cubicBezTo>
                <a:cubicBezTo>
                  <a:pt x="29" y="48"/>
                  <a:pt x="30" y="47"/>
                  <a:pt x="31" y="47"/>
                </a:cubicBezTo>
                <a:cubicBezTo>
                  <a:pt x="33" y="47"/>
                  <a:pt x="35" y="47"/>
                  <a:pt x="37" y="46"/>
                </a:cubicBezTo>
                <a:cubicBezTo>
                  <a:pt x="39" y="45"/>
                  <a:pt x="41" y="44"/>
                  <a:pt x="43" y="42"/>
                </a:cubicBezTo>
                <a:cubicBezTo>
                  <a:pt x="44" y="41"/>
                  <a:pt x="46" y="39"/>
                  <a:pt x="46" y="37"/>
                </a:cubicBezTo>
                <a:cubicBezTo>
                  <a:pt x="46" y="37"/>
                  <a:pt x="46" y="37"/>
                  <a:pt x="46" y="37"/>
                </a:cubicBezTo>
                <a:cubicBezTo>
                  <a:pt x="47" y="35"/>
                  <a:pt x="48" y="33"/>
                  <a:pt x="48" y="31"/>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5" name="Freeform 11"/>
          <p:cNvSpPr>
            <a:spLocks noEditPoints="1"/>
          </p:cNvSpPr>
          <p:nvPr/>
        </p:nvSpPr>
        <p:spPr bwMode="auto">
          <a:xfrm>
            <a:off x="4454525" y="2076450"/>
            <a:ext cx="239713" cy="276225"/>
          </a:xfrm>
          <a:custGeom>
            <a:avLst/>
            <a:gdLst>
              <a:gd name="T0" fmla="*/ 14 w 64"/>
              <a:gd name="T1" fmla="*/ 55 h 74"/>
              <a:gd name="T2" fmla="*/ 49 w 64"/>
              <a:gd name="T3" fmla="*/ 53 h 74"/>
              <a:gd name="T4" fmla="*/ 49 w 64"/>
              <a:gd name="T5" fmla="*/ 57 h 74"/>
              <a:gd name="T6" fmla="*/ 8 w 64"/>
              <a:gd name="T7" fmla="*/ 0 h 74"/>
              <a:gd name="T8" fmla="*/ 41 w 64"/>
              <a:gd name="T9" fmla="*/ 0 h 74"/>
              <a:gd name="T10" fmla="*/ 64 w 64"/>
              <a:gd name="T11" fmla="*/ 22 h 74"/>
              <a:gd name="T12" fmla="*/ 64 w 64"/>
              <a:gd name="T13" fmla="*/ 24 h 74"/>
              <a:gd name="T14" fmla="*/ 62 w 64"/>
              <a:gd name="T15" fmla="*/ 72 h 74"/>
              <a:gd name="T16" fmla="*/ 62 w 64"/>
              <a:gd name="T17" fmla="*/ 72 h 74"/>
              <a:gd name="T18" fmla="*/ 8 w 64"/>
              <a:gd name="T19" fmla="*/ 74 h 74"/>
              <a:gd name="T20" fmla="*/ 0 w 64"/>
              <a:gd name="T21" fmla="*/ 66 h 74"/>
              <a:gd name="T22" fmla="*/ 2 w 64"/>
              <a:gd name="T23" fmla="*/ 3 h 74"/>
              <a:gd name="T24" fmla="*/ 39 w 64"/>
              <a:gd name="T25" fmla="*/ 6 h 74"/>
              <a:gd name="T26" fmla="*/ 8 w 64"/>
              <a:gd name="T27" fmla="*/ 6 h 74"/>
              <a:gd name="T28" fmla="*/ 6 w 64"/>
              <a:gd name="T29" fmla="*/ 8 h 74"/>
              <a:gd name="T30" fmla="*/ 6 w 64"/>
              <a:gd name="T31" fmla="*/ 68 h 74"/>
              <a:gd name="T32" fmla="*/ 8 w 64"/>
              <a:gd name="T33" fmla="*/ 68 h 74"/>
              <a:gd name="T34" fmla="*/ 58 w 64"/>
              <a:gd name="T35" fmla="*/ 68 h 74"/>
              <a:gd name="T36" fmla="*/ 59 w 64"/>
              <a:gd name="T37" fmla="*/ 66 h 74"/>
              <a:gd name="T38" fmla="*/ 46 w 64"/>
              <a:gd name="T39" fmla="*/ 25 h 74"/>
              <a:gd name="T40" fmla="*/ 41 w 64"/>
              <a:gd name="T41" fmla="*/ 23 h 74"/>
              <a:gd name="T42" fmla="*/ 39 w 64"/>
              <a:gd name="T43" fmla="*/ 6 h 74"/>
              <a:gd name="T44" fmla="*/ 56 w 64"/>
              <a:gd name="T45" fmla="*/ 22 h 74"/>
              <a:gd name="T46" fmla="*/ 43 w 64"/>
              <a:gd name="T47" fmla="*/ 19 h 74"/>
              <a:gd name="T48" fmla="*/ 44 w 64"/>
              <a:gd name="T49" fmla="*/ 21 h 74"/>
              <a:gd name="T50" fmla="*/ 56 w 64"/>
              <a:gd name="T51" fmla="*/ 22 h 74"/>
              <a:gd name="T52" fmla="*/ 16 w 64"/>
              <a:gd name="T53" fmla="*/ 33 h 74"/>
              <a:gd name="T54" fmla="*/ 16 w 64"/>
              <a:gd name="T55" fmla="*/ 29 h 74"/>
              <a:gd name="T56" fmla="*/ 50 w 64"/>
              <a:gd name="T57" fmla="*/ 31 h 74"/>
              <a:gd name="T58" fmla="*/ 16 w 64"/>
              <a:gd name="T59" fmla="*/ 33 h 74"/>
              <a:gd name="T60" fmla="*/ 16 w 64"/>
              <a:gd name="T61" fmla="*/ 45 h 74"/>
              <a:gd name="T62" fmla="*/ 16 w 64"/>
              <a:gd name="T63" fmla="*/ 41 h 74"/>
              <a:gd name="T64" fmla="*/ 50 w 64"/>
              <a:gd name="T65" fmla="*/ 43 h 74"/>
              <a:gd name="T66" fmla="*/ 16 w 64"/>
              <a:gd name="T67" fmla="*/ 4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4" h="74">
                <a:moveTo>
                  <a:pt x="16" y="57"/>
                </a:moveTo>
                <a:cubicBezTo>
                  <a:pt x="15" y="57"/>
                  <a:pt x="14" y="56"/>
                  <a:pt x="14" y="55"/>
                </a:cubicBezTo>
                <a:cubicBezTo>
                  <a:pt x="14" y="54"/>
                  <a:pt x="15" y="53"/>
                  <a:pt x="16" y="53"/>
                </a:cubicBezTo>
                <a:cubicBezTo>
                  <a:pt x="49" y="53"/>
                  <a:pt x="49" y="53"/>
                  <a:pt x="49" y="53"/>
                </a:cubicBezTo>
                <a:cubicBezTo>
                  <a:pt x="50" y="53"/>
                  <a:pt x="50" y="54"/>
                  <a:pt x="50" y="55"/>
                </a:cubicBezTo>
                <a:cubicBezTo>
                  <a:pt x="50" y="56"/>
                  <a:pt x="50" y="57"/>
                  <a:pt x="49" y="57"/>
                </a:cubicBezTo>
                <a:cubicBezTo>
                  <a:pt x="16" y="57"/>
                  <a:pt x="16" y="57"/>
                  <a:pt x="16" y="57"/>
                </a:cubicBezTo>
                <a:close/>
                <a:moveTo>
                  <a:pt x="8" y="0"/>
                </a:moveTo>
                <a:cubicBezTo>
                  <a:pt x="8" y="0"/>
                  <a:pt x="8" y="0"/>
                  <a:pt x="8" y="0"/>
                </a:cubicBezTo>
                <a:cubicBezTo>
                  <a:pt x="41" y="0"/>
                  <a:pt x="41" y="0"/>
                  <a:pt x="41" y="0"/>
                </a:cubicBezTo>
                <a:cubicBezTo>
                  <a:pt x="42" y="0"/>
                  <a:pt x="43" y="1"/>
                  <a:pt x="43" y="1"/>
                </a:cubicBezTo>
                <a:cubicBezTo>
                  <a:pt x="64" y="22"/>
                  <a:pt x="64" y="22"/>
                  <a:pt x="64" y="22"/>
                </a:cubicBezTo>
                <a:cubicBezTo>
                  <a:pt x="64" y="22"/>
                  <a:pt x="64" y="23"/>
                  <a:pt x="64" y="24"/>
                </a:cubicBezTo>
                <a:cubicBezTo>
                  <a:pt x="64" y="24"/>
                  <a:pt x="64" y="24"/>
                  <a:pt x="64" y="24"/>
                </a:cubicBezTo>
                <a:cubicBezTo>
                  <a:pt x="64" y="66"/>
                  <a:pt x="64" y="66"/>
                  <a:pt x="64" y="66"/>
                </a:cubicBezTo>
                <a:cubicBezTo>
                  <a:pt x="64" y="68"/>
                  <a:pt x="64" y="70"/>
                  <a:pt x="62" y="72"/>
                </a:cubicBezTo>
                <a:cubicBezTo>
                  <a:pt x="62" y="72"/>
                  <a:pt x="62" y="72"/>
                  <a:pt x="62" y="72"/>
                </a:cubicBezTo>
                <a:cubicBezTo>
                  <a:pt x="62" y="72"/>
                  <a:pt x="62" y="72"/>
                  <a:pt x="62" y="72"/>
                </a:cubicBezTo>
                <a:cubicBezTo>
                  <a:pt x="61" y="73"/>
                  <a:pt x="59" y="74"/>
                  <a:pt x="57" y="74"/>
                </a:cubicBezTo>
                <a:cubicBezTo>
                  <a:pt x="8" y="74"/>
                  <a:pt x="8" y="74"/>
                  <a:pt x="8" y="74"/>
                </a:cubicBezTo>
                <a:cubicBezTo>
                  <a:pt x="6" y="74"/>
                  <a:pt x="4" y="73"/>
                  <a:pt x="2" y="72"/>
                </a:cubicBezTo>
                <a:cubicBezTo>
                  <a:pt x="1" y="70"/>
                  <a:pt x="0" y="68"/>
                  <a:pt x="0" y="66"/>
                </a:cubicBezTo>
                <a:cubicBezTo>
                  <a:pt x="0" y="8"/>
                  <a:pt x="0" y="8"/>
                  <a:pt x="0" y="8"/>
                </a:cubicBezTo>
                <a:cubicBezTo>
                  <a:pt x="0" y="6"/>
                  <a:pt x="1" y="4"/>
                  <a:pt x="2" y="3"/>
                </a:cubicBezTo>
                <a:cubicBezTo>
                  <a:pt x="4" y="1"/>
                  <a:pt x="6" y="0"/>
                  <a:pt x="8" y="0"/>
                </a:cubicBezTo>
                <a:close/>
                <a:moveTo>
                  <a:pt x="39" y="6"/>
                </a:moveTo>
                <a:cubicBezTo>
                  <a:pt x="39" y="6"/>
                  <a:pt x="39" y="6"/>
                  <a:pt x="39" y="6"/>
                </a:cubicBezTo>
                <a:cubicBezTo>
                  <a:pt x="8" y="6"/>
                  <a:pt x="8" y="6"/>
                  <a:pt x="8" y="6"/>
                </a:cubicBezTo>
                <a:cubicBezTo>
                  <a:pt x="7" y="6"/>
                  <a:pt x="7" y="6"/>
                  <a:pt x="6" y="7"/>
                </a:cubicBezTo>
                <a:cubicBezTo>
                  <a:pt x="6" y="7"/>
                  <a:pt x="6" y="8"/>
                  <a:pt x="6" y="8"/>
                </a:cubicBezTo>
                <a:cubicBezTo>
                  <a:pt x="6" y="66"/>
                  <a:pt x="6" y="66"/>
                  <a:pt x="6" y="66"/>
                </a:cubicBezTo>
                <a:cubicBezTo>
                  <a:pt x="6" y="67"/>
                  <a:pt x="6" y="67"/>
                  <a:pt x="6" y="68"/>
                </a:cubicBezTo>
                <a:cubicBezTo>
                  <a:pt x="6" y="68"/>
                  <a:pt x="6" y="68"/>
                  <a:pt x="6" y="68"/>
                </a:cubicBezTo>
                <a:cubicBezTo>
                  <a:pt x="7" y="68"/>
                  <a:pt x="7" y="68"/>
                  <a:pt x="8" y="68"/>
                </a:cubicBezTo>
                <a:cubicBezTo>
                  <a:pt x="57" y="68"/>
                  <a:pt x="57" y="68"/>
                  <a:pt x="57" y="68"/>
                </a:cubicBezTo>
                <a:cubicBezTo>
                  <a:pt x="57" y="68"/>
                  <a:pt x="58" y="68"/>
                  <a:pt x="58" y="68"/>
                </a:cubicBezTo>
                <a:cubicBezTo>
                  <a:pt x="58" y="68"/>
                  <a:pt x="58" y="68"/>
                  <a:pt x="58" y="68"/>
                </a:cubicBezTo>
                <a:cubicBezTo>
                  <a:pt x="59" y="67"/>
                  <a:pt x="59" y="67"/>
                  <a:pt x="59" y="66"/>
                </a:cubicBezTo>
                <a:cubicBezTo>
                  <a:pt x="59" y="25"/>
                  <a:pt x="59" y="25"/>
                  <a:pt x="59" y="25"/>
                </a:cubicBezTo>
                <a:cubicBezTo>
                  <a:pt x="46" y="25"/>
                  <a:pt x="46" y="25"/>
                  <a:pt x="46" y="25"/>
                </a:cubicBezTo>
                <a:cubicBezTo>
                  <a:pt x="44" y="25"/>
                  <a:pt x="43" y="25"/>
                  <a:pt x="41" y="24"/>
                </a:cubicBezTo>
                <a:cubicBezTo>
                  <a:pt x="41" y="23"/>
                  <a:pt x="41" y="23"/>
                  <a:pt x="41" y="23"/>
                </a:cubicBezTo>
                <a:cubicBezTo>
                  <a:pt x="40" y="22"/>
                  <a:pt x="39" y="21"/>
                  <a:pt x="39" y="19"/>
                </a:cubicBezTo>
                <a:cubicBezTo>
                  <a:pt x="39" y="6"/>
                  <a:pt x="39" y="6"/>
                  <a:pt x="39" y="6"/>
                </a:cubicBezTo>
                <a:close/>
                <a:moveTo>
                  <a:pt x="56" y="22"/>
                </a:moveTo>
                <a:cubicBezTo>
                  <a:pt x="56" y="22"/>
                  <a:pt x="56" y="22"/>
                  <a:pt x="56" y="22"/>
                </a:cubicBezTo>
                <a:cubicBezTo>
                  <a:pt x="43" y="9"/>
                  <a:pt x="43" y="9"/>
                  <a:pt x="43" y="9"/>
                </a:cubicBezTo>
                <a:cubicBezTo>
                  <a:pt x="43" y="19"/>
                  <a:pt x="43" y="19"/>
                  <a:pt x="43" y="19"/>
                </a:cubicBezTo>
                <a:cubicBezTo>
                  <a:pt x="43" y="20"/>
                  <a:pt x="43" y="21"/>
                  <a:pt x="44" y="21"/>
                </a:cubicBezTo>
                <a:cubicBezTo>
                  <a:pt x="44" y="21"/>
                  <a:pt x="44" y="21"/>
                  <a:pt x="44" y="21"/>
                </a:cubicBezTo>
                <a:cubicBezTo>
                  <a:pt x="44" y="22"/>
                  <a:pt x="45" y="22"/>
                  <a:pt x="46" y="22"/>
                </a:cubicBezTo>
                <a:cubicBezTo>
                  <a:pt x="56" y="22"/>
                  <a:pt x="56" y="22"/>
                  <a:pt x="56" y="22"/>
                </a:cubicBezTo>
                <a:close/>
                <a:moveTo>
                  <a:pt x="16" y="33"/>
                </a:moveTo>
                <a:cubicBezTo>
                  <a:pt x="16" y="33"/>
                  <a:pt x="16" y="33"/>
                  <a:pt x="16" y="33"/>
                </a:cubicBezTo>
                <a:cubicBezTo>
                  <a:pt x="15" y="33"/>
                  <a:pt x="14" y="32"/>
                  <a:pt x="14" y="31"/>
                </a:cubicBezTo>
                <a:cubicBezTo>
                  <a:pt x="14" y="30"/>
                  <a:pt x="15" y="29"/>
                  <a:pt x="16" y="29"/>
                </a:cubicBezTo>
                <a:cubicBezTo>
                  <a:pt x="49" y="29"/>
                  <a:pt x="49" y="29"/>
                  <a:pt x="49" y="29"/>
                </a:cubicBezTo>
                <a:cubicBezTo>
                  <a:pt x="50" y="29"/>
                  <a:pt x="50" y="30"/>
                  <a:pt x="50" y="31"/>
                </a:cubicBezTo>
                <a:cubicBezTo>
                  <a:pt x="50" y="32"/>
                  <a:pt x="50" y="33"/>
                  <a:pt x="49" y="33"/>
                </a:cubicBezTo>
                <a:cubicBezTo>
                  <a:pt x="16" y="33"/>
                  <a:pt x="16" y="33"/>
                  <a:pt x="16" y="33"/>
                </a:cubicBezTo>
                <a:close/>
                <a:moveTo>
                  <a:pt x="16" y="45"/>
                </a:moveTo>
                <a:cubicBezTo>
                  <a:pt x="16" y="45"/>
                  <a:pt x="16" y="45"/>
                  <a:pt x="16" y="45"/>
                </a:cubicBezTo>
                <a:cubicBezTo>
                  <a:pt x="15" y="45"/>
                  <a:pt x="14" y="44"/>
                  <a:pt x="14" y="43"/>
                </a:cubicBezTo>
                <a:cubicBezTo>
                  <a:pt x="14" y="42"/>
                  <a:pt x="15" y="41"/>
                  <a:pt x="16" y="41"/>
                </a:cubicBezTo>
                <a:cubicBezTo>
                  <a:pt x="49" y="41"/>
                  <a:pt x="49" y="41"/>
                  <a:pt x="49" y="41"/>
                </a:cubicBezTo>
                <a:cubicBezTo>
                  <a:pt x="50" y="41"/>
                  <a:pt x="50" y="42"/>
                  <a:pt x="50" y="43"/>
                </a:cubicBezTo>
                <a:cubicBezTo>
                  <a:pt x="50" y="44"/>
                  <a:pt x="50" y="45"/>
                  <a:pt x="49" y="45"/>
                </a:cubicBezTo>
                <a:cubicBezTo>
                  <a:pt x="16" y="45"/>
                  <a:pt x="16" y="45"/>
                  <a:pt x="16" y="4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6" name="Freeform 12"/>
          <p:cNvSpPr>
            <a:spLocks noEditPoints="1"/>
          </p:cNvSpPr>
          <p:nvPr/>
        </p:nvSpPr>
        <p:spPr bwMode="auto">
          <a:xfrm>
            <a:off x="4435475" y="3538538"/>
            <a:ext cx="277813" cy="258762"/>
          </a:xfrm>
          <a:custGeom>
            <a:avLst/>
            <a:gdLst>
              <a:gd name="T0" fmla="*/ 58 w 74"/>
              <a:gd name="T1" fmla="*/ 39 h 69"/>
              <a:gd name="T2" fmla="*/ 61 w 74"/>
              <a:gd name="T3" fmla="*/ 36 h 69"/>
              <a:gd name="T4" fmla="*/ 63 w 74"/>
              <a:gd name="T5" fmla="*/ 39 h 69"/>
              <a:gd name="T6" fmla="*/ 63 w 74"/>
              <a:gd name="T7" fmla="*/ 66 h 69"/>
              <a:gd name="T8" fmla="*/ 61 w 74"/>
              <a:gd name="T9" fmla="*/ 69 h 69"/>
              <a:gd name="T10" fmla="*/ 61 w 74"/>
              <a:gd name="T11" fmla="*/ 69 h 69"/>
              <a:gd name="T12" fmla="*/ 14 w 74"/>
              <a:gd name="T13" fmla="*/ 69 h 69"/>
              <a:gd name="T14" fmla="*/ 11 w 74"/>
              <a:gd name="T15" fmla="*/ 66 h 69"/>
              <a:gd name="T16" fmla="*/ 11 w 74"/>
              <a:gd name="T17" fmla="*/ 66 h 69"/>
              <a:gd name="T18" fmla="*/ 11 w 74"/>
              <a:gd name="T19" fmla="*/ 39 h 69"/>
              <a:gd name="T20" fmla="*/ 14 w 74"/>
              <a:gd name="T21" fmla="*/ 36 h 69"/>
              <a:gd name="T22" fmla="*/ 17 w 74"/>
              <a:gd name="T23" fmla="*/ 39 h 69"/>
              <a:gd name="T24" fmla="*/ 17 w 74"/>
              <a:gd name="T25" fmla="*/ 63 h 69"/>
              <a:gd name="T26" fmla="*/ 26 w 74"/>
              <a:gd name="T27" fmla="*/ 63 h 69"/>
              <a:gd name="T28" fmla="*/ 26 w 74"/>
              <a:gd name="T29" fmla="*/ 36 h 69"/>
              <a:gd name="T30" fmla="*/ 28 w 74"/>
              <a:gd name="T31" fmla="*/ 34 h 69"/>
              <a:gd name="T32" fmla="*/ 28 w 74"/>
              <a:gd name="T33" fmla="*/ 34 h 69"/>
              <a:gd name="T34" fmla="*/ 47 w 74"/>
              <a:gd name="T35" fmla="*/ 34 h 69"/>
              <a:gd name="T36" fmla="*/ 49 w 74"/>
              <a:gd name="T37" fmla="*/ 36 h 69"/>
              <a:gd name="T38" fmla="*/ 49 w 74"/>
              <a:gd name="T39" fmla="*/ 36 h 69"/>
              <a:gd name="T40" fmla="*/ 49 w 74"/>
              <a:gd name="T41" fmla="*/ 63 h 69"/>
              <a:gd name="T42" fmla="*/ 58 w 74"/>
              <a:gd name="T43" fmla="*/ 63 h 69"/>
              <a:gd name="T44" fmla="*/ 58 w 74"/>
              <a:gd name="T45" fmla="*/ 39 h 69"/>
              <a:gd name="T46" fmla="*/ 29 w 74"/>
              <a:gd name="T47" fmla="*/ 63 h 69"/>
              <a:gd name="T48" fmla="*/ 29 w 74"/>
              <a:gd name="T49" fmla="*/ 63 h 69"/>
              <a:gd name="T50" fmla="*/ 45 w 74"/>
              <a:gd name="T51" fmla="*/ 63 h 69"/>
              <a:gd name="T52" fmla="*/ 45 w 74"/>
              <a:gd name="T53" fmla="*/ 37 h 69"/>
              <a:gd name="T54" fmla="*/ 29 w 74"/>
              <a:gd name="T55" fmla="*/ 37 h 69"/>
              <a:gd name="T56" fmla="*/ 29 w 74"/>
              <a:gd name="T57" fmla="*/ 63 h 69"/>
              <a:gd name="T58" fmla="*/ 5 w 74"/>
              <a:gd name="T59" fmla="*/ 39 h 69"/>
              <a:gd name="T60" fmla="*/ 5 w 74"/>
              <a:gd name="T61" fmla="*/ 39 h 69"/>
              <a:gd name="T62" fmla="*/ 1 w 74"/>
              <a:gd name="T63" fmla="*/ 39 h 69"/>
              <a:gd name="T64" fmla="*/ 1 w 74"/>
              <a:gd name="T65" fmla="*/ 35 h 69"/>
              <a:gd name="T66" fmla="*/ 35 w 74"/>
              <a:gd name="T67" fmla="*/ 1 h 69"/>
              <a:gd name="T68" fmla="*/ 39 w 74"/>
              <a:gd name="T69" fmla="*/ 1 h 69"/>
              <a:gd name="T70" fmla="*/ 39 w 74"/>
              <a:gd name="T71" fmla="*/ 1 h 69"/>
              <a:gd name="T72" fmla="*/ 73 w 74"/>
              <a:gd name="T73" fmla="*/ 35 h 69"/>
              <a:gd name="T74" fmla="*/ 73 w 74"/>
              <a:gd name="T75" fmla="*/ 39 h 69"/>
              <a:gd name="T76" fmla="*/ 69 w 74"/>
              <a:gd name="T77" fmla="*/ 39 h 69"/>
              <a:gd name="T78" fmla="*/ 37 w 74"/>
              <a:gd name="T79" fmla="*/ 7 h 69"/>
              <a:gd name="T80" fmla="*/ 5 w 74"/>
              <a:gd name="T81" fmla="*/ 39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 h="69">
                <a:moveTo>
                  <a:pt x="58" y="39"/>
                </a:moveTo>
                <a:cubicBezTo>
                  <a:pt x="58" y="37"/>
                  <a:pt x="59" y="36"/>
                  <a:pt x="61" y="36"/>
                </a:cubicBezTo>
                <a:cubicBezTo>
                  <a:pt x="62" y="36"/>
                  <a:pt x="63" y="37"/>
                  <a:pt x="63" y="39"/>
                </a:cubicBezTo>
                <a:cubicBezTo>
                  <a:pt x="63" y="66"/>
                  <a:pt x="63" y="66"/>
                  <a:pt x="63" y="66"/>
                </a:cubicBezTo>
                <a:cubicBezTo>
                  <a:pt x="63" y="68"/>
                  <a:pt x="62" y="69"/>
                  <a:pt x="61" y="69"/>
                </a:cubicBezTo>
                <a:cubicBezTo>
                  <a:pt x="61" y="69"/>
                  <a:pt x="61" y="69"/>
                  <a:pt x="61" y="69"/>
                </a:cubicBezTo>
                <a:cubicBezTo>
                  <a:pt x="14" y="69"/>
                  <a:pt x="14" y="69"/>
                  <a:pt x="14" y="69"/>
                </a:cubicBezTo>
                <a:cubicBezTo>
                  <a:pt x="12" y="69"/>
                  <a:pt x="11" y="68"/>
                  <a:pt x="11" y="66"/>
                </a:cubicBezTo>
                <a:cubicBezTo>
                  <a:pt x="11" y="66"/>
                  <a:pt x="11" y="66"/>
                  <a:pt x="11" y="66"/>
                </a:cubicBezTo>
                <a:cubicBezTo>
                  <a:pt x="11" y="39"/>
                  <a:pt x="11" y="39"/>
                  <a:pt x="11" y="39"/>
                </a:cubicBezTo>
                <a:cubicBezTo>
                  <a:pt x="11" y="37"/>
                  <a:pt x="12" y="36"/>
                  <a:pt x="14" y="36"/>
                </a:cubicBezTo>
                <a:cubicBezTo>
                  <a:pt x="16" y="36"/>
                  <a:pt x="17" y="37"/>
                  <a:pt x="17" y="39"/>
                </a:cubicBezTo>
                <a:cubicBezTo>
                  <a:pt x="17" y="63"/>
                  <a:pt x="17" y="63"/>
                  <a:pt x="17" y="63"/>
                </a:cubicBezTo>
                <a:cubicBezTo>
                  <a:pt x="26" y="63"/>
                  <a:pt x="26" y="63"/>
                  <a:pt x="26" y="63"/>
                </a:cubicBezTo>
                <a:cubicBezTo>
                  <a:pt x="26" y="36"/>
                  <a:pt x="26" y="36"/>
                  <a:pt x="26" y="36"/>
                </a:cubicBezTo>
                <a:cubicBezTo>
                  <a:pt x="26" y="35"/>
                  <a:pt x="27" y="34"/>
                  <a:pt x="28" y="34"/>
                </a:cubicBezTo>
                <a:cubicBezTo>
                  <a:pt x="28" y="34"/>
                  <a:pt x="28" y="34"/>
                  <a:pt x="28" y="34"/>
                </a:cubicBezTo>
                <a:cubicBezTo>
                  <a:pt x="47" y="34"/>
                  <a:pt x="47" y="34"/>
                  <a:pt x="47" y="34"/>
                </a:cubicBezTo>
                <a:cubicBezTo>
                  <a:pt x="48" y="34"/>
                  <a:pt x="49" y="35"/>
                  <a:pt x="49" y="36"/>
                </a:cubicBezTo>
                <a:cubicBezTo>
                  <a:pt x="49" y="36"/>
                  <a:pt x="49" y="36"/>
                  <a:pt x="49" y="36"/>
                </a:cubicBezTo>
                <a:cubicBezTo>
                  <a:pt x="49" y="63"/>
                  <a:pt x="49" y="63"/>
                  <a:pt x="49" y="63"/>
                </a:cubicBezTo>
                <a:cubicBezTo>
                  <a:pt x="58" y="63"/>
                  <a:pt x="58" y="63"/>
                  <a:pt x="58" y="63"/>
                </a:cubicBezTo>
                <a:cubicBezTo>
                  <a:pt x="58" y="39"/>
                  <a:pt x="58" y="39"/>
                  <a:pt x="58" y="39"/>
                </a:cubicBezTo>
                <a:close/>
                <a:moveTo>
                  <a:pt x="29" y="63"/>
                </a:moveTo>
                <a:cubicBezTo>
                  <a:pt x="29" y="63"/>
                  <a:pt x="29" y="63"/>
                  <a:pt x="29" y="63"/>
                </a:cubicBezTo>
                <a:cubicBezTo>
                  <a:pt x="45" y="63"/>
                  <a:pt x="45" y="63"/>
                  <a:pt x="45" y="63"/>
                </a:cubicBezTo>
                <a:cubicBezTo>
                  <a:pt x="45" y="37"/>
                  <a:pt x="45" y="37"/>
                  <a:pt x="45" y="37"/>
                </a:cubicBezTo>
                <a:cubicBezTo>
                  <a:pt x="29" y="37"/>
                  <a:pt x="29" y="37"/>
                  <a:pt x="29" y="37"/>
                </a:cubicBezTo>
                <a:cubicBezTo>
                  <a:pt x="29" y="63"/>
                  <a:pt x="29" y="63"/>
                  <a:pt x="29" y="63"/>
                </a:cubicBezTo>
                <a:close/>
                <a:moveTo>
                  <a:pt x="5" y="39"/>
                </a:moveTo>
                <a:cubicBezTo>
                  <a:pt x="5" y="39"/>
                  <a:pt x="5" y="39"/>
                  <a:pt x="5" y="39"/>
                </a:cubicBezTo>
                <a:cubicBezTo>
                  <a:pt x="4" y="40"/>
                  <a:pt x="2" y="40"/>
                  <a:pt x="1" y="39"/>
                </a:cubicBezTo>
                <a:cubicBezTo>
                  <a:pt x="0" y="38"/>
                  <a:pt x="0" y="36"/>
                  <a:pt x="1" y="35"/>
                </a:cubicBezTo>
                <a:cubicBezTo>
                  <a:pt x="35" y="1"/>
                  <a:pt x="35" y="1"/>
                  <a:pt x="35" y="1"/>
                </a:cubicBezTo>
                <a:cubicBezTo>
                  <a:pt x="36" y="0"/>
                  <a:pt x="38" y="0"/>
                  <a:pt x="39" y="1"/>
                </a:cubicBezTo>
                <a:cubicBezTo>
                  <a:pt x="39" y="1"/>
                  <a:pt x="39" y="1"/>
                  <a:pt x="39" y="1"/>
                </a:cubicBezTo>
                <a:cubicBezTo>
                  <a:pt x="73" y="35"/>
                  <a:pt x="73" y="35"/>
                  <a:pt x="73" y="35"/>
                </a:cubicBezTo>
                <a:cubicBezTo>
                  <a:pt x="74" y="36"/>
                  <a:pt x="74" y="38"/>
                  <a:pt x="73" y="39"/>
                </a:cubicBezTo>
                <a:cubicBezTo>
                  <a:pt x="72" y="40"/>
                  <a:pt x="70" y="40"/>
                  <a:pt x="69" y="39"/>
                </a:cubicBezTo>
                <a:cubicBezTo>
                  <a:pt x="37" y="7"/>
                  <a:pt x="37" y="7"/>
                  <a:pt x="37" y="7"/>
                </a:cubicBezTo>
                <a:cubicBezTo>
                  <a:pt x="5" y="39"/>
                  <a:pt x="5" y="39"/>
                  <a:pt x="5" y="39"/>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7" name="Freeform 13"/>
          <p:cNvSpPr>
            <a:spLocks noEditPoints="1"/>
          </p:cNvSpPr>
          <p:nvPr/>
        </p:nvSpPr>
        <p:spPr bwMode="auto">
          <a:xfrm>
            <a:off x="3697288" y="2814638"/>
            <a:ext cx="284162" cy="277812"/>
          </a:xfrm>
          <a:custGeom>
            <a:avLst/>
            <a:gdLst>
              <a:gd name="T0" fmla="*/ 27 w 76"/>
              <a:gd name="T1" fmla="*/ 29 h 74"/>
              <a:gd name="T2" fmla="*/ 76 w 76"/>
              <a:gd name="T3" fmla="*/ 32 h 74"/>
              <a:gd name="T4" fmla="*/ 76 w 76"/>
              <a:gd name="T5" fmla="*/ 65 h 74"/>
              <a:gd name="T6" fmla="*/ 73 w 76"/>
              <a:gd name="T7" fmla="*/ 68 h 74"/>
              <a:gd name="T8" fmla="*/ 52 w 76"/>
              <a:gd name="T9" fmla="*/ 70 h 74"/>
              <a:gd name="T10" fmla="*/ 62 w 76"/>
              <a:gd name="T11" fmla="*/ 72 h 74"/>
              <a:gd name="T12" fmla="*/ 39 w 76"/>
              <a:gd name="T13" fmla="*/ 74 h 74"/>
              <a:gd name="T14" fmla="*/ 39 w 76"/>
              <a:gd name="T15" fmla="*/ 70 h 74"/>
              <a:gd name="T16" fmla="*/ 47 w 76"/>
              <a:gd name="T17" fmla="*/ 68 h 74"/>
              <a:gd name="T18" fmla="*/ 24 w 76"/>
              <a:gd name="T19" fmla="*/ 65 h 74"/>
              <a:gd name="T20" fmla="*/ 24 w 76"/>
              <a:gd name="T21" fmla="*/ 32 h 74"/>
              <a:gd name="T22" fmla="*/ 37 w 76"/>
              <a:gd name="T23" fmla="*/ 0 h 74"/>
              <a:gd name="T24" fmla="*/ 11 w 76"/>
              <a:gd name="T25" fmla="*/ 10 h 74"/>
              <a:gd name="T26" fmla="*/ 11 w 76"/>
              <a:gd name="T27" fmla="*/ 62 h 74"/>
              <a:gd name="T28" fmla="*/ 19 w 76"/>
              <a:gd name="T29" fmla="*/ 62 h 74"/>
              <a:gd name="T30" fmla="*/ 17 w 76"/>
              <a:gd name="T31" fmla="*/ 38 h 74"/>
              <a:gd name="T32" fmla="*/ 21 w 76"/>
              <a:gd name="T33" fmla="*/ 43 h 74"/>
              <a:gd name="T34" fmla="*/ 21 w 76"/>
              <a:gd name="T35" fmla="*/ 43 h 74"/>
              <a:gd name="T36" fmla="*/ 25 w 76"/>
              <a:gd name="T37" fmla="*/ 18 h 74"/>
              <a:gd name="T38" fmla="*/ 35 w 76"/>
              <a:gd name="T39" fmla="*/ 25 h 74"/>
              <a:gd name="T40" fmla="*/ 39 w 76"/>
              <a:gd name="T41" fmla="*/ 21 h 74"/>
              <a:gd name="T42" fmla="*/ 51 w 76"/>
              <a:gd name="T43" fmla="*/ 18 h 74"/>
              <a:gd name="T44" fmla="*/ 56 w 76"/>
              <a:gd name="T45" fmla="*/ 25 h 74"/>
              <a:gd name="T46" fmla="*/ 58 w 76"/>
              <a:gd name="T47" fmla="*/ 14 h 74"/>
              <a:gd name="T48" fmla="*/ 66 w 76"/>
              <a:gd name="T49" fmla="*/ 25 h 74"/>
              <a:gd name="T50" fmla="*/ 63 w 76"/>
              <a:gd name="T51" fmla="*/ 10 h 74"/>
              <a:gd name="T52" fmla="*/ 56 w 76"/>
              <a:gd name="T53" fmla="*/ 11 h 74"/>
              <a:gd name="T54" fmla="*/ 53 w 76"/>
              <a:gd name="T55" fmla="*/ 13 h 74"/>
              <a:gd name="T56" fmla="*/ 49 w 76"/>
              <a:gd name="T57" fmla="*/ 8 h 74"/>
              <a:gd name="T58" fmla="*/ 42 w 76"/>
              <a:gd name="T59" fmla="*/ 6 h 74"/>
              <a:gd name="T60" fmla="*/ 49 w 76"/>
              <a:gd name="T61" fmla="*/ 13 h 74"/>
              <a:gd name="T62" fmla="*/ 48 w 76"/>
              <a:gd name="T63" fmla="*/ 15 h 74"/>
              <a:gd name="T64" fmla="*/ 39 w 76"/>
              <a:gd name="T65" fmla="*/ 5 h 74"/>
              <a:gd name="T66" fmla="*/ 35 w 76"/>
              <a:gd name="T67" fmla="*/ 5 h 74"/>
              <a:gd name="T68" fmla="*/ 35 w 76"/>
              <a:gd name="T69" fmla="*/ 17 h 74"/>
              <a:gd name="T70" fmla="*/ 25 w 76"/>
              <a:gd name="T71" fmla="*/ 15 h 74"/>
              <a:gd name="T72" fmla="*/ 32 w 76"/>
              <a:gd name="T73" fmla="*/ 6 h 74"/>
              <a:gd name="T74" fmla="*/ 25 w 76"/>
              <a:gd name="T75" fmla="*/ 8 h 74"/>
              <a:gd name="T76" fmla="*/ 22 w 76"/>
              <a:gd name="T77" fmla="*/ 11 h 74"/>
              <a:gd name="T78" fmla="*/ 19 w 76"/>
              <a:gd name="T79" fmla="*/ 11 h 74"/>
              <a:gd name="T80" fmla="*/ 16 w 76"/>
              <a:gd name="T81" fmla="*/ 14 h 74"/>
              <a:gd name="T82" fmla="*/ 20 w 76"/>
              <a:gd name="T83" fmla="*/ 16 h 74"/>
              <a:gd name="T84" fmla="*/ 6 w 76"/>
              <a:gd name="T85" fmla="*/ 35 h 74"/>
              <a:gd name="T86" fmla="*/ 16 w 76"/>
              <a:gd name="T87" fmla="*/ 14 h 74"/>
              <a:gd name="T88" fmla="*/ 70 w 76"/>
              <a:gd name="T89" fmla="*/ 35 h 74"/>
              <a:gd name="T90" fmla="*/ 29 w 76"/>
              <a:gd name="T91" fmla="*/ 62 h 74"/>
              <a:gd name="T92" fmla="*/ 70 w 76"/>
              <a:gd name="T93" fmla="*/ 35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76" h="74">
                <a:moveTo>
                  <a:pt x="26" y="29"/>
                </a:moveTo>
                <a:cubicBezTo>
                  <a:pt x="27" y="29"/>
                  <a:pt x="27" y="29"/>
                  <a:pt x="27" y="29"/>
                </a:cubicBezTo>
                <a:cubicBezTo>
                  <a:pt x="73" y="29"/>
                  <a:pt x="73" y="29"/>
                  <a:pt x="73" y="29"/>
                </a:cubicBezTo>
                <a:cubicBezTo>
                  <a:pt x="74" y="29"/>
                  <a:pt x="76" y="31"/>
                  <a:pt x="76" y="32"/>
                </a:cubicBezTo>
                <a:cubicBezTo>
                  <a:pt x="76" y="32"/>
                  <a:pt x="76" y="32"/>
                  <a:pt x="76" y="32"/>
                </a:cubicBezTo>
                <a:cubicBezTo>
                  <a:pt x="76" y="65"/>
                  <a:pt x="76" y="65"/>
                  <a:pt x="76" y="65"/>
                </a:cubicBezTo>
                <a:cubicBezTo>
                  <a:pt x="76" y="66"/>
                  <a:pt x="74" y="68"/>
                  <a:pt x="73" y="68"/>
                </a:cubicBezTo>
                <a:cubicBezTo>
                  <a:pt x="73" y="68"/>
                  <a:pt x="73" y="68"/>
                  <a:pt x="73" y="68"/>
                </a:cubicBezTo>
                <a:cubicBezTo>
                  <a:pt x="52" y="68"/>
                  <a:pt x="52" y="68"/>
                  <a:pt x="52" y="68"/>
                </a:cubicBezTo>
                <a:cubicBezTo>
                  <a:pt x="52" y="70"/>
                  <a:pt x="52" y="70"/>
                  <a:pt x="52" y="70"/>
                </a:cubicBezTo>
                <a:cubicBezTo>
                  <a:pt x="61" y="70"/>
                  <a:pt x="61" y="70"/>
                  <a:pt x="61" y="70"/>
                </a:cubicBezTo>
                <a:cubicBezTo>
                  <a:pt x="62" y="70"/>
                  <a:pt x="62" y="71"/>
                  <a:pt x="62" y="72"/>
                </a:cubicBezTo>
                <a:cubicBezTo>
                  <a:pt x="62" y="73"/>
                  <a:pt x="62" y="74"/>
                  <a:pt x="61" y="74"/>
                </a:cubicBezTo>
                <a:cubicBezTo>
                  <a:pt x="39" y="74"/>
                  <a:pt x="39" y="74"/>
                  <a:pt x="39" y="74"/>
                </a:cubicBezTo>
                <a:cubicBezTo>
                  <a:pt x="38" y="74"/>
                  <a:pt x="37" y="73"/>
                  <a:pt x="37" y="72"/>
                </a:cubicBezTo>
                <a:cubicBezTo>
                  <a:pt x="37" y="71"/>
                  <a:pt x="38" y="70"/>
                  <a:pt x="39" y="70"/>
                </a:cubicBezTo>
                <a:cubicBezTo>
                  <a:pt x="47" y="70"/>
                  <a:pt x="47" y="70"/>
                  <a:pt x="47" y="70"/>
                </a:cubicBezTo>
                <a:cubicBezTo>
                  <a:pt x="47" y="68"/>
                  <a:pt x="47" y="68"/>
                  <a:pt x="47" y="68"/>
                </a:cubicBezTo>
                <a:cubicBezTo>
                  <a:pt x="26" y="68"/>
                  <a:pt x="26" y="68"/>
                  <a:pt x="26" y="68"/>
                </a:cubicBezTo>
                <a:cubicBezTo>
                  <a:pt x="25" y="68"/>
                  <a:pt x="24" y="66"/>
                  <a:pt x="24" y="65"/>
                </a:cubicBezTo>
                <a:cubicBezTo>
                  <a:pt x="24" y="65"/>
                  <a:pt x="24" y="65"/>
                  <a:pt x="24" y="65"/>
                </a:cubicBezTo>
                <a:cubicBezTo>
                  <a:pt x="24" y="32"/>
                  <a:pt x="24" y="32"/>
                  <a:pt x="24" y="32"/>
                </a:cubicBezTo>
                <a:cubicBezTo>
                  <a:pt x="24" y="31"/>
                  <a:pt x="25" y="29"/>
                  <a:pt x="26" y="29"/>
                </a:cubicBezTo>
                <a:close/>
                <a:moveTo>
                  <a:pt x="37" y="0"/>
                </a:moveTo>
                <a:cubicBezTo>
                  <a:pt x="37" y="0"/>
                  <a:pt x="37" y="0"/>
                  <a:pt x="37" y="0"/>
                </a:cubicBezTo>
                <a:cubicBezTo>
                  <a:pt x="27" y="0"/>
                  <a:pt x="18" y="4"/>
                  <a:pt x="11" y="10"/>
                </a:cubicBezTo>
                <a:cubicBezTo>
                  <a:pt x="4" y="17"/>
                  <a:pt x="0" y="26"/>
                  <a:pt x="0" y="36"/>
                </a:cubicBezTo>
                <a:cubicBezTo>
                  <a:pt x="0" y="46"/>
                  <a:pt x="4" y="56"/>
                  <a:pt x="11" y="62"/>
                </a:cubicBezTo>
                <a:cubicBezTo>
                  <a:pt x="13" y="64"/>
                  <a:pt x="14" y="65"/>
                  <a:pt x="16" y="66"/>
                </a:cubicBezTo>
                <a:cubicBezTo>
                  <a:pt x="19" y="69"/>
                  <a:pt x="22" y="64"/>
                  <a:pt x="19" y="62"/>
                </a:cubicBezTo>
                <a:cubicBezTo>
                  <a:pt x="12" y="56"/>
                  <a:pt x="7" y="48"/>
                  <a:pt x="6" y="38"/>
                </a:cubicBezTo>
                <a:cubicBezTo>
                  <a:pt x="17" y="38"/>
                  <a:pt x="17" y="38"/>
                  <a:pt x="17" y="38"/>
                </a:cubicBezTo>
                <a:cubicBezTo>
                  <a:pt x="17" y="40"/>
                  <a:pt x="17" y="42"/>
                  <a:pt x="17" y="44"/>
                </a:cubicBezTo>
                <a:cubicBezTo>
                  <a:pt x="17" y="46"/>
                  <a:pt x="21" y="46"/>
                  <a:pt x="21" y="43"/>
                </a:cubicBezTo>
                <a:cubicBezTo>
                  <a:pt x="21" y="43"/>
                  <a:pt x="21" y="43"/>
                  <a:pt x="21" y="43"/>
                </a:cubicBezTo>
                <a:cubicBezTo>
                  <a:pt x="21" y="43"/>
                  <a:pt x="21" y="43"/>
                  <a:pt x="21" y="43"/>
                </a:cubicBezTo>
                <a:cubicBezTo>
                  <a:pt x="20" y="35"/>
                  <a:pt x="20" y="25"/>
                  <a:pt x="23" y="18"/>
                </a:cubicBezTo>
                <a:cubicBezTo>
                  <a:pt x="24" y="18"/>
                  <a:pt x="24" y="18"/>
                  <a:pt x="25" y="18"/>
                </a:cubicBezTo>
                <a:cubicBezTo>
                  <a:pt x="28" y="20"/>
                  <a:pt x="32" y="20"/>
                  <a:pt x="35" y="21"/>
                </a:cubicBezTo>
                <a:cubicBezTo>
                  <a:pt x="35" y="25"/>
                  <a:pt x="35" y="25"/>
                  <a:pt x="35" y="25"/>
                </a:cubicBezTo>
                <a:cubicBezTo>
                  <a:pt x="35" y="27"/>
                  <a:pt x="39" y="27"/>
                  <a:pt x="39" y="25"/>
                </a:cubicBezTo>
                <a:cubicBezTo>
                  <a:pt x="39" y="21"/>
                  <a:pt x="39" y="21"/>
                  <a:pt x="39" y="21"/>
                </a:cubicBezTo>
                <a:cubicBezTo>
                  <a:pt x="43" y="20"/>
                  <a:pt x="46" y="20"/>
                  <a:pt x="50" y="18"/>
                </a:cubicBezTo>
                <a:cubicBezTo>
                  <a:pt x="50" y="18"/>
                  <a:pt x="50" y="18"/>
                  <a:pt x="51" y="18"/>
                </a:cubicBezTo>
                <a:cubicBezTo>
                  <a:pt x="52" y="20"/>
                  <a:pt x="53" y="23"/>
                  <a:pt x="53" y="26"/>
                </a:cubicBezTo>
                <a:cubicBezTo>
                  <a:pt x="54" y="28"/>
                  <a:pt x="57" y="27"/>
                  <a:pt x="56" y="25"/>
                </a:cubicBezTo>
                <a:cubicBezTo>
                  <a:pt x="56" y="22"/>
                  <a:pt x="55" y="19"/>
                  <a:pt x="54" y="16"/>
                </a:cubicBezTo>
                <a:cubicBezTo>
                  <a:pt x="56" y="15"/>
                  <a:pt x="57" y="15"/>
                  <a:pt x="58" y="14"/>
                </a:cubicBezTo>
                <a:cubicBezTo>
                  <a:pt x="59" y="14"/>
                  <a:pt x="59" y="14"/>
                  <a:pt x="59" y="14"/>
                </a:cubicBezTo>
                <a:cubicBezTo>
                  <a:pt x="62" y="17"/>
                  <a:pt x="65" y="21"/>
                  <a:pt x="66" y="25"/>
                </a:cubicBezTo>
                <a:cubicBezTo>
                  <a:pt x="68" y="29"/>
                  <a:pt x="73" y="26"/>
                  <a:pt x="71" y="23"/>
                </a:cubicBezTo>
                <a:cubicBezTo>
                  <a:pt x="70" y="18"/>
                  <a:pt x="67" y="14"/>
                  <a:pt x="63" y="10"/>
                </a:cubicBezTo>
                <a:cubicBezTo>
                  <a:pt x="56" y="4"/>
                  <a:pt x="47" y="0"/>
                  <a:pt x="37" y="0"/>
                </a:cubicBezTo>
                <a:close/>
                <a:moveTo>
                  <a:pt x="56" y="11"/>
                </a:moveTo>
                <a:cubicBezTo>
                  <a:pt x="56" y="11"/>
                  <a:pt x="56" y="11"/>
                  <a:pt x="56" y="11"/>
                </a:cubicBezTo>
                <a:cubicBezTo>
                  <a:pt x="55" y="12"/>
                  <a:pt x="54" y="13"/>
                  <a:pt x="53" y="13"/>
                </a:cubicBezTo>
                <a:cubicBezTo>
                  <a:pt x="52" y="13"/>
                  <a:pt x="52" y="12"/>
                  <a:pt x="52" y="11"/>
                </a:cubicBezTo>
                <a:cubicBezTo>
                  <a:pt x="51" y="10"/>
                  <a:pt x="50" y="9"/>
                  <a:pt x="49" y="8"/>
                </a:cubicBezTo>
                <a:cubicBezTo>
                  <a:pt x="52" y="9"/>
                  <a:pt x="54" y="10"/>
                  <a:pt x="56" y="11"/>
                </a:cubicBezTo>
                <a:close/>
                <a:moveTo>
                  <a:pt x="42" y="6"/>
                </a:moveTo>
                <a:cubicBezTo>
                  <a:pt x="42" y="6"/>
                  <a:pt x="42" y="6"/>
                  <a:pt x="42" y="6"/>
                </a:cubicBezTo>
                <a:cubicBezTo>
                  <a:pt x="45" y="7"/>
                  <a:pt x="47" y="10"/>
                  <a:pt x="49" y="13"/>
                </a:cubicBezTo>
                <a:cubicBezTo>
                  <a:pt x="49" y="14"/>
                  <a:pt x="49" y="14"/>
                  <a:pt x="50" y="15"/>
                </a:cubicBezTo>
                <a:cubicBezTo>
                  <a:pt x="49" y="15"/>
                  <a:pt x="49" y="15"/>
                  <a:pt x="48" y="15"/>
                </a:cubicBezTo>
                <a:cubicBezTo>
                  <a:pt x="45" y="16"/>
                  <a:pt x="42" y="17"/>
                  <a:pt x="39" y="17"/>
                </a:cubicBezTo>
                <a:cubicBezTo>
                  <a:pt x="39" y="5"/>
                  <a:pt x="39" y="5"/>
                  <a:pt x="39" y="5"/>
                </a:cubicBezTo>
                <a:cubicBezTo>
                  <a:pt x="40" y="5"/>
                  <a:pt x="41" y="5"/>
                  <a:pt x="42" y="6"/>
                </a:cubicBezTo>
                <a:close/>
                <a:moveTo>
                  <a:pt x="35" y="5"/>
                </a:moveTo>
                <a:cubicBezTo>
                  <a:pt x="35" y="5"/>
                  <a:pt x="35" y="5"/>
                  <a:pt x="35" y="5"/>
                </a:cubicBezTo>
                <a:cubicBezTo>
                  <a:pt x="35" y="17"/>
                  <a:pt x="35" y="17"/>
                  <a:pt x="35" y="17"/>
                </a:cubicBezTo>
                <a:cubicBezTo>
                  <a:pt x="32" y="17"/>
                  <a:pt x="29" y="16"/>
                  <a:pt x="26" y="15"/>
                </a:cubicBezTo>
                <a:cubicBezTo>
                  <a:pt x="25" y="15"/>
                  <a:pt x="25" y="15"/>
                  <a:pt x="25" y="15"/>
                </a:cubicBezTo>
                <a:cubicBezTo>
                  <a:pt x="25" y="14"/>
                  <a:pt x="25" y="14"/>
                  <a:pt x="25" y="13"/>
                </a:cubicBezTo>
                <a:cubicBezTo>
                  <a:pt x="27" y="10"/>
                  <a:pt x="30" y="7"/>
                  <a:pt x="32" y="6"/>
                </a:cubicBezTo>
                <a:cubicBezTo>
                  <a:pt x="33" y="5"/>
                  <a:pt x="34" y="5"/>
                  <a:pt x="35" y="5"/>
                </a:cubicBezTo>
                <a:close/>
                <a:moveTo>
                  <a:pt x="25" y="8"/>
                </a:moveTo>
                <a:cubicBezTo>
                  <a:pt x="25" y="8"/>
                  <a:pt x="25" y="8"/>
                  <a:pt x="25" y="8"/>
                </a:cubicBezTo>
                <a:cubicBezTo>
                  <a:pt x="24" y="9"/>
                  <a:pt x="23" y="10"/>
                  <a:pt x="22" y="11"/>
                </a:cubicBezTo>
                <a:cubicBezTo>
                  <a:pt x="22" y="12"/>
                  <a:pt x="22" y="13"/>
                  <a:pt x="22" y="13"/>
                </a:cubicBezTo>
                <a:cubicBezTo>
                  <a:pt x="21" y="13"/>
                  <a:pt x="20" y="12"/>
                  <a:pt x="19" y="11"/>
                </a:cubicBezTo>
                <a:cubicBezTo>
                  <a:pt x="21" y="10"/>
                  <a:pt x="23" y="9"/>
                  <a:pt x="25" y="8"/>
                </a:cubicBezTo>
                <a:close/>
                <a:moveTo>
                  <a:pt x="16" y="14"/>
                </a:moveTo>
                <a:cubicBezTo>
                  <a:pt x="16" y="14"/>
                  <a:pt x="16" y="14"/>
                  <a:pt x="16" y="14"/>
                </a:cubicBezTo>
                <a:cubicBezTo>
                  <a:pt x="17" y="15"/>
                  <a:pt x="19" y="15"/>
                  <a:pt x="20" y="16"/>
                </a:cubicBezTo>
                <a:cubicBezTo>
                  <a:pt x="18" y="22"/>
                  <a:pt x="17" y="28"/>
                  <a:pt x="17" y="35"/>
                </a:cubicBezTo>
                <a:cubicBezTo>
                  <a:pt x="6" y="35"/>
                  <a:pt x="6" y="35"/>
                  <a:pt x="6" y="35"/>
                </a:cubicBezTo>
                <a:cubicBezTo>
                  <a:pt x="6" y="27"/>
                  <a:pt x="10" y="20"/>
                  <a:pt x="15" y="14"/>
                </a:cubicBezTo>
                <a:cubicBezTo>
                  <a:pt x="15" y="14"/>
                  <a:pt x="16" y="14"/>
                  <a:pt x="16" y="14"/>
                </a:cubicBezTo>
                <a:close/>
                <a:moveTo>
                  <a:pt x="70" y="35"/>
                </a:moveTo>
                <a:cubicBezTo>
                  <a:pt x="70" y="35"/>
                  <a:pt x="70" y="35"/>
                  <a:pt x="70" y="35"/>
                </a:cubicBezTo>
                <a:cubicBezTo>
                  <a:pt x="29" y="35"/>
                  <a:pt x="29" y="35"/>
                  <a:pt x="29" y="35"/>
                </a:cubicBezTo>
                <a:cubicBezTo>
                  <a:pt x="29" y="62"/>
                  <a:pt x="29" y="62"/>
                  <a:pt x="29" y="62"/>
                </a:cubicBezTo>
                <a:cubicBezTo>
                  <a:pt x="70" y="62"/>
                  <a:pt x="70" y="62"/>
                  <a:pt x="70" y="62"/>
                </a:cubicBezTo>
                <a:cubicBezTo>
                  <a:pt x="70" y="35"/>
                  <a:pt x="70" y="35"/>
                  <a:pt x="70" y="35"/>
                </a:cubicBez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sp>
        <p:nvSpPr>
          <p:cNvPr id="31758" name="Line 14"/>
          <p:cNvSpPr>
            <a:spLocks noChangeShapeType="1"/>
          </p:cNvSpPr>
          <p:nvPr/>
        </p:nvSpPr>
        <p:spPr bwMode="auto">
          <a:xfrm flipH="1">
            <a:off x="3087688" y="1871663"/>
            <a:ext cx="1008062"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59" name="Rectangle 15"/>
          <p:cNvSpPr>
            <a:spLocks noChangeArrowheads="1"/>
          </p:cNvSpPr>
          <p:nvPr/>
        </p:nvSpPr>
        <p:spPr bwMode="auto">
          <a:xfrm>
            <a:off x="971600" y="1798638"/>
            <a:ext cx="1900189" cy="677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buFont typeface="Arial" charset="0"/>
              <a:buNone/>
            </a:pPr>
            <a:r>
              <a:rPr lang="zh-CN" altLang="en-US" sz="1200" b="1" dirty="0" smtClean="0">
                <a:solidFill>
                  <a:srgbClr val="EF6541"/>
                </a:solidFill>
              </a:rPr>
              <a:t>危机中逆势抄底</a:t>
            </a:r>
            <a:endParaRPr lang="en-US" altLang="zh-CN" sz="1200" b="1" dirty="0" smtClean="0">
              <a:solidFill>
                <a:srgbClr val="EF6541"/>
              </a:solidFill>
            </a:endParaRPr>
          </a:p>
          <a:p>
            <a:pPr algn="r">
              <a:buFont typeface="Arial" charset="0"/>
              <a:buNone/>
            </a:pPr>
            <a:r>
              <a:rPr lang="en-US" altLang="zh-CN" sz="800" dirty="0" smtClean="0">
                <a:solidFill>
                  <a:schemeClr val="bg1"/>
                </a:solidFill>
              </a:rPr>
              <a:t>97</a:t>
            </a:r>
            <a:r>
              <a:rPr lang="zh-CN" altLang="en-US" sz="800" dirty="0" smtClean="0">
                <a:solidFill>
                  <a:schemeClr val="bg1"/>
                </a:solidFill>
              </a:rPr>
              <a:t>年亚洲金融风暴，囤房屯设备</a:t>
            </a:r>
            <a:endParaRPr lang="en-US" altLang="zh-CN" sz="800" dirty="0" smtClean="0">
              <a:solidFill>
                <a:schemeClr val="bg1"/>
              </a:solidFill>
            </a:endParaRPr>
          </a:p>
          <a:p>
            <a:pPr algn="r">
              <a:buFont typeface="Arial" charset="0"/>
              <a:buNone/>
            </a:pPr>
            <a:r>
              <a:rPr lang="en-US" altLang="zh-CN" sz="800" dirty="0" smtClean="0">
                <a:solidFill>
                  <a:schemeClr val="bg1"/>
                </a:solidFill>
              </a:rPr>
              <a:t>03</a:t>
            </a:r>
            <a:r>
              <a:rPr lang="zh-CN" altLang="en-US" sz="800" dirty="0" smtClean="0">
                <a:solidFill>
                  <a:schemeClr val="bg1"/>
                </a:solidFill>
              </a:rPr>
              <a:t>年非典疯狂买矿，杀入产业上游</a:t>
            </a:r>
            <a:endParaRPr lang="en-US" altLang="zh-CN" sz="800" dirty="0">
              <a:solidFill>
                <a:schemeClr val="bg1"/>
              </a:solidFill>
            </a:endParaRPr>
          </a:p>
          <a:p>
            <a:pPr algn="r">
              <a:buFont typeface="Arial" charset="0"/>
              <a:buNone/>
            </a:pPr>
            <a:r>
              <a:rPr lang="en-US" altLang="zh-CN" sz="800" dirty="0" smtClean="0">
                <a:solidFill>
                  <a:schemeClr val="bg1"/>
                </a:solidFill>
              </a:rPr>
              <a:t>08</a:t>
            </a:r>
            <a:r>
              <a:rPr lang="zh-CN" altLang="en-US" sz="800" dirty="0" smtClean="0">
                <a:solidFill>
                  <a:schemeClr val="bg1"/>
                </a:solidFill>
              </a:rPr>
              <a:t>年全球金融危机，并购欧美铜加工企业购入几十万吨现货铜</a:t>
            </a:r>
            <a:endParaRPr lang="zh-CN" altLang="en-US" sz="800" dirty="0">
              <a:solidFill>
                <a:schemeClr val="bg1"/>
              </a:solidFill>
            </a:endParaRPr>
          </a:p>
        </p:txBody>
      </p:sp>
      <p:sp>
        <p:nvSpPr>
          <p:cNvPr id="31760" name="Line 16"/>
          <p:cNvSpPr>
            <a:spLocks noChangeShapeType="1"/>
          </p:cNvSpPr>
          <p:nvPr/>
        </p:nvSpPr>
        <p:spPr bwMode="auto">
          <a:xfrm flipH="1">
            <a:off x="2413000" y="3349625"/>
            <a:ext cx="1008063"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1" name="Rectangle 17"/>
          <p:cNvSpPr>
            <a:spLocks noChangeArrowheads="1"/>
          </p:cNvSpPr>
          <p:nvPr/>
        </p:nvSpPr>
        <p:spPr bwMode="auto">
          <a:xfrm>
            <a:off x="250825" y="3276600"/>
            <a:ext cx="1946276"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r">
              <a:buFont typeface="Arial" charset="0"/>
              <a:buNone/>
            </a:pPr>
            <a:r>
              <a:rPr lang="zh-CN" altLang="en-US" sz="1200" b="1" dirty="0" smtClean="0">
                <a:solidFill>
                  <a:srgbClr val="EF6541"/>
                </a:solidFill>
              </a:rPr>
              <a:t>逆向打造全产业链</a:t>
            </a:r>
            <a:endParaRPr lang="en-US" altLang="zh-CN" sz="1200" b="1" dirty="0" smtClean="0">
              <a:solidFill>
                <a:srgbClr val="EF6541"/>
              </a:solidFill>
            </a:endParaRPr>
          </a:p>
          <a:p>
            <a:pPr algn="r">
              <a:buFont typeface="Arial" charset="0"/>
              <a:buNone/>
            </a:pPr>
            <a:r>
              <a:rPr lang="zh-CN" altLang="en-US" sz="800" dirty="0" smtClean="0">
                <a:solidFill>
                  <a:schemeClr val="bg1"/>
                </a:solidFill>
              </a:rPr>
              <a:t>从插头到电线电缆开始逆势争上游</a:t>
            </a:r>
            <a:endParaRPr lang="en-US" altLang="zh-CN" sz="800" dirty="0" smtClean="0">
              <a:solidFill>
                <a:schemeClr val="bg1"/>
              </a:solidFill>
            </a:endParaRPr>
          </a:p>
          <a:p>
            <a:pPr algn="r">
              <a:buFont typeface="Arial" charset="0"/>
              <a:buNone/>
            </a:pPr>
            <a:r>
              <a:rPr lang="zh-CN" altLang="en-US" sz="800" dirty="0" smtClean="0">
                <a:solidFill>
                  <a:schemeClr val="bg1"/>
                </a:solidFill>
              </a:rPr>
              <a:t>从矿山到铜板、再到精铜制造，正威完成了铜产业链的全布局，实现效益稳步提升。</a:t>
            </a:r>
            <a:endParaRPr lang="zh-CN" altLang="en-US" sz="800" dirty="0">
              <a:solidFill>
                <a:schemeClr val="bg1"/>
              </a:solidFill>
            </a:endParaRPr>
          </a:p>
        </p:txBody>
      </p:sp>
      <p:sp>
        <p:nvSpPr>
          <p:cNvPr id="31762" name="Line 18"/>
          <p:cNvSpPr>
            <a:spLocks noChangeShapeType="1"/>
          </p:cNvSpPr>
          <p:nvPr/>
        </p:nvSpPr>
        <p:spPr bwMode="auto">
          <a:xfrm>
            <a:off x="5724525" y="2505075"/>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3" name="Rectangle 19"/>
          <p:cNvSpPr>
            <a:spLocks noChangeArrowheads="1"/>
          </p:cNvSpPr>
          <p:nvPr/>
        </p:nvSpPr>
        <p:spPr bwMode="auto">
          <a:xfrm>
            <a:off x="6953250" y="2432050"/>
            <a:ext cx="1512888"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1000" b="1" dirty="0" smtClean="0">
                <a:solidFill>
                  <a:srgbClr val="EF6541"/>
                </a:solidFill>
              </a:rPr>
              <a:t>追求极致的产品逻辑</a:t>
            </a:r>
            <a:endParaRPr lang="en-US" altLang="zh-CN" sz="1000" b="1" dirty="0" smtClean="0">
              <a:solidFill>
                <a:srgbClr val="EF6541"/>
              </a:solidFill>
            </a:endParaRPr>
          </a:p>
          <a:p>
            <a:pPr>
              <a:buFont typeface="Arial" charset="0"/>
              <a:buNone/>
            </a:pPr>
            <a:r>
              <a:rPr lang="zh-CN" altLang="en-US" sz="800" b="1" dirty="0" smtClean="0">
                <a:solidFill>
                  <a:schemeClr val="bg1"/>
                </a:solidFill>
              </a:rPr>
              <a:t>把产品做成“毒品”，让客户上瘾。</a:t>
            </a:r>
            <a:r>
              <a:rPr lang="zh-CN" altLang="en-US" sz="800" dirty="0" smtClean="0">
                <a:solidFill>
                  <a:schemeClr val="bg1"/>
                </a:solidFill>
              </a:rPr>
              <a:t>这就是王文银执着于极致的硬功夫。他解释道：人们只认识冠军， 没人会记住第二名。</a:t>
            </a:r>
            <a:endParaRPr lang="zh-CN" altLang="en-US" sz="800" dirty="0">
              <a:solidFill>
                <a:schemeClr val="bg1"/>
              </a:solidFill>
            </a:endParaRPr>
          </a:p>
        </p:txBody>
      </p:sp>
      <p:sp>
        <p:nvSpPr>
          <p:cNvPr id="31764" name="Line 20"/>
          <p:cNvSpPr>
            <a:spLocks noChangeShapeType="1"/>
          </p:cNvSpPr>
          <p:nvPr/>
        </p:nvSpPr>
        <p:spPr bwMode="auto">
          <a:xfrm>
            <a:off x="5118100" y="3954463"/>
            <a:ext cx="1025525" cy="0"/>
          </a:xfrm>
          <a:prstGeom prst="line">
            <a:avLst/>
          </a:prstGeom>
          <a:noFill/>
          <a:ln w="6350">
            <a:solidFill>
              <a:srgbClr val="FFFFFF"/>
            </a:solidFill>
            <a:round/>
            <a:headEnd/>
            <a:tailEnd type="oval"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a:lstStyle/>
          <a:p>
            <a:endParaRPr lang="zh-CN" altLang="en-US"/>
          </a:p>
        </p:txBody>
      </p:sp>
      <p:sp>
        <p:nvSpPr>
          <p:cNvPr id="31765" name="Rectangle 21"/>
          <p:cNvSpPr>
            <a:spLocks noChangeArrowheads="1"/>
          </p:cNvSpPr>
          <p:nvPr/>
        </p:nvSpPr>
        <p:spPr bwMode="auto">
          <a:xfrm>
            <a:off x="6346825" y="3881438"/>
            <a:ext cx="15128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pPr>
              <a:buFont typeface="Arial" charset="0"/>
              <a:buNone/>
            </a:pPr>
            <a:r>
              <a:rPr lang="zh-CN" altLang="en-US" sz="1000" b="1" dirty="0" smtClean="0">
                <a:solidFill>
                  <a:srgbClr val="EF6541"/>
                </a:solidFill>
              </a:rPr>
              <a:t>独特五差赚钱法</a:t>
            </a:r>
            <a:endParaRPr lang="en-US" altLang="zh-CN" sz="1000" b="1" dirty="0" smtClean="0">
              <a:solidFill>
                <a:srgbClr val="EF6541"/>
              </a:solidFill>
            </a:endParaRPr>
          </a:p>
          <a:p>
            <a:pPr>
              <a:buFont typeface="Arial" charset="0"/>
              <a:buNone/>
            </a:pPr>
            <a:r>
              <a:rPr lang="zh-CN" altLang="en-US" sz="800" dirty="0" smtClean="0">
                <a:solidFill>
                  <a:schemeClr val="bg1"/>
                </a:solidFill>
              </a:rPr>
              <a:t>根据铜业行业的特点， 王文银总结了五差赚钱法，即</a:t>
            </a:r>
            <a:r>
              <a:rPr lang="zh-CN" altLang="en-US" sz="800" b="1" dirty="0" smtClean="0">
                <a:solidFill>
                  <a:schemeClr val="bg1"/>
                </a:solidFill>
              </a:rPr>
              <a:t>时间差、利率差、汇率差、积差和价差</a:t>
            </a:r>
            <a:r>
              <a:rPr lang="zh-CN" altLang="en-US" sz="800" dirty="0" smtClean="0">
                <a:solidFill>
                  <a:schemeClr val="bg1"/>
                </a:solidFill>
              </a:rPr>
              <a:t>。</a:t>
            </a:r>
            <a:endParaRPr lang="zh-CN" altLang="en-US" sz="800" dirty="0">
              <a:solidFill>
                <a:schemeClr val="bg1"/>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874</TotalTime>
  <Words>4436</Words>
  <Application>Microsoft Macintosh PowerPoint</Application>
  <PresentationFormat>自定义</PresentationFormat>
  <Paragraphs>436</Paragraphs>
  <Slides>29</Slides>
  <Notes>4</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29</vt:i4>
      </vt:variant>
    </vt:vector>
  </HeadingPairs>
  <TitlesOfParts>
    <vt:vector size="34" baseType="lpstr">
      <vt:lpstr>DengXian</vt:lpstr>
      <vt:lpstr>宋体</vt:lpstr>
      <vt:lpstr>微软雅黑</vt:lpstr>
      <vt:lpstr>Arial</vt:lpstr>
      <vt:lpstr>默认设计模板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15.0039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幻灯片 1</dc:title>
  <dc:creator>X-DOG</dc:creator>
  <cp:lastModifiedBy>Lei Zhang</cp:lastModifiedBy>
  <cp:revision>256</cp:revision>
  <dcterms:created xsi:type="dcterms:W3CDTF">2015-07-19T05:26:05Z</dcterms:created>
  <dcterms:modified xsi:type="dcterms:W3CDTF">2017-11-03T10:30:58Z</dcterms:modified>
</cp:coreProperties>
</file>

<file path=docProps/thumbnail.jpeg>
</file>